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7"/>
  </p:notesMasterIdLst>
  <p:sldIdLst>
    <p:sldId id="786" r:id="rId3"/>
    <p:sldId id="789" r:id="rId4"/>
    <p:sldId id="259" r:id="rId5"/>
    <p:sldId id="261" r:id="rId6"/>
    <p:sldId id="260" r:id="rId7"/>
    <p:sldId id="793" r:id="rId8"/>
    <p:sldId id="794" r:id="rId9"/>
    <p:sldId id="795" r:id="rId10"/>
    <p:sldId id="406" r:id="rId11"/>
    <p:sldId id="798" r:id="rId12"/>
    <p:sldId id="796" r:id="rId13"/>
    <p:sldId id="797" r:id="rId14"/>
    <p:sldId id="462" r:id="rId15"/>
    <p:sldId id="803" r:id="rId16"/>
    <p:sldId id="801" r:id="rId17"/>
    <p:sldId id="800" r:id="rId18"/>
    <p:sldId id="804" r:id="rId19"/>
    <p:sldId id="802" r:id="rId20"/>
    <p:sldId id="799" r:id="rId21"/>
    <p:sldId id="792" r:id="rId22"/>
    <p:sldId id="810" r:id="rId23"/>
    <p:sldId id="811" r:id="rId24"/>
    <p:sldId id="808" r:id="rId25"/>
    <p:sldId id="809" r:id="rId26"/>
    <p:sldId id="806" r:id="rId27"/>
    <p:sldId id="331" r:id="rId28"/>
    <p:sldId id="263" r:id="rId29"/>
    <p:sldId id="831" r:id="rId30"/>
    <p:sldId id="816" r:id="rId31"/>
    <p:sldId id="817" r:id="rId32"/>
    <p:sldId id="837" r:id="rId33"/>
    <p:sldId id="835" r:id="rId34"/>
    <p:sldId id="836" r:id="rId35"/>
    <p:sldId id="807" r:id="rId36"/>
    <p:sldId id="815" r:id="rId37"/>
    <p:sldId id="813" r:id="rId38"/>
    <p:sldId id="834" r:id="rId39"/>
    <p:sldId id="838" r:id="rId40"/>
    <p:sldId id="841" r:id="rId41"/>
    <p:sldId id="840" r:id="rId42"/>
    <p:sldId id="839" r:id="rId43"/>
    <p:sldId id="842" r:id="rId44"/>
    <p:sldId id="844" r:id="rId45"/>
    <p:sldId id="843" r:id="rId46"/>
    <p:sldId id="846" r:id="rId47"/>
    <p:sldId id="845" r:id="rId48"/>
    <p:sldId id="847" r:id="rId49"/>
    <p:sldId id="823" r:id="rId50"/>
    <p:sldId id="830" r:id="rId51"/>
    <p:sldId id="829" r:id="rId52"/>
    <p:sldId id="832" r:id="rId53"/>
    <p:sldId id="828" r:id="rId54"/>
    <p:sldId id="827" r:id="rId55"/>
    <p:sldId id="826" r:id="rId56"/>
    <p:sldId id="848" r:id="rId57"/>
    <p:sldId id="825" r:id="rId58"/>
    <p:sldId id="814" r:id="rId59"/>
    <p:sldId id="833" r:id="rId60"/>
    <p:sldId id="812" r:id="rId61"/>
    <p:sldId id="824" r:id="rId62"/>
    <p:sldId id="818" r:id="rId63"/>
    <p:sldId id="819" r:id="rId64"/>
    <p:sldId id="820" r:id="rId65"/>
    <p:sldId id="821" r:id="rId66"/>
    <p:sldId id="849" r:id="rId67"/>
    <p:sldId id="862" r:id="rId68"/>
    <p:sldId id="873" r:id="rId69"/>
    <p:sldId id="321" r:id="rId70"/>
    <p:sldId id="863" r:id="rId71"/>
    <p:sldId id="865" r:id="rId72"/>
    <p:sldId id="864" r:id="rId73"/>
    <p:sldId id="866" r:id="rId74"/>
    <p:sldId id="870" r:id="rId75"/>
    <p:sldId id="868" r:id="rId76"/>
    <p:sldId id="852" r:id="rId77"/>
    <p:sldId id="857" r:id="rId78"/>
    <p:sldId id="855" r:id="rId79"/>
    <p:sldId id="856" r:id="rId80"/>
    <p:sldId id="880" r:id="rId81"/>
    <p:sldId id="881" r:id="rId82"/>
    <p:sldId id="876" r:id="rId83"/>
    <p:sldId id="905" r:id="rId84"/>
    <p:sldId id="907" r:id="rId85"/>
    <p:sldId id="909" r:id="rId86"/>
    <p:sldId id="884" r:id="rId87"/>
    <p:sldId id="898" r:id="rId88"/>
    <p:sldId id="903" r:id="rId89"/>
    <p:sldId id="902" r:id="rId90"/>
    <p:sldId id="904" r:id="rId91"/>
    <p:sldId id="899" r:id="rId92"/>
    <p:sldId id="900" r:id="rId93"/>
    <p:sldId id="901" r:id="rId94"/>
    <p:sldId id="908" r:id="rId95"/>
    <p:sldId id="874" r:id="rId96"/>
    <p:sldId id="822" r:id="rId97"/>
    <p:sldId id="854" r:id="rId98"/>
    <p:sldId id="896" r:id="rId99"/>
    <p:sldId id="897" r:id="rId100"/>
    <p:sldId id="885" r:id="rId101"/>
    <p:sldId id="886" r:id="rId102"/>
    <p:sldId id="888" r:id="rId103"/>
    <p:sldId id="889" r:id="rId104"/>
    <p:sldId id="887" r:id="rId105"/>
    <p:sldId id="878" r:id="rId106"/>
    <p:sldId id="891" r:id="rId107"/>
    <p:sldId id="879" r:id="rId108"/>
    <p:sldId id="892" r:id="rId109"/>
    <p:sldId id="872" r:id="rId110"/>
    <p:sldId id="850" r:id="rId111"/>
    <p:sldId id="860" r:id="rId112"/>
    <p:sldId id="895" r:id="rId113"/>
    <p:sldId id="861" r:id="rId114"/>
    <p:sldId id="894" r:id="rId115"/>
    <p:sldId id="893" r:id="rId116"/>
    <p:sldId id="791" r:id="rId117"/>
    <p:sldId id="787" r:id="rId118"/>
    <p:sldId id="788" r:id="rId119"/>
    <p:sldId id="258" r:id="rId120"/>
    <p:sldId id="265" r:id="rId121"/>
    <p:sldId id="262" r:id="rId122"/>
    <p:sldId id="266" r:id="rId123"/>
    <p:sldId id="267" r:id="rId124"/>
    <p:sldId id="256" r:id="rId125"/>
    <p:sldId id="257" r:id="rId1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0" d="100"/>
          <a:sy n="100" d="100"/>
        </p:scale>
        <p:origin x="99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4BFC9-B617-4BA8-8FA4-AFDD9154599A}"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20C9A-96DB-49AB-BAD9-E3F17EC88D08}" type="slidenum">
              <a:rPr lang="en-US" smtClean="0"/>
              <a:t>‹#›</a:t>
            </a:fld>
            <a:endParaRPr lang="en-US"/>
          </a:p>
        </p:txBody>
      </p:sp>
    </p:spTree>
    <p:extLst>
      <p:ext uri="{BB962C8B-B14F-4D97-AF65-F5344CB8AC3E}">
        <p14:creationId xmlns:p14="http://schemas.microsoft.com/office/powerpoint/2010/main" val="294629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62075CC-98F6-40A5-A748-2662D1CFA1AE}" type="slidenum">
              <a:rPr lang="en-US" smtClean="0"/>
              <a:pPr>
                <a:defRPr/>
              </a:pPr>
              <a:t>9</a:t>
            </a:fld>
            <a:endParaRPr lang="en-US"/>
          </a:p>
        </p:txBody>
      </p:sp>
    </p:spTree>
    <p:extLst>
      <p:ext uri="{BB962C8B-B14F-4D97-AF65-F5344CB8AC3E}">
        <p14:creationId xmlns:p14="http://schemas.microsoft.com/office/powerpoint/2010/main" val="2099803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i="1">
                <a:solidFill>
                  <a:schemeClr val="tx1"/>
                </a:solidFill>
                <a:latin typeface="Times New Roman" pitchFamily="-80" charset="0"/>
                <a:ea typeface="ＭＳ Ｐゴシック" pitchFamily="-80" charset="-128"/>
              </a:defRPr>
            </a:lvl1pPr>
            <a:lvl2pPr marL="785372" indent="-302066">
              <a:defRPr sz="2500" i="1">
                <a:solidFill>
                  <a:schemeClr val="tx1"/>
                </a:solidFill>
                <a:latin typeface="Times New Roman" pitchFamily="-80" charset="0"/>
                <a:ea typeface="ＭＳ Ｐゴシック" pitchFamily="-80" charset="-128"/>
              </a:defRPr>
            </a:lvl2pPr>
            <a:lvl3pPr marL="1208265" indent="-241653">
              <a:defRPr sz="2500" i="1">
                <a:solidFill>
                  <a:schemeClr val="tx1"/>
                </a:solidFill>
                <a:latin typeface="Times New Roman" pitchFamily="-80" charset="0"/>
                <a:ea typeface="ＭＳ Ｐゴシック" pitchFamily="-80" charset="-128"/>
              </a:defRPr>
            </a:lvl3pPr>
            <a:lvl4pPr marL="1691571" indent="-241653">
              <a:defRPr sz="2500" i="1">
                <a:solidFill>
                  <a:schemeClr val="tx1"/>
                </a:solidFill>
                <a:latin typeface="Times New Roman" pitchFamily="-80" charset="0"/>
                <a:ea typeface="ＭＳ Ｐゴシック" pitchFamily="-80" charset="-128"/>
              </a:defRPr>
            </a:lvl4pPr>
            <a:lvl5pPr marL="2174878" indent="-241653">
              <a:defRPr sz="2500" i="1">
                <a:solidFill>
                  <a:schemeClr val="tx1"/>
                </a:solidFill>
                <a:latin typeface="Times New Roman" pitchFamily="-80" charset="0"/>
                <a:ea typeface="ＭＳ Ｐゴシック" pitchFamily="-80" charset="-128"/>
              </a:defRPr>
            </a:lvl5pPr>
            <a:lvl6pPr marL="2658184"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6pPr>
            <a:lvl7pPr marL="3141490"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7pPr>
            <a:lvl8pPr marL="3624796"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8pPr>
            <a:lvl9pPr marL="4108102" indent="-241653" algn="ctr" eaLnBrk="0" fontAlgn="base" hangingPunct="0">
              <a:spcBef>
                <a:spcPct val="0"/>
              </a:spcBef>
              <a:spcAft>
                <a:spcPct val="0"/>
              </a:spcAft>
              <a:defRPr sz="2500" i="1">
                <a:solidFill>
                  <a:schemeClr val="tx1"/>
                </a:solidFill>
                <a:latin typeface="Times New Roman" pitchFamily="-80" charset="0"/>
                <a:ea typeface="ＭＳ Ｐゴシック" pitchFamily="-80" charset="-128"/>
              </a:defRPr>
            </a:lvl9pPr>
          </a:lstStyle>
          <a:p>
            <a:fld id="{E9A9872D-8CA9-45B6-A0B8-6BBC295DDCDF}" type="slidenum">
              <a:rPr lang="en-US" altLang="en-US" sz="1300" i="0"/>
              <a:pPr/>
              <a:t>24</a:t>
            </a:fld>
            <a:endParaRPr lang="en-US" altLang="en-US" sz="1300" i="0"/>
          </a:p>
        </p:txBody>
      </p:sp>
      <p:sp>
        <p:nvSpPr>
          <p:cNvPr id="24579" name="Rectangle 2"/>
          <p:cNvSpPr>
            <a:spLocks noGrp="1" noRot="1" noChangeAspect="1" noChangeArrowheads="1" noTextEdit="1"/>
          </p:cNvSpPr>
          <p:nvPr>
            <p:ph type="sldImg"/>
          </p:nvPr>
        </p:nvSpPr>
        <p:spPr>
          <a:xfrm>
            <a:off x="457200" y="720725"/>
            <a:ext cx="6400800" cy="360045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80" charset="0"/>
              <a:ea typeface="ＭＳ Ｐゴシック" pitchFamily="-80" charset="-128"/>
            </a:endParaRPr>
          </a:p>
        </p:txBody>
      </p:sp>
    </p:spTree>
    <p:extLst>
      <p:ext uri="{BB962C8B-B14F-4D97-AF65-F5344CB8AC3E}">
        <p14:creationId xmlns:p14="http://schemas.microsoft.com/office/powerpoint/2010/main" val="154157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48</a:t>
            </a:fld>
            <a:endParaRPr lang="en-US"/>
          </a:p>
        </p:txBody>
      </p:sp>
    </p:spTree>
    <p:extLst>
      <p:ext uri="{BB962C8B-B14F-4D97-AF65-F5344CB8AC3E}">
        <p14:creationId xmlns:p14="http://schemas.microsoft.com/office/powerpoint/2010/main" val="4260333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49</a:t>
            </a:fld>
            <a:endParaRPr lang="en-US"/>
          </a:p>
        </p:txBody>
      </p:sp>
    </p:spTree>
    <p:extLst>
      <p:ext uri="{BB962C8B-B14F-4D97-AF65-F5344CB8AC3E}">
        <p14:creationId xmlns:p14="http://schemas.microsoft.com/office/powerpoint/2010/main" val="4021858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50</a:t>
            </a:fld>
            <a:endParaRPr lang="en-US"/>
          </a:p>
        </p:txBody>
      </p:sp>
    </p:spTree>
    <p:extLst>
      <p:ext uri="{BB962C8B-B14F-4D97-AF65-F5344CB8AC3E}">
        <p14:creationId xmlns:p14="http://schemas.microsoft.com/office/powerpoint/2010/main" val="1810865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51</a:t>
            </a:fld>
            <a:endParaRPr lang="en-US"/>
          </a:p>
        </p:txBody>
      </p:sp>
    </p:spTree>
    <p:extLst>
      <p:ext uri="{BB962C8B-B14F-4D97-AF65-F5344CB8AC3E}">
        <p14:creationId xmlns:p14="http://schemas.microsoft.com/office/powerpoint/2010/main" val="2444021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52</a:t>
            </a:fld>
            <a:endParaRPr lang="en-US"/>
          </a:p>
        </p:txBody>
      </p:sp>
    </p:spTree>
    <p:extLst>
      <p:ext uri="{BB962C8B-B14F-4D97-AF65-F5344CB8AC3E}">
        <p14:creationId xmlns:p14="http://schemas.microsoft.com/office/powerpoint/2010/main" val="997178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53</a:t>
            </a:fld>
            <a:endParaRPr lang="en-US"/>
          </a:p>
        </p:txBody>
      </p:sp>
    </p:spTree>
    <p:extLst>
      <p:ext uri="{BB962C8B-B14F-4D97-AF65-F5344CB8AC3E}">
        <p14:creationId xmlns:p14="http://schemas.microsoft.com/office/powerpoint/2010/main" val="3337520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920C9A-96DB-49AB-BAD9-E3F17EC88D08}" type="slidenum">
              <a:rPr lang="en-US" smtClean="0"/>
              <a:t>54</a:t>
            </a:fld>
            <a:endParaRPr lang="en-US"/>
          </a:p>
        </p:txBody>
      </p:sp>
    </p:spTree>
    <p:extLst>
      <p:ext uri="{BB962C8B-B14F-4D97-AF65-F5344CB8AC3E}">
        <p14:creationId xmlns:p14="http://schemas.microsoft.com/office/powerpoint/2010/main" val="857123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D491F-3D60-4925-517B-85D1EEFD17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D73-481B-00B6-FF07-FB64375149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C1E21E-01AC-0462-3144-7428FCD5D13C}"/>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125D4997-71DE-7A6A-233A-2C6447082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2D044-D607-DB98-2E0E-155C09F72C6A}"/>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244651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483A-D2D9-7BBC-6DA7-249FE28619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79F29-AD92-711D-1B6B-42A652E70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880B0D-52A8-BFAB-D43F-B3EB7D67DB33}"/>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AF9C1913-2B8C-BC39-510F-9DFFE5B90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570E-4E30-7126-599E-EC17EDA3EF7C}"/>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356588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6C741-09EC-B9B6-69E0-3A392865EC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F958DB-10A0-050A-8D11-31CB9A2E28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1D073-8E2F-17B9-571B-8D97FD721EE7}"/>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8824E588-BA3B-2791-7900-46857B485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F6A17-01F7-A156-6175-DDA3D64673AD}"/>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893191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cs typeface="Arial" charset="0"/>
              </a:defRPr>
            </a:lvl1pPr>
          </a:lstStyle>
          <a:p>
            <a:pPr>
              <a:defRPr/>
            </a:pPr>
            <a:fld id="{32A03E49-698B-434B-B13D-6ED49D81177C}" type="slidenum">
              <a:rPr lang="en-US"/>
              <a:pPr>
                <a:defRPr/>
              </a:pPr>
              <a:t>‹#›</a:t>
            </a:fld>
            <a:endParaRPr lang="en-US"/>
          </a:p>
        </p:txBody>
      </p:sp>
    </p:spTree>
    <p:extLst>
      <p:ext uri="{BB962C8B-B14F-4D97-AF65-F5344CB8AC3E}">
        <p14:creationId xmlns:p14="http://schemas.microsoft.com/office/powerpoint/2010/main" val="1784716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cs typeface="Arial" charset="0"/>
              </a:defRPr>
            </a:lvl1pPr>
          </a:lstStyle>
          <a:p>
            <a:pPr>
              <a:defRPr/>
            </a:pPr>
            <a:fld id="{795390E8-9A0B-4D6C-A058-86EF566442B3}" type="slidenum">
              <a:rPr lang="en-US"/>
              <a:pPr>
                <a:defRPr/>
              </a:pPr>
              <a:t>‹#›</a:t>
            </a:fld>
            <a:endParaRPr lang="en-US"/>
          </a:p>
        </p:txBody>
      </p:sp>
    </p:spTree>
    <p:extLst>
      <p:ext uri="{BB962C8B-B14F-4D97-AF65-F5344CB8AC3E}">
        <p14:creationId xmlns:p14="http://schemas.microsoft.com/office/powerpoint/2010/main" val="3599995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cs typeface="Arial" charset="0"/>
              </a:defRPr>
            </a:lvl1pPr>
          </a:lstStyle>
          <a:p>
            <a:pPr>
              <a:defRPr/>
            </a:pPr>
            <a:fld id="{654E4FA1-0D48-467B-B0E6-D46F5329F000}" type="slidenum">
              <a:rPr lang="en-US"/>
              <a:pPr>
                <a:defRPr/>
              </a:pPr>
              <a:t>‹#›</a:t>
            </a:fld>
            <a:endParaRPr lang="en-US"/>
          </a:p>
        </p:txBody>
      </p:sp>
    </p:spTree>
    <p:extLst>
      <p:ext uri="{BB962C8B-B14F-4D97-AF65-F5344CB8AC3E}">
        <p14:creationId xmlns:p14="http://schemas.microsoft.com/office/powerpoint/2010/main" val="2700586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0" y="1608138"/>
            <a:ext cx="5791200" cy="5021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8138"/>
            <a:ext cx="5791200" cy="5021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cs typeface="Arial" charset="0"/>
              </a:defRPr>
            </a:lvl1pPr>
          </a:lstStyle>
          <a:p>
            <a:pPr>
              <a:defRPr/>
            </a:pPr>
            <a:fld id="{1873C8C7-ED51-4C61-B0B5-E34CF8B26DEA}" type="slidenum">
              <a:rPr lang="en-US"/>
              <a:pPr>
                <a:defRPr/>
              </a:pPr>
              <a:t>‹#›</a:t>
            </a:fld>
            <a:endParaRPr lang="en-US"/>
          </a:p>
        </p:txBody>
      </p:sp>
    </p:spTree>
    <p:extLst>
      <p:ext uri="{BB962C8B-B14F-4D97-AF65-F5344CB8AC3E}">
        <p14:creationId xmlns:p14="http://schemas.microsoft.com/office/powerpoint/2010/main" val="253665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cs typeface="Arial" charset="0"/>
              </a:defRPr>
            </a:lvl1pPr>
          </a:lstStyle>
          <a:p>
            <a:pPr>
              <a:defRPr/>
            </a:pPr>
            <a:fld id="{4EEC31F7-E0B1-454B-92EB-663428EF39BD}" type="slidenum">
              <a:rPr lang="en-US"/>
              <a:pPr>
                <a:defRPr/>
              </a:pPr>
              <a:t>‹#›</a:t>
            </a:fld>
            <a:endParaRPr lang="en-US"/>
          </a:p>
        </p:txBody>
      </p:sp>
    </p:spTree>
    <p:extLst>
      <p:ext uri="{BB962C8B-B14F-4D97-AF65-F5344CB8AC3E}">
        <p14:creationId xmlns:p14="http://schemas.microsoft.com/office/powerpoint/2010/main" val="3931611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cs typeface="Arial" charset="0"/>
              </a:defRPr>
            </a:lvl1pPr>
          </a:lstStyle>
          <a:p>
            <a:pPr>
              <a:defRPr/>
            </a:pPr>
            <a:fld id="{6D3365A8-B7E3-4A27-B6C1-E6B6FA595C61}" type="slidenum">
              <a:rPr lang="en-US"/>
              <a:pPr>
                <a:defRPr/>
              </a:pPr>
              <a:t>‹#›</a:t>
            </a:fld>
            <a:endParaRPr lang="en-US"/>
          </a:p>
        </p:txBody>
      </p:sp>
    </p:spTree>
    <p:extLst>
      <p:ext uri="{BB962C8B-B14F-4D97-AF65-F5344CB8AC3E}">
        <p14:creationId xmlns:p14="http://schemas.microsoft.com/office/powerpoint/2010/main" val="2852412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cs typeface="Arial" charset="0"/>
              </a:defRPr>
            </a:lvl1pPr>
          </a:lstStyle>
          <a:p>
            <a:pPr>
              <a:defRPr/>
            </a:pPr>
            <a:fld id="{2020D581-FD00-4FE0-A2F7-CD5EEDC8C0E1}" type="slidenum">
              <a:rPr lang="en-US"/>
              <a:pPr>
                <a:defRPr/>
              </a:pPr>
              <a:t>‹#›</a:t>
            </a:fld>
            <a:endParaRPr lang="en-US"/>
          </a:p>
        </p:txBody>
      </p:sp>
    </p:spTree>
    <p:extLst>
      <p:ext uri="{BB962C8B-B14F-4D97-AF65-F5344CB8AC3E}">
        <p14:creationId xmlns:p14="http://schemas.microsoft.com/office/powerpoint/2010/main" val="387090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cs typeface="Arial" charset="0"/>
              </a:defRPr>
            </a:lvl1pPr>
          </a:lstStyle>
          <a:p>
            <a:pPr>
              <a:defRPr/>
            </a:pPr>
            <a:fld id="{AF6AE604-DCF8-45C7-A9FE-55D0B9FE5ECA}" type="slidenum">
              <a:rPr lang="en-US"/>
              <a:pPr>
                <a:defRPr/>
              </a:pPr>
              <a:t>‹#›</a:t>
            </a:fld>
            <a:endParaRPr lang="en-US"/>
          </a:p>
        </p:txBody>
      </p:sp>
    </p:spTree>
    <p:extLst>
      <p:ext uri="{BB962C8B-B14F-4D97-AF65-F5344CB8AC3E}">
        <p14:creationId xmlns:p14="http://schemas.microsoft.com/office/powerpoint/2010/main" val="234863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ABE3-B68F-36E0-04FB-3E6C84C448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5EE34-6B96-C48B-BF1A-ADEEA97677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E85EB-53F7-4CA9-570C-30571293F3FC}"/>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000F7B0C-2B74-97BF-1E35-3358C9F40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9463F-1AC3-8B85-A18E-18BDBFBD20A0}"/>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1075410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cs typeface="Arial" charset="0"/>
              </a:defRPr>
            </a:lvl1pPr>
          </a:lstStyle>
          <a:p>
            <a:pPr>
              <a:defRPr/>
            </a:pPr>
            <a:fld id="{A09B6B27-CE54-4199-B2F7-31A554102D9D}" type="slidenum">
              <a:rPr lang="en-US"/>
              <a:pPr>
                <a:defRPr/>
              </a:pPr>
              <a:t>‹#›</a:t>
            </a:fld>
            <a:endParaRPr lang="en-US"/>
          </a:p>
        </p:txBody>
      </p:sp>
    </p:spTree>
    <p:extLst>
      <p:ext uri="{BB962C8B-B14F-4D97-AF65-F5344CB8AC3E}">
        <p14:creationId xmlns:p14="http://schemas.microsoft.com/office/powerpoint/2010/main" val="425808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cs typeface="Arial" charset="0"/>
              </a:defRPr>
            </a:lvl1pPr>
          </a:lstStyle>
          <a:p>
            <a:pPr>
              <a:defRPr/>
            </a:pPr>
            <a:fld id="{C564DA6A-151B-491A-9465-BE0FA492464D}" type="slidenum">
              <a:rPr lang="en-US"/>
              <a:pPr>
                <a:defRPr/>
              </a:pPr>
              <a:t>‹#›</a:t>
            </a:fld>
            <a:endParaRPr lang="en-US"/>
          </a:p>
        </p:txBody>
      </p:sp>
    </p:spTree>
    <p:extLst>
      <p:ext uri="{BB962C8B-B14F-4D97-AF65-F5344CB8AC3E}">
        <p14:creationId xmlns:p14="http://schemas.microsoft.com/office/powerpoint/2010/main" val="305850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09550"/>
            <a:ext cx="3048000" cy="6419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09550"/>
            <a:ext cx="8940800" cy="641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cs typeface="Arial" charset="0"/>
              </a:defRPr>
            </a:lvl1pPr>
          </a:lstStyle>
          <a:p>
            <a:pPr>
              <a:defRPr/>
            </a:pPr>
            <a:fld id="{F792CBCB-79CA-45D1-B3CA-F64F160385EA}" type="slidenum">
              <a:rPr lang="en-US"/>
              <a:pPr>
                <a:defRPr/>
              </a:pPr>
              <a:t>‹#›</a:t>
            </a:fld>
            <a:endParaRPr lang="en-US"/>
          </a:p>
        </p:txBody>
      </p:sp>
    </p:spTree>
    <p:extLst>
      <p:ext uri="{BB962C8B-B14F-4D97-AF65-F5344CB8AC3E}">
        <p14:creationId xmlns:p14="http://schemas.microsoft.com/office/powerpoint/2010/main" val="3680300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0D40-9B47-D82D-7A5D-71575CB201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CACFE-5A87-4278-35F1-2D2AB6386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9BF1DF-DEAC-63BE-DAA6-10CFA5D33A78}"/>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5B4D8854-E108-0940-1E1A-3FBC078FE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EBD457-05A9-6A5C-45DE-0D7EEB1845F7}"/>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4027833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ABA58-A871-AEEC-F42B-AE63BCEF24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753C7-2015-3E27-6A2F-7F2D52EAD8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25DC75-3079-2A10-5A9B-26652802A8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B9046D-9BB2-1EF5-3B5B-512B0343258B}"/>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6" name="Footer Placeholder 5">
            <a:extLst>
              <a:ext uri="{FF2B5EF4-FFF2-40B4-BE49-F238E27FC236}">
                <a16:creationId xmlns:a16="http://schemas.microsoft.com/office/drawing/2014/main" id="{8F6A3954-8C92-F4C1-A1CB-2E4C7FFFE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074CD5-E4FD-90D6-BB12-17D2653097DE}"/>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809084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A5ED-DFE6-00C5-B40E-D99CAC8BD4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E2EDE8-50A3-6CC3-BCDC-F24D3772D8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691C29-9494-2DA4-F525-48D12CFC1A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DF7F80-CEFE-8EC9-AE54-740415608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7E86B-38F9-1CCA-1D92-BFBD22F4A3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B65BFF-D5EF-6D03-21E9-A4FED9472113}"/>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8" name="Footer Placeholder 7">
            <a:extLst>
              <a:ext uri="{FF2B5EF4-FFF2-40B4-BE49-F238E27FC236}">
                <a16:creationId xmlns:a16="http://schemas.microsoft.com/office/drawing/2014/main" id="{874875A5-1D66-8F18-8030-2E9D6474A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6998B-3D79-7476-287E-B97DBE40CD09}"/>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1119083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0CE7-EDC4-36D4-DDF2-927F40C5A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5D40EC-5899-E58D-8E08-38C57A4C3816}"/>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4" name="Footer Placeholder 3">
            <a:extLst>
              <a:ext uri="{FF2B5EF4-FFF2-40B4-BE49-F238E27FC236}">
                <a16:creationId xmlns:a16="http://schemas.microsoft.com/office/drawing/2014/main" id="{7B4118B6-E8D8-6354-E27B-82792E083E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42190B-4CD5-24C9-EAB6-FD74A18AB4AC}"/>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2306132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602EB5-2E90-C1AC-E7E3-78AD16FD02EB}"/>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3" name="Footer Placeholder 2">
            <a:extLst>
              <a:ext uri="{FF2B5EF4-FFF2-40B4-BE49-F238E27FC236}">
                <a16:creationId xmlns:a16="http://schemas.microsoft.com/office/drawing/2014/main" id="{B8823129-1143-2BBC-15FE-A8F5E0E012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4D5EC4-9E4E-5EA8-2CCE-2C149C197BFE}"/>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380575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B94F-90DF-3190-BD4F-4B68A18AB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AE5596-CD43-8A81-7FA8-B5C8D72FB5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EE9D37-1F15-D010-FAB3-510A13DCB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E8AFF5-F6F9-7BE2-9BF7-8B9355BEE08A}"/>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6" name="Footer Placeholder 5">
            <a:extLst>
              <a:ext uri="{FF2B5EF4-FFF2-40B4-BE49-F238E27FC236}">
                <a16:creationId xmlns:a16="http://schemas.microsoft.com/office/drawing/2014/main" id="{170BBD83-4F0E-A4CC-9043-B57B4DA1FD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53166C-6D30-91E3-49A6-4FDD30C17E58}"/>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1648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F90F5-F76C-C41E-AC09-A7E934E09E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56BDD7-2004-BAEF-1476-F27FEC0FE4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C7106E-2428-8725-E4E0-7829F476A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14D2A-8005-FDAB-513F-7F86A9472A89}"/>
              </a:ext>
            </a:extLst>
          </p:cNvPr>
          <p:cNvSpPr>
            <a:spLocks noGrp="1"/>
          </p:cNvSpPr>
          <p:nvPr>
            <p:ph type="dt" sz="half" idx="10"/>
          </p:nvPr>
        </p:nvSpPr>
        <p:spPr/>
        <p:txBody>
          <a:bodyPr/>
          <a:lstStyle/>
          <a:p>
            <a:fld id="{3F0561D6-84F9-4FE6-8A12-B7A64C6C2769}" type="datetimeFigureOut">
              <a:rPr lang="en-US" smtClean="0"/>
              <a:t>5/10/2024</a:t>
            </a:fld>
            <a:endParaRPr lang="en-US"/>
          </a:p>
        </p:txBody>
      </p:sp>
      <p:sp>
        <p:nvSpPr>
          <p:cNvPr id="6" name="Footer Placeholder 5">
            <a:extLst>
              <a:ext uri="{FF2B5EF4-FFF2-40B4-BE49-F238E27FC236}">
                <a16:creationId xmlns:a16="http://schemas.microsoft.com/office/drawing/2014/main" id="{5FA81A71-9372-DADF-D6EB-4C6C660AE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F872D-BE05-0B4C-EF87-E3BFE82C820B}"/>
              </a:ext>
            </a:extLst>
          </p:cNvPr>
          <p:cNvSpPr>
            <a:spLocks noGrp="1"/>
          </p:cNvSpPr>
          <p:nvPr>
            <p:ph type="sldNum" sz="quarter" idx="12"/>
          </p:nvPr>
        </p:nvSpPr>
        <p:spPr/>
        <p:txBody>
          <a:bodyPr/>
          <a:lstStyle/>
          <a:p>
            <a:fld id="{1CE2BE0F-8BEA-415A-A142-A7C2D45B60D2}" type="slidenum">
              <a:rPr lang="en-US" smtClean="0"/>
              <a:t>‹#›</a:t>
            </a:fld>
            <a:endParaRPr lang="en-US"/>
          </a:p>
        </p:txBody>
      </p:sp>
    </p:spTree>
    <p:extLst>
      <p:ext uri="{BB962C8B-B14F-4D97-AF65-F5344CB8AC3E}">
        <p14:creationId xmlns:p14="http://schemas.microsoft.com/office/powerpoint/2010/main" val="1495462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84676-8E9A-CBB7-FB3E-D4CC5EB09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2C1C78-2D3A-9288-DAA5-40275C92F4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E93B6-984A-FD6C-49B3-68B42736B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561D6-84F9-4FE6-8A12-B7A64C6C2769}" type="datetimeFigureOut">
              <a:rPr lang="en-US" smtClean="0"/>
              <a:t>5/10/2024</a:t>
            </a:fld>
            <a:endParaRPr lang="en-US"/>
          </a:p>
        </p:txBody>
      </p:sp>
      <p:sp>
        <p:nvSpPr>
          <p:cNvPr id="5" name="Footer Placeholder 4">
            <a:extLst>
              <a:ext uri="{FF2B5EF4-FFF2-40B4-BE49-F238E27FC236}">
                <a16:creationId xmlns:a16="http://schemas.microsoft.com/office/drawing/2014/main" id="{43DEA78D-0E85-2CF2-8750-D73E29E3B5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67B248-13EE-D79F-59E1-147D844CF3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2BE0F-8BEA-415A-A142-A7C2D45B60D2}" type="slidenum">
              <a:rPr lang="en-US" smtClean="0"/>
              <a:t>‹#›</a:t>
            </a:fld>
            <a:endParaRPr lang="en-US"/>
          </a:p>
        </p:txBody>
      </p:sp>
    </p:spTree>
    <p:extLst>
      <p:ext uri="{BB962C8B-B14F-4D97-AF65-F5344CB8AC3E}">
        <p14:creationId xmlns:p14="http://schemas.microsoft.com/office/powerpoint/2010/main" val="2107507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rgbClr val="000066"/>
            </a:gs>
            <a:gs pos="100000">
              <a:schemeClr val="bg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209550"/>
            <a:ext cx="1219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06400" y="1608138"/>
            <a:ext cx="11785600" cy="502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New Roman" pitchFamily="18" charset="0"/>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New Roman" pitchFamily="18" charset="0"/>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New Roman" pitchFamily="18" charset="0"/>
                <a:cs typeface="+mn-cs"/>
              </a:defRPr>
            </a:lvl1pPr>
          </a:lstStyle>
          <a:p>
            <a:pPr fontAlgn="base">
              <a:spcBef>
                <a:spcPct val="0"/>
              </a:spcBef>
              <a:spcAft>
                <a:spcPct val="0"/>
              </a:spcAft>
              <a:defRPr/>
            </a:pPr>
            <a:fld id="{5224F050-2A0E-4C50-B635-C35624D7508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76348874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800">
          <a:solidFill>
            <a:schemeClr val="tx2"/>
          </a:solidFill>
          <a:latin typeface="+mj-lt"/>
          <a:ea typeface="+mj-ea"/>
          <a:cs typeface="+mj-cs"/>
        </a:defRPr>
      </a:lvl1pPr>
      <a:lvl2pPr algn="ctr" rtl="0" eaLnBrk="0" fontAlgn="base" hangingPunct="0">
        <a:spcBef>
          <a:spcPct val="0"/>
        </a:spcBef>
        <a:spcAft>
          <a:spcPct val="0"/>
        </a:spcAft>
        <a:defRPr sz="4800">
          <a:solidFill>
            <a:schemeClr val="tx2"/>
          </a:solidFill>
          <a:latin typeface="Arial" pitchFamily="34" charset="0"/>
        </a:defRPr>
      </a:lvl2pPr>
      <a:lvl3pPr algn="ctr" rtl="0" eaLnBrk="0" fontAlgn="base" hangingPunct="0">
        <a:spcBef>
          <a:spcPct val="0"/>
        </a:spcBef>
        <a:spcAft>
          <a:spcPct val="0"/>
        </a:spcAft>
        <a:defRPr sz="4800">
          <a:solidFill>
            <a:schemeClr val="tx2"/>
          </a:solidFill>
          <a:latin typeface="Arial" pitchFamily="34" charset="0"/>
        </a:defRPr>
      </a:lvl3pPr>
      <a:lvl4pPr algn="ctr" rtl="0" eaLnBrk="0" fontAlgn="base" hangingPunct="0">
        <a:spcBef>
          <a:spcPct val="0"/>
        </a:spcBef>
        <a:spcAft>
          <a:spcPct val="0"/>
        </a:spcAft>
        <a:defRPr sz="4800">
          <a:solidFill>
            <a:schemeClr val="tx2"/>
          </a:solidFill>
          <a:latin typeface="Arial" pitchFamily="34" charset="0"/>
        </a:defRPr>
      </a:lvl4pPr>
      <a:lvl5pPr algn="ctr" rtl="0" eaLnBrk="0" fontAlgn="base" hangingPunct="0">
        <a:spcBef>
          <a:spcPct val="0"/>
        </a:spcBef>
        <a:spcAft>
          <a:spcPct val="0"/>
        </a:spcAft>
        <a:defRPr sz="4800">
          <a:solidFill>
            <a:schemeClr val="tx2"/>
          </a:solidFill>
          <a:latin typeface="Arial" pitchFamily="34" charset="0"/>
        </a:defRPr>
      </a:lvl5pPr>
      <a:lvl6pPr marL="457200" algn="ctr" rtl="0" eaLnBrk="0" fontAlgn="base" hangingPunct="0">
        <a:spcBef>
          <a:spcPct val="0"/>
        </a:spcBef>
        <a:spcAft>
          <a:spcPct val="0"/>
        </a:spcAft>
        <a:defRPr sz="4800">
          <a:solidFill>
            <a:schemeClr val="tx2"/>
          </a:solidFill>
          <a:latin typeface="Arial" pitchFamily="34" charset="0"/>
        </a:defRPr>
      </a:lvl6pPr>
      <a:lvl7pPr marL="914400" algn="ctr" rtl="0" eaLnBrk="0" fontAlgn="base" hangingPunct="0">
        <a:spcBef>
          <a:spcPct val="0"/>
        </a:spcBef>
        <a:spcAft>
          <a:spcPct val="0"/>
        </a:spcAft>
        <a:defRPr sz="4800">
          <a:solidFill>
            <a:schemeClr val="tx2"/>
          </a:solidFill>
          <a:latin typeface="Arial" pitchFamily="34" charset="0"/>
        </a:defRPr>
      </a:lvl7pPr>
      <a:lvl8pPr marL="1371600" algn="ctr" rtl="0" eaLnBrk="0" fontAlgn="base" hangingPunct="0">
        <a:spcBef>
          <a:spcPct val="0"/>
        </a:spcBef>
        <a:spcAft>
          <a:spcPct val="0"/>
        </a:spcAft>
        <a:defRPr sz="4800">
          <a:solidFill>
            <a:schemeClr val="tx2"/>
          </a:solidFill>
          <a:latin typeface="Arial" pitchFamily="34" charset="0"/>
        </a:defRPr>
      </a:lvl8pPr>
      <a:lvl9pPr marL="1828800" algn="ctr" rtl="0" eaLnBrk="0" fontAlgn="base" hangingPunct="0">
        <a:spcBef>
          <a:spcPct val="0"/>
        </a:spcBef>
        <a:spcAft>
          <a:spcPct val="0"/>
        </a:spcAft>
        <a:defRPr sz="48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a:solidFill>
            <a:schemeClr val="tx1"/>
          </a:solidFill>
          <a:latin typeface="+mn-lt"/>
        </a:defRPr>
      </a:lvl2pPr>
      <a:lvl3pPr marL="1143000" indent="-228600" algn="l" rtl="0" eaLnBrk="0" fontAlgn="base" hangingPunct="0">
        <a:spcBef>
          <a:spcPct val="20000"/>
        </a:spcBef>
        <a:spcAft>
          <a:spcPct val="0"/>
        </a:spcAft>
        <a:buChar char="•"/>
        <a:defRPr sz="2800">
          <a:solidFill>
            <a:schemeClr val="tx1"/>
          </a:solidFill>
          <a:latin typeface="+mn-lt"/>
        </a:defRPr>
      </a:lvl3pPr>
      <a:lvl4pPr marL="1600200" indent="-228600" algn="l" rtl="0" eaLnBrk="0" fontAlgn="base" hangingPunct="0">
        <a:spcBef>
          <a:spcPct val="20000"/>
        </a:spcBef>
        <a:spcAft>
          <a:spcPct val="0"/>
        </a:spcAft>
        <a:buChar char="–"/>
        <a:defRPr sz="2400">
          <a:solidFill>
            <a:schemeClr val="tx1"/>
          </a:solidFill>
          <a:latin typeface="+mn-lt"/>
        </a:defRPr>
      </a:lvl4pPr>
      <a:lvl5pPr marL="2057400" indent="-228600" algn="l" rtl="0" eaLnBrk="0" fontAlgn="base" hangingPunct="0">
        <a:spcBef>
          <a:spcPct val="20000"/>
        </a:spcBef>
        <a:spcAft>
          <a:spcPct val="0"/>
        </a:spcAft>
        <a:buChar char="»"/>
        <a:defRPr sz="2400">
          <a:solidFill>
            <a:schemeClr val="tx1"/>
          </a:solidFill>
          <a:latin typeface="+mn-lt"/>
        </a:defRPr>
      </a:lvl5pPr>
      <a:lvl6pPr marL="2514600" indent="-228600" algn="l" rtl="0" eaLnBrk="0" fontAlgn="base" hangingPunct="0">
        <a:spcBef>
          <a:spcPct val="20000"/>
        </a:spcBef>
        <a:spcAft>
          <a:spcPct val="0"/>
        </a:spcAft>
        <a:buChar char="»"/>
        <a:defRPr sz="2400">
          <a:solidFill>
            <a:schemeClr val="tx1"/>
          </a:solidFill>
          <a:latin typeface="+mn-lt"/>
        </a:defRPr>
      </a:lvl6pPr>
      <a:lvl7pPr marL="2971800" indent="-228600" algn="l" rtl="0" eaLnBrk="0" fontAlgn="base" hangingPunct="0">
        <a:spcBef>
          <a:spcPct val="20000"/>
        </a:spcBef>
        <a:spcAft>
          <a:spcPct val="0"/>
        </a:spcAft>
        <a:buChar char="»"/>
        <a:defRPr sz="2400">
          <a:solidFill>
            <a:schemeClr val="tx1"/>
          </a:solidFill>
          <a:latin typeface="+mn-lt"/>
        </a:defRPr>
      </a:lvl7pPr>
      <a:lvl8pPr marL="3429000" indent="-228600" algn="l" rtl="0" eaLnBrk="0" fontAlgn="base" hangingPunct="0">
        <a:spcBef>
          <a:spcPct val="20000"/>
        </a:spcBef>
        <a:spcAft>
          <a:spcPct val="0"/>
        </a:spcAft>
        <a:buChar char="»"/>
        <a:defRPr sz="2400">
          <a:solidFill>
            <a:schemeClr val="tx1"/>
          </a:solidFill>
          <a:latin typeface="+mn-lt"/>
        </a:defRPr>
      </a:lvl8pPr>
      <a:lvl9pPr marL="3886200" indent="-228600" algn="l"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8" Type="http://schemas.openxmlformats.org/officeDocument/2006/relationships/hyperlink" Target="https://www.blueletterbible.org/nkjv/rev/3/19/s_1170019" TargetMode="External"/><Relationship Id="rId3" Type="http://schemas.openxmlformats.org/officeDocument/2006/relationships/hyperlink" Target="https://www.blueletterbible.org/nkjv/rev/2/16/s_1169016" TargetMode="External"/><Relationship Id="rId7" Type="http://schemas.openxmlformats.org/officeDocument/2006/relationships/hyperlink" Target="https://www.blueletterbible.org/nkjv/rev/3/3/s_1170003" TargetMode="External"/><Relationship Id="rId2" Type="http://schemas.openxmlformats.org/officeDocument/2006/relationships/hyperlink" Target="https://www.blueletterbible.org/nkjv/rev/2/5/s_1169005" TargetMode="External"/><Relationship Id="rId1" Type="http://schemas.openxmlformats.org/officeDocument/2006/relationships/slideLayout" Target="../slideLayouts/slideLayout6.xml"/><Relationship Id="rId6" Type="http://schemas.openxmlformats.org/officeDocument/2006/relationships/hyperlink" Target="https://www.blueletterbible.org/kjv/rev/2/25/s_1169025" TargetMode="External"/><Relationship Id="rId5" Type="http://schemas.openxmlformats.org/officeDocument/2006/relationships/hyperlink" Target="https://www.blueletterbible.org/nkjv/rev/2/22/s_1169022" TargetMode="External"/><Relationship Id="rId4" Type="http://schemas.openxmlformats.org/officeDocument/2006/relationships/hyperlink" Target="https://www.blueletterbible.org/nkjv/rev/2/21/s_1169021"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hyperlink" Target="https://www.blueletterbible.org/nkjv/rev/3/19/s_1170019" TargetMode="External"/><Relationship Id="rId3" Type="http://schemas.openxmlformats.org/officeDocument/2006/relationships/hyperlink" Target="https://www.blueletterbible.org/nkjv/rev/2/16/s_1169016" TargetMode="External"/><Relationship Id="rId7" Type="http://schemas.openxmlformats.org/officeDocument/2006/relationships/hyperlink" Target="https://www.blueletterbible.org/nkjv/rev/3/3/s_1170003" TargetMode="External"/><Relationship Id="rId2" Type="http://schemas.openxmlformats.org/officeDocument/2006/relationships/hyperlink" Target="https://www.blueletterbible.org/nkjv/rev/2/5/s_1169005" TargetMode="External"/><Relationship Id="rId1" Type="http://schemas.openxmlformats.org/officeDocument/2006/relationships/slideLayout" Target="../slideLayouts/slideLayout6.xml"/><Relationship Id="rId6" Type="http://schemas.openxmlformats.org/officeDocument/2006/relationships/hyperlink" Target="https://www.blueletterbible.org/kjv/rev/2/25/s_1169025" TargetMode="External"/><Relationship Id="rId5" Type="http://schemas.openxmlformats.org/officeDocument/2006/relationships/hyperlink" Target="https://www.blueletterbible.org/nkjv/rev/2/22/s_1169022" TargetMode="External"/><Relationship Id="rId4" Type="http://schemas.openxmlformats.org/officeDocument/2006/relationships/hyperlink" Target="https://www.blueletterbible.org/nkjv/rev/2/21/s_1169021"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831694"/>
            <a:ext cx="12090400" cy="444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Book</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of</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CBAF537-1773-4002-8A4E-6A15201402C3" descr="IMG_3310.PNG">
            <a:extLst>
              <a:ext uri="{FF2B5EF4-FFF2-40B4-BE49-F238E27FC236}">
                <a16:creationId xmlns:a16="http://schemas.microsoft.com/office/drawing/2014/main" id="{5441C04A-20C3-4851-9DC1-7DC48B7F7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012" y="-715283"/>
            <a:ext cx="10699976" cy="14266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924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Revelation's Seven Churches">
            <a:extLst>
              <a:ext uri="{FF2B5EF4-FFF2-40B4-BE49-F238E27FC236}">
                <a16:creationId xmlns:a16="http://schemas.microsoft.com/office/drawing/2014/main" id="{75AFDEA0-7123-A704-1939-803B9901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26" y="-10535"/>
            <a:ext cx="8881726" cy="6868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20E2A3-D293-1CD5-1545-6E179F64095C}"/>
              </a:ext>
            </a:extLst>
          </p:cNvPr>
          <p:cNvSpPr txBox="1"/>
          <p:nvPr/>
        </p:nvSpPr>
        <p:spPr>
          <a:xfrm>
            <a:off x="5771147" y="1768642"/>
            <a:ext cx="1913021" cy="430887"/>
          </a:xfrm>
          <a:prstGeom prst="rect">
            <a:avLst/>
          </a:prstGeom>
          <a:no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Satan’s Seat</a:t>
            </a:r>
          </a:p>
        </p:txBody>
      </p:sp>
      <p:sp>
        <p:nvSpPr>
          <p:cNvPr id="7" name="TextBox 6">
            <a:extLst>
              <a:ext uri="{FF2B5EF4-FFF2-40B4-BE49-F238E27FC236}">
                <a16:creationId xmlns:a16="http://schemas.microsoft.com/office/drawing/2014/main" id="{06B5DB68-D3CD-681B-6987-A22A394C891F}"/>
              </a:ext>
            </a:extLst>
          </p:cNvPr>
          <p:cNvSpPr txBox="1"/>
          <p:nvPr/>
        </p:nvSpPr>
        <p:spPr>
          <a:xfrm>
            <a:off x="8456403" y="2585467"/>
            <a:ext cx="1421524" cy="430887"/>
          </a:xfrm>
          <a:prstGeom prst="rect">
            <a:avLst/>
          </a:prstGeom>
          <a:solidFill>
            <a:schemeClr val="bg1"/>
          </a:solidFill>
          <a:ln w="19050">
            <a:solidFill>
              <a:srgbClr val="FF0000"/>
            </a:solidFill>
          </a:ln>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External</a:t>
            </a:r>
          </a:p>
        </p:txBody>
      </p:sp>
      <p:sp>
        <p:nvSpPr>
          <p:cNvPr id="8" name="Oval 7">
            <a:extLst>
              <a:ext uri="{FF2B5EF4-FFF2-40B4-BE49-F238E27FC236}">
                <a16:creationId xmlns:a16="http://schemas.microsoft.com/office/drawing/2014/main" id="{CC4B0D75-79AD-99DA-8BA9-2D6A12DBFFEB}"/>
              </a:ext>
            </a:extLst>
          </p:cNvPr>
          <p:cNvSpPr/>
          <p:nvPr/>
        </p:nvSpPr>
        <p:spPr>
          <a:xfrm>
            <a:off x="6070540" y="2105525"/>
            <a:ext cx="2258727" cy="1118938"/>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1485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Revelation's Seven Churches">
            <a:extLst>
              <a:ext uri="{FF2B5EF4-FFF2-40B4-BE49-F238E27FC236}">
                <a16:creationId xmlns:a16="http://schemas.microsoft.com/office/drawing/2014/main" id="{75AFDEA0-7123-A704-1939-803B9901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26" y="-10535"/>
            <a:ext cx="8881726" cy="6868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20E2A3-D293-1CD5-1545-6E179F64095C}"/>
              </a:ext>
            </a:extLst>
          </p:cNvPr>
          <p:cNvSpPr txBox="1"/>
          <p:nvPr/>
        </p:nvSpPr>
        <p:spPr>
          <a:xfrm>
            <a:off x="5771147" y="1768642"/>
            <a:ext cx="1913021" cy="430887"/>
          </a:xfrm>
          <a:prstGeom prst="rect">
            <a:avLst/>
          </a:prstGeom>
          <a:no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Satan’s Seat</a:t>
            </a:r>
          </a:p>
        </p:txBody>
      </p:sp>
      <p:sp>
        <p:nvSpPr>
          <p:cNvPr id="5" name="Oval 4">
            <a:extLst>
              <a:ext uri="{FF2B5EF4-FFF2-40B4-BE49-F238E27FC236}">
                <a16:creationId xmlns:a16="http://schemas.microsoft.com/office/drawing/2014/main" id="{9F4D60F3-BFC5-9C81-07A2-070AECDDD755}"/>
              </a:ext>
            </a:extLst>
          </p:cNvPr>
          <p:cNvSpPr/>
          <p:nvPr/>
        </p:nvSpPr>
        <p:spPr>
          <a:xfrm rot="21398304">
            <a:off x="4031974" y="3620751"/>
            <a:ext cx="6035842" cy="72277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823BCB-BED7-7E30-00A6-8B16068BB540}"/>
              </a:ext>
            </a:extLst>
          </p:cNvPr>
          <p:cNvSpPr txBox="1"/>
          <p:nvPr/>
        </p:nvSpPr>
        <p:spPr>
          <a:xfrm>
            <a:off x="10210212" y="3742945"/>
            <a:ext cx="1231820" cy="430887"/>
          </a:xfrm>
          <a:prstGeom prst="rect">
            <a:avLst/>
          </a:prstGeom>
          <a:solidFill>
            <a:schemeClr val="bg1"/>
          </a:solidFill>
          <a:ln w="25400">
            <a:solidFill>
              <a:srgbClr val="FF0000"/>
            </a:solidFill>
          </a:ln>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Internal</a:t>
            </a:r>
          </a:p>
        </p:txBody>
      </p:sp>
    </p:spTree>
    <p:extLst>
      <p:ext uri="{BB962C8B-B14F-4D97-AF65-F5344CB8AC3E}">
        <p14:creationId xmlns:p14="http://schemas.microsoft.com/office/powerpoint/2010/main" val="19519103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Revelation's Seven Churches">
            <a:extLst>
              <a:ext uri="{FF2B5EF4-FFF2-40B4-BE49-F238E27FC236}">
                <a16:creationId xmlns:a16="http://schemas.microsoft.com/office/drawing/2014/main" id="{75AFDEA0-7123-A704-1939-803B9901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26" y="-10535"/>
            <a:ext cx="8881726" cy="6868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20E2A3-D293-1CD5-1545-6E179F64095C}"/>
              </a:ext>
            </a:extLst>
          </p:cNvPr>
          <p:cNvSpPr txBox="1"/>
          <p:nvPr/>
        </p:nvSpPr>
        <p:spPr>
          <a:xfrm>
            <a:off x="5771147" y="1768642"/>
            <a:ext cx="1913021" cy="430887"/>
          </a:xfrm>
          <a:prstGeom prst="rect">
            <a:avLst/>
          </a:prstGeom>
          <a:no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Satan’s Seat</a:t>
            </a:r>
          </a:p>
        </p:txBody>
      </p:sp>
      <p:sp>
        <p:nvSpPr>
          <p:cNvPr id="2" name="Oval 1">
            <a:extLst>
              <a:ext uri="{FF2B5EF4-FFF2-40B4-BE49-F238E27FC236}">
                <a16:creationId xmlns:a16="http://schemas.microsoft.com/office/drawing/2014/main" id="{19456571-134C-6ECE-4259-0FF042A3D21A}"/>
              </a:ext>
            </a:extLst>
          </p:cNvPr>
          <p:cNvSpPr/>
          <p:nvPr/>
        </p:nvSpPr>
        <p:spPr>
          <a:xfrm rot="332033">
            <a:off x="3887879" y="3038437"/>
            <a:ext cx="5702968" cy="348916"/>
          </a:xfrm>
          <a:prstGeom prst="ellipse">
            <a:avLst/>
          </a:prstGeom>
          <a:noFill/>
          <a:ln w="317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42F69D-D39E-55BB-2AE4-38AD633C46E1}"/>
              </a:ext>
            </a:extLst>
          </p:cNvPr>
          <p:cNvSpPr txBox="1"/>
          <p:nvPr/>
        </p:nvSpPr>
        <p:spPr>
          <a:xfrm>
            <a:off x="9587163" y="3147382"/>
            <a:ext cx="639679" cy="430887"/>
          </a:xfrm>
          <a:prstGeom prst="rect">
            <a:avLst/>
          </a:prstGeom>
          <a:solidFill>
            <a:schemeClr val="bg1"/>
          </a:solidFill>
          <a:ln w="25400">
            <a:solidFill>
              <a:schemeClr val="accent6"/>
            </a:solidFill>
          </a:ln>
        </p:spPr>
        <p:txBody>
          <a:bodyPr wrap="square" rtlCol="0">
            <a:spAutoFit/>
          </a:bodyPr>
          <a:lstStyle/>
          <a:p>
            <a:r>
              <a:rPr lang="en-US" sz="22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OK</a:t>
            </a:r>
          </a:p>
        </p:txBody>
      </p:sp>
    </p:spTree>
    <p:extLst>
      <p:ext uri="{BB962C8B-B14F-4D97-AF65-F5344CB8AC3E}">
        <p14:creationId xmlns:p14="http://schemas.microsoft.com/office/powerpoint/2010/main" val="10687590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Revelation's Seven Churches">
            <a:extLst>
              <a:ext uri="{FF2B5EF4-FFF2-40B4-BE49-F238E27FC236}">
                <a16:creationId xmlns:a16="http://schemas.microsoft.com/office/drawing/2014/main" id="{75AFDEA0-7123-A704-1939-803B9901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26" y="-10535"/>
            <a:ext cx="8881726" cy="6868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20E2A3-D293-1CD5-1545-6E179F64095C}"/>
              </a:ext>
            </a:extLst>
          </p:cNvPr>
          <p:cNvSpPr txBox="1"/>
          <p:nvPr/>
        </p:nvSpPr>
        <p:spPr>
          <a:xfrm>
            <a:off x="5771147" y="1768642"/>
            <a:ext cx="1913021" cy="430887"/>
          </a:xfrm>
          <a:prstGeom prst="rect">
            <a:avLst/>
          </a:prstGeom>
          <a:no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Satan’s Seat</a:t>
            </a:r>
          </a:p>
        </p:txBody>
      </p:sp>
      <p:sp>
        <p:nvSpPr>
          <p:cNvPr id="2" name="Oval 1">
            <a:extLst>
              <a:ext uri="{FF2B5EF4-FFF2-40B4-BE49-F238E27FC236}">
                <a16:creationId xmlns:a16="http://schemas.microsoft.com/office/drawing/2014/main" id="{19456571-134C-6ECE-4259-0FF042A3D21A}"/>
              </a:ext>
            </a:extLst>
          </p:cNvPr>
          <p:cNvSpPr/>
          <p:nvPr/>
        </p:nvSpPr>
        <p:spPr>
          <a:xfrm>
            <a:off x="3862137" y="3188368"/>
            <a:ext cx="5702968" cy="3489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42F69D-D39E-55BB-2AE4-38AD633C46E1}"/>
              </a:ext>
            </a:extLst>
          </p:cNvPr>
          <p:cNvSpPr txBox="1"/>
          <p:nvPr/>
        </p:nvSpPr>
        <p:spPr>
          <a:xfrm>
            <a:off x="9587163" y="3147382"/>
            <a:ext cx="639679" cy="430887"/>
          </a:xfrm>
          <a:prstGeom prst="rect">
            <a:avLst/>
          </a:prstGeom>
          <a:solidFill>
            <a:schemeClr val="bg1"/>
          </a:solidFill>
          <a:ln w="25400">
            <a:solidFill>
              <a:srgbClr val="FF0000"/>
            </a:solidFill>
          </a:ln>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OK</a:t>
            </a:r>
          </a:p>
        </p:txBody>
      </p:sp>
      <p:sp>
        <p:nvSpPr>
          <p:cNvPr id="5" name="Oval 4">
            <a:extLst>
              <a:ext uri="{FF2B5EF4-FFF2-40B4-BE49-F238E27FC236}">
                <a16:creationId xmlns:a16="http://schemas.microsoft.com/office/drawing/2014/main" id="{9F4D60F3-BFC5-9C81-07A2-070AECDDD755}"/>
              </a:ext>
            </a:extLst>
          </p:cNvPr>
          <p:cNvSpPr/>
          <p:nvPr/>
        </p:nvSpPr>
        <p:spPr>
          <a:xfrm>
            <a:off x="4030579" y="3669632"/>
            <a:ext cx="6035842" cy="577515"/>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6B5DB68-D3CD-681B-6987-A22A394C891F}"/>
              </a:ext>
            </a:extLst>
          </p:cNvPr>
          <p:cNvSpPr txBox="1"/>
          <p:nvPr/>
        </p:nvSpPr>
        <p:spPr>
          <a:xfrm>
            <a:off x="8456403" y="2585467"/>
            <a:ext cx="1265114" cy="430887"/>
          </a:xfrm>
          <a:prstGeom prst="rect">
            <a:avLst/>
          </a:prstGeom>
          <a:solidFill>
            <a:schemeClr val="bg1"/>
          </a:solid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Outside</a:t>
            </a:r>
          </a:p>
        </p:txBody>
      </p:sp>
      <p:sp>
        <p:nvSpPr>
          <p:cNvPr id="8" name="Oval 7">
            <a:extLst>
              <a:ext uri="{FF2B5EF4-FFF2-40B4-BE49-F238E27FC236}">
                <a16:creationId xmlns:a16="http://schemas.microsoft.com/office/drawing/2014/main" id="{CC4B0D75-79AD-99DA-8BA9-2D6A12DBFFEB}"/>
              </a:ext>
            </a:extLst>
          </p:cNvPr>
          <p:cNvSpPr/>
          <p:nvPr/>
        </p:nvSpPr>
        <p:spPr>
          <a:xfrm>
            <a:off x="6220326" y="2454442"/>
            <a:ext cx="2081463" cy="692939"/>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807E94-462F-F78B-BD37-B93B4B53740A}"/>
              </a:ext>
            </a:extLst>
          </p:cNvPr>
          <p:cNvSpPr txBox="1"/>
          <p:nvPr/>
        </p:nvSpPr>
        <p:spPr>
          <a:xfrm>
            <a:off x="3726194" y="2454442"/>
            <a:ext cx="6484018" cy="2616101"/>
          </a:xfrm>
          <a:prstGeom prst="rect">
            <a:avLst/>
          </a:prstGeom>
          <a:solidFill>
            <a:schemeClr val="bg1"/>
          </a:solidFill>
          <a:ln w="25400">
            <a:solidFill>
              <a:srgbClr val="FF0000"/>
            </a:solidFill>
          </a:ln>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“Come out of her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[Babylon]</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my people, lest you share in her sins, and lest you receive of her plagues.”   </a:t>
            </a:r>
          </a:p>
          <a:p>
            <a:pPr algn="ct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18:4  </a:t>
            </a:r>
          </a:p>
        </p:txBody>
      </p:sp>
    </p:spTree>
    <p:extLst>
      <p:ext uri="{BB962C8B-B14F-4D97-AF65-F5344CB8AC3E}">
        <p14:creationId xmlns:p14="http://schemas.microsoft.com/office/powerpoint/2010/main" val="25368226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50711" y="134624"/>
            <a:ext cx="11789651" cy="6585154"/>
          </a:xfrm>
        </p:spPr>
        <p:txBody>
          <a:bodyPr anchor="t">
            <a:noAutofit/>
          </a:bodyPr>
          <a:lstStyle/>
          <a:p>
            <a:pPr marL="0" marR="0">
              <a:lnSpc>
                <a:spcPct val="107000"/>
              </a:lnSpc>
              <a:spcBef>
                <a:spcPts val="0"/>
              </a:spcBef>
              <a:spcAft>
                <a:spcPts val="800"/>
              </a:spcAft>
            </a:pPr>
            <a:r>
              <a:rPr lang="en-US" sz="3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Yeshua’s Exhortations:</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Remember therefore from where you have fallen; repent and do the first works, or else I will come to you quickly and remove your lampstand from its place—unless you repent.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 not fear any of those things which you are about to suffer. Indeed, the devil is about to throw some of you into prison, that you may be tested, and you will have tribulation ten days. Be faithful until death, and I will give you the crown of life.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en-US" sz="2400" kern="1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Sm</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 or else I will come to you quickly and will fight against them [Nicolaitans] with the sword of My mouth.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[Pe]</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Now to you I say, and to the rest in Thyatira, as many as do not have this doctrine [of Jezebel], who have not known the depths of Satan, as they say, I will put on you no other burden.  But hold fast what you have till I come</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9B15A2F-4238-E632-D47A-4FD662D37940}"/>
              </a:ext>
            </a:extLst>
          </p:cNvPr>
          <p:cNvSpPr/>
          <p:nvPr/>
        </p:nvSpPr>
        <p:spPr>
          <a:xfrm>
            <a:off x="7351294" y="649705"/>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4A23CC2-7659-8E7C-545E-3E7EB4A9D749}"/>
              </a:ext>
            </a:extLst>
          </p:cNvPr>
          <p:cNvSpPr/>
          <p:nvPr/>
        </p:nvSpPr>
        <p:spPr>
          <a:xfrm>
            <a:off x="1884948" y="1439779"/>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42249D4-A722-B79E-E50D-4D2951FE7A83}"/>
              </a:ext>
            </a:extLst>
          </p:cNvPr>
          <p:cNvSpPr/>
          <p:nvPr/>
        </p:nvSpPr>
        <p:spPr>
          <a:xfrm>
            <a:off x="4447673" y="2970001"/>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30A252-012E-3C08-2CFB-3547C9630C22}"/>
              </a:ext>
            </a:extLst>
          </p:cNvPr>
          <p:cNvSpPr/>
          <p:nvPr/>
        </p:nvSpPr>
        <p:spPr>
          <a:xfrm>
            <a:off x="251638" y="4062663"/>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581000-EB8E-6AD0-771C-68647D270017}"/>
              </a:ext>
            </a:extLst>
          </p:cNvPr>
          <p:cNvSpPr/>
          <p:nvPr/>
        </p:nvSpPr>
        <p:spPr>
          <a:xfrm>
            <a:off x="5554578" y="6120063"/>
            <a:ext cx="1435769"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888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50711" y="134624"/>
            <a:ext cx="11789651" cy="6585154"/>
          </a:xfrm>
        </p:spPr>
        <p:txBody>
          <a:bodyPr anchor="t">
            <a:noAutofit/>
          </a:bodyPr>
          <a:lstStyle/>
          <a:p>
            <a:pPr marL="0" marR="0">
              <a:lnSpc>
                <a:spcPct val="107000"/>
              </a:lnSpc>
              <a:spcBef>
                <a:spcPts val="0"/>
              </a:spcBef>
              <a:spcAft>
                <a:spcPts val="800"/>
              </a:spcAft>
            </a:pPr>
            <a:r>
              <a:rPr lang="en-US" sz="3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Yeshua’s Exhortations:</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Remember therefore from where you have fallen; repent and do the first works, or else I will come to you quickly and remove your lampstand from its place—unless you repent.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Do not fear any of those things which you are about to suffer. Indeed, the devil is about to throw some of you into prison, that you may be tested, and you will have tribulation ten days. </a:t>
            </a:r>
            <a:r>
              <a:rPr lang="en-US" sz="2400" b="1" kern="100" dirty="0">
                <a:effectLst>
                  <a:outerShdw blurRad="38100" dist="38100" dir="2700000" algn="tl">
                    <a:srgbClr val="000000">
                      <a:alpha val="43137"/>
                    </a:srgbClr>
                  </a:outerShdw>
                </a:effectLst>
                <a:highlight>
                  <a:srgbClr val="FFFF00"/>
                </a:highlight>
                <a:latin typeface="Arial" panose="020B0604020202020204" pitchFamily="34" charset="0"/>
                <a:ea typeface="Calibri" panose="020F0502020204030204" pitchFamily="34" charset="0"/>
                <a:cs typeface="Arial" panose="020B0604020202020204" pitchFamily="34" charset="0"/>
              </a:rPr>
              <a:t>Be faithful until death, and I will give you the crown of life</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en-US" sz="2400" kern="1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Sm</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 or else I will come to you quickly and will fight against them [Nicolaitans] with the sword of My mouth.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[Pe]</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Now to you I say, and to the rest in Thyatira, as many as do not have this doctrine [of Jezebel], who have not known the depths of Satan, as they say, I will put on you no other burden.  But hold fast what you have till I come</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09B15A2F-4238-E632-D47A-4FD662D37940}"/>
              </a:ext>
            </a:extLst>
          </p:cNvPr>
          <p:cNvSpPr/>
          <p:nvPr/>
        </p:nvSpPr>
        <p:spPr>
          <a:xfrm>
            <a:off x="7351294" y="649705"/>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4A23CC2-7659-8E7C-545E-3E7EB4A9D749}"/>
              </a:ext>
            </a:extLst>
          </p:cNvPr>
          <p:cNvSpPr/>
          <p:nvPr/>
        </p:nvSpPr>
        <p:spPr>
          <a:xfrm>
            <a:off x="1884948" y="1439779"/>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42249D4-A722-B79E-E50D-4D2951FE7A83}"/>
              </a:ext>
            </a:extLst>
          </p:cNvPr>
          <p:cNvSpPr/>
          <p:nvPr/>
        </p:nvSpPr>
        <p:spPr>
          <a:xfrm>
            <a:off x="4447673" y="2970001"/>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C30A252-012E-3C08-2CFB-3547C9630C22}"/>
              </a:ext>
            </a:extLst>
          </p:cNvPr>
          <p:cNvSpPr/>
          <p:nvPr/>
        </p:nvSpPr>
        <p:spPr>
          <a:xfrm>
            <a:off x="251638" y="4062663"/>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D581000-EB8E-6AD0-771C-68647D270017}"/>
              </a:ext>
            </a:extLst>
          </p:cNvPr>
          <p:cNvSpPr/>
          <p:nvPr/>
        </p:nvSpPr>
        <p:spPr>
          <a:xfrm>
            <a:off x="5554578" y="6120063"/>
            <a:ext cx="1435769"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E55730F-DF0D-7CF9-C39C-963A82A56C2C}"/>
              </a:ext>
            </a:extLst>
          </p:cNvPr>
          <p:cNvSpPr txBox="1"/>
          <p:nvPr/>
        </p:nvSpPr>
        <p:spPr>
          <a:xfrm>
            <a:off x="261092" y="134624"/>
            <a:ext cx="11568887" cy="1685846"/>
          </a:xfrm>
          <a:prstGeom prst="rect">
            <a:avLst/>
          </a:prstGeom>
          <a:solidFill>
            <a:schemeClr val="bg1"/>
          </a:solidFill>
          <a:ln w="25400">
            <a:solidFill>
              <a:srgbClr val="FF0000"/>
            </a:solidFill>
          </a:ln>
        </p:spPr>
        <p:txBody>
          <a:bodyPr wrap="square" rtlCol="0">
            <a:spAutoFit/>
          </a:bodyPr>
          <a:lstStyle/>
          <a:p>
            <a:pPr algn="ctr">
              <a:lnSpc>
                <a:spcPct val="150000"/>
              </a:lnSpc>
            </a:pPr>
            <a:r>
              <a:rPr lang="en-US" sz="2400" b="1" i="1" dirty="0">
                <a:highlight>
                  <a:srgbClr val="FFFFFF"/>
                </a:highlight>
                <a:latin typeface="Arial" panose="020B0604020202020204" pitchFamily="34" charset="0"/>
                <a:cs typeface="Arial" panose="020B0604020202020204" pitchFamily="34" charset="0"/>
              </a:rPr>
              <a:t>“And they overcame him by the blood of the Lamb and by the word of their testimony,</a:t>
            </a:r>
            <a:r>
              <a:rPr lang="en-US" sz="2400" b="1" i="1" dirty="0">
                <a:solidFill>
                  <a:srgbClr val="FF0000"/>
                </a:solidFill>
                <a:highlight>
                  <a:srgbClr val="FFFFFF"/>
                </a:highlight>
                <a:latin typeface="Arial" panose="020B0604020202020204" pitchFamily="34" charset="0"/>
                <a:cs typeface="Arial" panose="020B0604020202020204" pitchFamily="34" charset="0"/>
              </a:rPr>
              <a:t> and they did not love their lives to the death.” </a:t>
            </a:r>
          </a:p>
          <a:p>
            <a:pPr algn="ctr">
              <a:lnSpc>
                <a:spcPct val="150000"/>
              </a:lnSpc>
            </a:pPr>
            <a:r>
              <a:rPr lang="en-US" sz="2400" b="1" i="1" dirty="0">
                <a:highlight>
                  <a:srgbClr val="FFFFFF"/>
                </a:highlight>
                <a:latin typeface="Arial" panose="020B0604020202020204" pitchFamily="34" charset="0"/>
                <a:cs typeface="Arial" panose="020B0604020202020204" pitchFamily="34" charset="0"/>
              </a:rPr>
              <a:t> </a:t>
            </a:r>
            <a:r>
              <a:rPr lang="en-US" sz="1400" b="1" dirty="0">
                <a:highlight>
                  <a:srgbClr val="FFFFFF"/>
                </a:highlight>
                <a:latin typeface="Arial" panose="020B0604020202020204" pitchFamily="34" charset="0"/>
                <a:cs typeface="Arial" panose="020B0604020202020204" pitchFamily="34" charset="0"/>
              </a:rPr>
              <a:t>Rev 12:11</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52864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31661" y="136423"/>
            <a:ext cx="11789651" cy="6585154"/>
          </a:xfrm>
        </p:spPr>
        <p:txBody>
          <a:bodyPr anchor="t">
            <a:noAutofit/>
          </a:bodyPr>
          <a:lstStyle/>
          <a:p>
            <a:pPr marL="0" marR="0">
              <a:lnSpc>
                <a:spcPct val="107000"/>
              </a:lnSpc>
              <a:spcBef>
                <a:spcPts val="0"/>
              </a:spcBef>
              <a:spcAft>
                <a:spcPts val="800"/>
              </a:spcAft>
            </a:pP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and repent. Therefore if you will not watch, I will come upon you as a thief, and you will not know what hour I will come upon you. You have a few names even in Sardis who have not defiled their garments; and they shall walk with Me in white, for they are worthy.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[Sa]</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Because you have kept My command to persevere, I also will keep you from the hour of trial which shall come upon the whole world, to test those who dwell on the earth. Behold, I am coming quickly! Hold fast what you have, that no one may take your crown.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[Ph]</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counsel you to buy from Me gold refined in the fire, that you may be rich; and white garments, that you may be clothed, that the shame of your nakedness may not be revealed; and anoint your eyes with eye salve, that you may see.  As many as I love, I rebuke and chasten. Therefore be zealous and repent.  Behold, I stand at the door and knock. If anyone hears My voice and opens the door, I will come in to him and dine with him, and he with Me.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5C06632-B1D5-53C0-EEF2-E7C21B082AC8}"/>
              </a:ext>
            </a:extLst>
          </p:cNvPr>
          <p:cNvSpPr/>
          <p:nvPr/>
        </p:nvSpPr>
        <p:spPr>
          <a:xfrm>
            <a:off x="131661" y="136423"/>
            <a:ext cx="1480571"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26F497-18A0-6FED-3B27-F8DBF22CB24D}"/>
              </a:ext>
            </a:extLst>
          </p:cNvPr>
          <p:cNvSpPr/>
          <p:nvPr/>
        </p:nvSpPr>
        <p:spPr>
          <a:xfrm>
            <a:off x="2153652" y="136423"/>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4491818-9F08-E7B1-B910-10855816267C}"/>
              </a:ext>
            </a:extLst>
          </p:cNvPr>
          <p:cNvSpPr/>
          <p:nvPr/>
        </p:nvSpPr>
        <p:spPr>
          <a:xfrm>
            <a:off x="5907504" y="2875547"/>
            <a:ext cx="1443791"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FC8A94-7A3E-974D-64CB-024F67B9EEEE}"/>
              </a:ext>
            </a:extLst>
          </p:cNvPr>
          <p:cNvSpPr/>
          <p:nvPr/>
        </p:nvSpPr>
        <p:spPr>
          <a:xfrm>
            <a:off x="9372599" y="5245768"/>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835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31661" y="136423"/>
            <a:ext cx="11789651" cy="6585154"/>
          </a:xfrm>
        </p:spPr>
        <p:txBody>
          <a:bodyPr anchor="t">
            <a:noAutofit/>
          </a:bodyPr>
          <a:lstStyle/>
          <a:p>
            <a:pPr marL="0" marR="0">
              <a:lnSpc>
                <a:spcPct val="107000"/>
              </a:lnSpc>
              <a:spcBef>
                <a:spcPts val="0"/>
              </a:spcBef>
              <a:spcAft>
                <a:spcPts val="800"/>
              </a:spcAft>
            </a:pP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and repent. Therefore if you will not watch, I will come upon you as a thief, and you will not know what hour I will come upon you. You have a few names even in Sardis who have not defiled their garments; and they shall walk with Me in white, for they are worthy.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[Sa]</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highlight>
                  <a:srgbClr val="FFFF00"/>
                </a:highlight>
                <a:latin typeface="Arial" panose="020B0604020202020204" pitchFamily="34" charset="0"/>
                <a:ea typeface="Calibri" panose="020F0502020204030204" pitchFamily="34" charset="0"/>
                <a:cs typeface="Arial" panose="020B0604020202020204" pitchFamily="34" charset="0"/>
              </a:rPr>
              <a:t>Because you have kept My command to persevere, I also will keep you from the hour of trial which shall come upon the whole world</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to test those who dwell on the earth. Behold, I am coming quickly! Hold fast what you have, that no one may take your crown.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[Ph]</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counsel you to buy from Me gold refined in the fire, that you may be rich; and white garments, that you may be clothed, that the shame of your nakedness may not be revealed; and anoint your eyes with eye salve, that you may see.  As many as I love, I rebuke and chasten. Therefore be zealous and repent.  Behold, I stand at the door and knock. If anyone hears My voice and opens the door, I will come in to him and dine with him, and he with Me.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Oval 2">
            <a:extLst>
              <a:ext uri="{FF2B5EF4-FFF2-40B4-BE49-F238E27FC236}">
                <a16:creationId xmlns:a16="http://schemas.microsoft.com/office/drawing/2014/main" id="{45C06632-B1D5-53C0-EEF2-E7C21B082AC8}"/>
              </a:ext>
            </a:extLst>
          </p:cNvPr>
          <p:cNvSpPr/>
          <p:nvPr/>
        </p:nvSpPr>
        <p:spPr>
          <a:xfrm>
            <a:off x="131661" y="136423"/>
            <a:ext cx="1480571"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FD26F497-18A0-6FED-3B27-F8DBF22CB24D}"/>
              </a:ext>
            </a:extLst>
          </p:cNvPr>
          <p:cNvSpPr/>
          <p:nvPr/>
        </p:nvSpPr>
        <p:spPr>
          <a:xfrm>
            <a:off x="2153652" y="136423"/>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4491818-9F08-E7B1-B910-10855816267C}"/>
              </a:ext>
            </a:extLst>
          </p:cNvPr>
          <p:cNvSpPr/>
          <p:nvPr/>
        </p:nvSpPr>
        <p:spPr>
          <a:xfrm>
            <a:off x="5907504" y="2875547"/>
            <a:ext cx="1443791"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3FC8A94-7A3E-974D-64CB-024F67B9EEEE}"/>
              </a:ext>
            </a:extLst>
          </p:cNvPr>
          <p:cNvSpPr/>
          <p:nvPr/>
        </p:nvSpPr>
        <p:spPr>
          <a:xfrm>
            <a:off x="9372599" y="5245768"/>
            <a:ext cx="1106905" cy="457200"/>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FCD566F-D685-4CE2-E508-EDB93A5C561F}"/>
              </a:ext>
            </a:extLst>
          </p:cNvPr>
          <p:cNvSpPr txBox="1"/>
          <p:nvPr/>
        </p:nvSpPr>
        <p:spPr>
          <a:xfrm>
            <a:off x="242042" y="136423"/>
            <a:ext cx="11568887" cy="1685846"/>
          </a:xfrm>
          <a:prstGeom prst="rect">
            <a:avLst/>
          </a:prstGeom>
          <a:solidFill>
            <a:schemeClr val="bg1"/>
          </a:solidFill>
          <a:ln w="25400">
            <a:solidFill>
              <a:srgbClr val="FF0000"/>
            </a:solidFill>
          </a:ln>
        </p:spPr>
        <p:txBody>
          <a:bodyPr wrap="square" rtlCol="0">
            <a:spAutoFit/>
          </a:bodyPr>
          <a:lstStyle/>
          <a:p>
            <a:pPr algn="ctr">
              <a:lnSpc>
                <a:spcPct val="150000"/>
              </a:lnSpc>
            </a:pPr>
            <a:r>
              <a:rPr lang="en-US" sz="2400" b="1" i="1" dirty="0">
                <a:highlight>
                  <a:srgbClr val="FFFFFF"/>
                </a:highlight>
                <a:latin typeface="Arial" panose="020B0604020202020204" pitchFamily="34" charset="0"/>
                <a:cs typeface="Arial" panose="020B0604020202020204" pitchFamily="34" charset="0"/>
              </a:rPr>
              <a:t>“And they overcame him </a:t>
            </a:r>
            <a:r>
              <a:rPr lang="en-US" sz="2400" b="1" i="1" dirty="0">
                <a:solidFill>
                  <a:srgbClr val="FF0000"/>
                </a:solidFill>
                <a:highlight>
                  <a:srgbClr val="FFFFFF"/>
                </a:highlight>
                <a:latin typeface="Arial" panose="020B0604020202020204" pitchFamily="34" charset="0"/>
                <a:cs typeface="Arial" panose="020B0604020202020204" pitchFamily="34" charset="0"/>
              </a:rPr>
              <a:t>by the blood of the Lamb and by the word of their testimony, </a:t>
            </a:r>
            <a:r>
              <a:rPr lang="en-US" sz="2400" b="1" i="1" dirty="0">
                <a:highlight>
                  <a:srgbClr val="FFFFFF"/>
                </a:highlight>
                <a:latin typeface="Arial" panose="020B0604020202020204" pitchFamily="34" charset="0"/>
                <a:cs typeface="Arial" panose="020B0604020202020204" pitchFamily="34" charset="0"/>
              </a:rPr>
              <a:t>and they did not love their lives to the death.” </a:t>
            </a:r>
          </a:p>
          <a:p>
            <a:pPr algn="ctr">
              <a:lnSpc>
                <a:spcPct val="150000"/>
              </a:lnSpc>
            </a:pPr>
            <a:r>
              <a:rPr lang="en-US" sz="2400" b="1" i="1" dirty="0">
                <a:highlight>
                  <a:srgbClr val="FFFFFF"/>
                </a:highlight>
                <a:latin typeface="Arial" panose="020B0604020202020204" pitchFamily="34" charset="0"/>
                <a:cs typeface="Arial" panose="020B0604020202020204" pitchFamily="34" charset="0"/>
              </a:rPr>
              <a:t> </a:t>
            </a:r>
            <a:r>
              <a:rPr lang="en-US" sz="1400" b="1" dirty="0">
                <a:highlight>
                  <a:srgbClr val="FFFFFF"/>
                </a:highlight>
                <a:latin typeface="Arial" panose="020B0604020202020204" pitchFamily="34" charset="0"/>
                <a:cs typeface="Arial" panose="020B0604020202020204" pitchFamily="34" charset="0"/>
              </a:rPr>
              <a:t>Rev 12:11</a:t>
            </a: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7118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86915" y="-166688"/>
            <a:ext cx="12018169" cy="7191375"/>
          </a:xfrm>
        </p:spPr>
        <p:txBody>
          <a:bodyPr>
            <a:noAutofit/>
          </a:bodyPr>
          <a:lstStyle/>
          <a:p>
            <a:pPr marL="0" marR="0">
              <a:lnSpc>
                <a:spcPct val="107000"/>
              </a:lnSpc>
              <a:spcBef>
                <a:spcPts val="0"/>
              </a:spcBef>
              <a:spcAft>
                <a:spcPts val="800"/>
              </a:spcAft>
            </a:pP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Rev 2:5</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“Remember therefore from where you have fallen;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and do the first works, or else I will come to you quickly and remove your lampstand from its place—unless you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Rev 2:16</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or else I will come to you quickly and will fight against them with the sword of My mouth.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Rev 2:21</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“And I gave her time to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 her sexual immorality, and she did not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Rev 2:22</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“Indeed I will cast her into a sickbed, and those who commit adultery with her into great tribulation, unless they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 their deeds.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Rev 2:25</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But that which ye have </a:t>
            </a:r>
            <a:r>
              <a:rPr lang="en-US" sz="2100" b="1" i="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already</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b="1" kern="100"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till I come.</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Rev 3:3</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“Remember therefore how you have received and heard; </a:t>
            </a:r>
            <a:r>
              <a:rPr lang="en-US" sz="2100" b="1" kern="100"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Therefore, if you will not watch, I will come upon you as a thief, and you will not know what hour I will come upon you.</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[Sa]</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Rev 3:19</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“As many as I love, I rebuke and chasten. Therefore, be zealous and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68844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D5D25-1313-D915-69DF-8970683F9998}"/>
              </a:ext>
            </a:extLst>
          </p:cNvPr>
          <p:cNvSpPr txBox="1"/>
          <p:nvPr/>
        </p:nvSpPr>
        <p:spPr>
          <a:xfrm>
            <a:off x="552450" y="981075"/>
            <a:ext cx="10391776" cy="4271169"/>
          </a:xfrm>
          <a:prstGeom prst="rect">
            <a:avLst/>
          </a:prstGeom>
          <a:noFill/>
        </p:spPr>
        <p:txBody>
          <a:bodyPr wrap="square" rtlCol="0">
            <a:spAutoFit/>
          </a:bodyPr>
          <a:lstStyle/>
          <a:p>
            <a:pPr algn="ctr">
              <a:lnSpc>
                <a:spcPct val="150000"/>
              </a:lnSpc>
            </a:pPr>
            <a:r>
              <a:rPr lang="en-US" sz="4000" b="1" i="1" dirty="0">
                <a:solidFill>
                  <a:srgbClr val="000000"/>
                </a:solidFill>
                <a:highlight>
                  <a:srgbClr val="FFFFFF"/>
                </a:highlight>
                <a:latin typeface="Arial" panose="020B0604020202020204" pitchFamily="34" charset="0"/>
                <a:cs typeface="Arial" panose="020B0604020202020204" pitchFamily="34" charset="0"/>
              </a:rPr>
              <a:t>“And they overcame him by the blood of the Lamb and by the word of their testimony, and they did not love their lives to the death.” </a:t>
            </a:r>
          </a:p>
          <a:p>
            <a:pPr algn="ctr">
              <a:lnSpc>
                <a:spcPct val="150000"/>
              </a:lnSpc>
            </a:pPr>
            <a:r>
              <a:rPr lang="en-US" sz="2400" b="1" dirty="0">
                <a:solidFill>
                  <a:srgbClr val="000000"/>
                </a:solidFill>
                <a:highlight>
                  <a:srgbClr val="FFFFFF"/>
                </a:highlight>
                <a:latin typeface="Arial" panose="020B0604020202020204" pitchFamily="34" charset="0"/>
                <a:cs typeface="Arial" panose="020B0604020202020204" pitchFamily="34" charset="0"/>
              </a:rPr>
              <a:t>Revelation 12:11</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099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29AFB886-702F-4535-9659-635C174A8AC0" descr="IMG_3308.jpg">
            <a:extLst>
              <a:ext uri="{FF2B5EF4-FFF2-40B4-BE49-F238E27FC236}">
                <a16:creationId xmlns:a16="http://schemas.microsoft.com/office/drawing/2014/main" id="{1D4C5BAD-01BC-73E1-91E6-34EDFBC508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1404" y="0"/>
            <a:ext cx="6529191"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8031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C84C37-F338-634A-21DB-73092A025FB7}"/>
              </a:ext>
            </a:extLst>
          </p:cNvPr>
          <p:cNvSpPr txBox="1"/>
          <p:nvPr/>
        </p:nvSpPr>
        <p:spPr>
          <a:xfrm>
            <a:off x="295274" y="-114300"/>
            <a:ext cx="11772901" cy="6833730"/>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Yeshua’s Promises to the Overcomer:</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Ephesus</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Eat from the Tree of Life</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Smyrna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Shall Not be Hurt by the Second Death</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Pergamos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Hidden Manna; Receive a New Name</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Thyatira</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Receive Power over Nations &amp; Morning Star </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Sardis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Have White Garments; Will not be Blotted Out</a:t>
            </a:r>
            <a:endParaRPr lang="en-US" sz="32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Philadel</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Keep You from the Hour of Trial on the Earth</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Laodicea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Sit with Yeshua on His Throne </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02654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BC7A-6C36-4D15-5D65-664C467D8152}"/>
              </a:ext>
            </a:extLst>
          </p:cNvPr>
          <p:cNvSpPr>
            <a:spLocks noGrp="1"/>
          </p:cNvSpPr>
          <p:nvPr>
            <p:ph type="title"/>
          </p:nvPr>
        </p:nvSpPr>
        <p:spPr/>
        <p:txBody>
          <a:bodyPr/>
          <a:lstStyle/>
          <a:p>
            <a:endParaRPr lang="en-US"/>
          </a:p>
        </p:txBody>
      </p:sp>
      <p:pic>
        <p:nvPicPr>
          <p:cNvPr id="1026" name="23F670E8-45E8-4FC9-926E-65BE4C3769A3" descr="IMG_3356.PNG">
            <a:extLst>
              <a:ext uri="{FF2B5EF4-FFF2-40B4-BE49-F238E27FC236}">
                <a16:creationId xmlns:a16="http://schemas.microsoft.com/office/drawing/2014/main" id="{A703ADD3-0C07-A22E-67D9-69C01E05F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43" y="-842211"/>
            <a:ext cx="12032756" cy="897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998077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D489-8B9F-A970-C20E-E3AE0249AA3B}"/>
              </a:ext>
            </a:extLst>
          </p:cNvPr>
          <p:cNvSpPr>
            <a:spLocks noGrp="1"/>
          </p:cNvSpPr>
          <p:nvPr>
            <p:ph type="title"/>
          </p:nvPr>
        </p:nvSpPr>
        <p:spPr/>
        <p:txBody>
          <a:bodyPr/>
          <a:lstStyle/>
          <a:p>
            <a:endParaRPr lang="en-US"/>
          </a:p>
        </p:txBody>
      </p:sp>
      <p:pic>
        <p:nvPicPr>
          <p:cNvPr id="2050" name="E076836C-8F5D-4BFB-B181-8ACA298E36A1" descr="IMG_3357.PNG">
            <a:extLst>
              <a:ext uri="{FF2B5EF4-FFF2-40B4-BE49-F238E27FC236}">
                <a16:creationId xmlns:a16="http://schemas.microsoft.com/office/drawing/2014/main" id="{26C1928B-9237-4AFF-9362-A1772BC4B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5" y="-933701"/>
            <a:ext cx="12121481" cy="90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1435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5DED-25F8-26D1-0E24-59D3EE43E3F6}"/>
              </a:ext>
            </a:extLst>
          </p:cNvPr>
          <p:cNvSpPr>
            <a:spLocks noGrp="1"/>
          </p:cNvSpPr>
          <p:nvPr>
            <p:ph type="title"/>
          </p:nvPr>
        </p:nvSpPr>
        <p:spPr/>
        <p:txBody>
          <a:bodyPr/>
          <a:lstStyle/>
          <a:p>
            <a:endParaRPr lang="en-US"/>
          </a:p>
        </p:txBody>
      </p:sp>
      <p:pic>
        <p:nvPicPr>
          <p:cNvPr id="3074" name="A66FC05C-C598-4B60-93AB-1B322ABBA1A6" descr="IMG_3358.PNG">
            <a:extLst>
              <a:ext uri="{FF2B5EF4-FFF2-40B4-BE49-F238E27FC236}">
                <a16:creationId xmlns:a16="http://schemas.microsoft.com/office/drawing/2014/main" id="{D10B54CE-D9EB-04D1-1A07-ACBB674C9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43" y="-1054017"/>
            <a:ext cx="11961060" cy="897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5836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B8466-E5EE-2026-7B85-363538038BC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555934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0CD156-F5FA-20C6-ED3A-F0199044C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70740" y="-1008921"/>
            <a:ext cx="6870576" cy="8891335"/>
          </a:xfrm>
          <a:prstGeom prst="rect">
            <a:avLst/>
          </a:prstGeom>
        </p:spPr>
      </p:pic>
    </p:spTree>
    <p:extLst>
      <p:ext uri="{BB962C8B-B14F-4D97-AF65-F5344CB8AC3E}">
        <p14:creationId xmlns:p14="http://schemas.microsoft.com/office/powerpoint/2010/main" val="26974455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6D7C8-2705-F4AE-B648-8FA671619CF1}"/>
              </a:ext>
            </a:extLst>
          </p:cNvPr>
          <p:cNvSpPr txBox="1"/>
          <p:nvPr/>
        </p:nvSpPr>
        <p:spPr>
          <a:xfrm>
            <a:off x="190499" y="2914650"/>
            <a:ext cx="11801475" cy="523220"/>
          </a:xfrm>
          <a:prstGeom prst="rect">
            <a:avLst/>
          </a:prstGeom>
          <a:noFill/>
        </p:spPr>
        <p:txBody>
          <a:bodyPr wrap="square" rtlCol="0">
            <a:spAutoFit/>
          </a:bodyPr>
          <a:lstStyle/>
          <a:p>
            <a:pPr algn="ctr"/>
            <a:r>
              <a:rPr lang="en-US" sz="2800" strike="sngStrike" dirty="0">
                <a:latin typeface="Arial" panose="020B0604020202020204" pitchFamily="34" charset="0"/>
                <a:cs typeface="Arial" panose="020B0604020202020204" pitchFamily="34" charset="0"/>
              </a:rPr>
              <a:t>1  2  3</a:t>
            </a:r>
            <a:r>
              <a:rPr lang="en-US" sz="2800" dirty="0">
                <a:latin typeface="Arial" panose="020B0604020202020204" pitchFamily="34" charset="0"/>
                <a:cs typeface="Arial" panose="020B0604020202020204" pitchFamily="34" charset="0"/>
              </a:rPr>
              <a:t>  </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4  5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7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8  9</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10  11  12  13  14  15  </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17  18  19  20  21  22</a:t>
            </a:r>
          </a:p>
        </p:txBody>
      </p:sp>
      <p:sp>
        <p:nvSpPr>
          <p:cNvPr id="2" name="Right Brace 1">
            <a:extLst>
              <a:ext uri="{FF2B5EF4-FFF2-40B4-BE49-F238E27FC236}">
                <a16:creationId xmlns:a16="http://schemas.microsoft.com/office/drawing/2014/main" id="{A2A69FF0-BAA8-40FB-A1BD-8D86A8D7CE8A}"/>
              </a:ext>
            </a:extLst>
          </p:cNvPr>
          <p:cNvSpPr/>
          <p:nvPr/>
        </p:nvSpPr>
        <p:spPr>
          <a:xfrm rot="5400000">
            <a:off x="1881188" y="3252788"/>
            <a:ext cx="323850" cy="676273"/>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588BE697-4F7F-4BCF-C5C6-1B21774755AE}"/>
              </a:ext>
            </a:extLst>
          </p:cNvPr>
          <p:cNvSpPr txBox="1"/>
          <p:nvPr/>
        </p:nvSpPr>
        <p:spPr>
          <a:xfrm rot="16200000">
            <a:off x="1102681" y="4498897"/>
            <a:ext cx="185672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Throne Room</a:t>
            </a:r>
          </a:p>
        </p:txBody>
      </p:sp>
      <p:sp>
        <p:nvSpPr>
          <p:cNvPr id="5" name="TextBox 4">
            <a:extLst>
              <a:ext uri="{FF2B5EF4-FFF2-40B4-BE49-F238E27FC236}">
                <a16:creationId xmlns:a16="http://schemas.microsoft.com/office/drawing/2014/main" id="{D703E965-5ED4-2A39-1E3C-16B5A32C1EE6}"/>
              </a:ext>
            </a:extLst>
          </p:cNvPr>
          <p:cNvSpPr txBox="1"/>
          <p:nvPr/>
        </p:nvSpPr>
        <p:spPr>
          <a:xfrm rot="16200000">
            <a:off x="2146853" y="4003668"/>
            <a:ext cx="901747"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Seals</a:t>
            </a:r>
          </a:p>
        </p:txBody>
      </p:sp>
      <p:sp>
        <p:nvSpPr>
          <p:cNvPr id="6" name="TextBox 5">
            <a:extLst>
              <a:ext uri="{FF2B5EF4-FFF2-40B4-BE49-F238E27FC236}">
                <a16:creationId xmlns:a16="http://schemas.microsoft.com/office/drawing/2014/main" id="{CA579E5F-8B14-5900-A695-779FB90B5F43}"/>
              </a:ext>
            </a:extLst>
          </p:cNvPr>
          <p:cNvSpPr txBox="1"/>
          <p:nvPr/>
        </p:nvSpPr>
        <p:spPr>
          <a:xfrm rot="16200000">
            <a:off x="2351711" y="4229067"/>
            <a:ext cx="126995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Interlude</a:t>
            </a:r>
          </a:p>
        </p:txBody>
      </p:sp>
      <p:sp>
        <p:nvSpPr>
          <p:cNvPr id="7" name="TextBox 6">
            <a:extLst>
              <a:ext uri="{FF2B5EF4-FFF2-40B4-BE49-F238E27FC236}">
                <a16:creationId xmlns:a16="http://schemas.microsoft.com/office/drawing/2014/main" id="{C96417BC-BD07-410D-C8D1-AB039ADECD41}"/>
              </a:ext>
            </a:extLst>
          </p:cNvPr>
          <p:cNvSpPr txBox="1"/>
          <p:nvPr/>
        </p:nvSpPr>
        <p:spPr>
          <a:xfrm rot="16200000">
            <a:off x="2940970" y="4271965"/>
            <a:ext cx="1355751" cy="400110"/>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Trumpets</a:t>
            </a:r>
          </a:p>
        </p:txBody>
      </p:sp>
      <p:sp>
        <p:nvSpPr>
          <p:cNvPr id="8" name="TextBox 7">
            <a:extLst>
              <a:ext uri="{FF2B5EF4-FFF2-40B4-BE49-F238E27FC236}">
                <a16:creationId xmlns:a16="http://schemas.microsoft.com/office/drawing/2014/main" id="{D97E87A9-246D-EEF6-1A95-AF56292DCC62}"/>
              </a:ext>
            </a:extLst>
          </p:cNvPr>
          <p:cNvSpPr txBox="1"/>
          <p:nvPr/>
        </p:nvSpPr>
        <p:spPr>
          <a:xfrm rot="16200000">
            <a:off x="7407608" y="4003667"/>
            <a:ext cx="993794" cy="400112"/>
          </a:xfrm>
          <a:prstGeom prst="rect">
            <a:avLst/>
          </a:prstGeom>
          <a:noFill/>
        </p:spPr>
        <p:txBody>
          <a:bodyPr wrap="square" rtlCol="0">
            <a:spAutoFit/>
          </a:bodyPr>
          <a:lstStyle/>
          <a:p>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Bowls</a:t>
            </a:r>
          </a:p>
        </p:txBody>
      </p:sp>
      <p:sp>
        <p:nvSpPr>
          <p:cNvPr id="9" name="TextBox 8">
            <a:extLst>
              <a:ext uri="{FF2B5EF4-FFF2-40B4-BE49-F238E27FC236}">
                <a16:creationId xmlns:a16="http://schemas.microsoft.com/office/drawing/2014/main" id="{E1AD075A-3911-E24D-CA38-B130FA01F971}"/>
              </a:ext>
            </a:extLst>
          </p:cNvPr>
          <p:cNvSpPr txBox="1"/>
          <p:nvPr/>
        </p:nvSpPr>
        <p:spPr>
          <a:xfrm>
            <a:off x="9225456" y="3905217"/>
            <a:ext cx="1647825" cy="400111"/>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a:t>
            </a:r>
          </a:p>
        </p:txBody>
      </p:sp>
      <p:sp>
        <p:nvSpPr>
          <p:cNvPr id="10" name="Right Brace 9">
            <a:extLst>
              <a:ext uri="{FF2B5EF4-FFF2-40B4-BE49-F238E27FC236}">
                <a16:creationId xmlns:a16="http://schemas.microsoft.com/office/drawing/2014/main" id="{F7322606-F2E3-A9F2-8B50-7CD9B408C97C}"/>
              </a:ext>
            </a:extLst>
          </p:cNvPr>
          <p:cNvSpPr/>
          <p:nvPr/>
        </p:nvSpPr>
        <p:spPr>
          <a:xfrm rot="5400000">
            <a:off x="3450418" y="3261660"/>
            <a:ext cx="323850" cy="676273"/>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997FEA75-569E-E0E8-3DBC-33698B91A021}"/>
              </a:ext>
            </a:extLst>
          </p:cNvPr>
          <p:cNvSpPr/>
          <p:nvPr/>
        </p:nvSpPr>
        <p:spPr>
          <a:xfrm rot="5400000">
            <a:off x="5668173" y="1924851"/>
            <a:ext cx="306110" cy="3349894"/>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B6F9B03-BCE7-7100-E124-C8B87899649F}"/>
              </a:ext>
            </a:extLst>
          </p:cNvPr>
          <p:cNvSpPr txBox="1"/>
          <p:nvPr/>
        </p:nvSpPr>
        <p:spPr>
          <a:xfrm>
            <a:off x="5157709" y="3905217"/>
            <a:ext cx="1269953" cy="400110"/>
          </a:xfrm>
          <a:prstGeom prst="rect">
            <a:avLst/>
          </a:prstGeom>
          <a:noFill/>
        </p:spPr>
        <p:txBody>
          <a:bodyPr wrap="square" rtlCol="0">
            <a:spAutoFit/>
          </a:bodyPr>
          <a:lstStyle/>
          <a:p>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Interlude</a:t>
            </a:r>
          </a:p>
        </p:txBody>
      </p:sp>
      <p:sp>
        <p:nvSpPr>
          <p:cNvPr id="13" name="Right Brace 12">
            <a:extLst>
              <a:ext uri="{FF2B5EF4-FFF2-40B4-BE49-F238E27FC236}">
                <a16:creationId xmlns:a16="http://schemas.microsoft.com/office/drawing/2014/main" id="{66453EF8-DE8D-5B37-A093-67C02F82701A}"/>
              </a:ext>
            </a:extLst>
          </p:cNvPr>
          <p:cNvSpPr/>
          <p:nvPr/>
        </p:nvSpPr>
        <p:spPr>
          <a:xfrm rot="5400000">
            <a:off x="9834728" y="1942588"/>
            <a:ext cx="306110" cy="3349894"/>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Subtitle 2">
            <a:extLst>
              <a:ext uri="{FF2B5EF4-FFF2-40B4-BE49-F238E27FC236}">
                <a16:creationId xmlns:a16="http://schemas.microsoft.com/office/drawing/2014/main" id="{230876DE-459E-11B3-3CB5-365FA89CD326}"/>
              </a:ext>
            </a:extLst>
          </p:cNvPr>
          <p:cNvSpPr txBox="1">
            <a:spLocks/>
          </p:cNvSpPr>
          <p:nvPr/>
        </p:nvSpPr>
        <p:spPr>
          <a:xfrm>
            <a:off x="5934074" y="1819532"/>
            <a:ext cx="1504951" cy="523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a:t>
            </a:r>
          </a:p>
        </p:txBody>
      </p:sp>
      <p:sp>
        <p:nvSpPr>
          <p:cNvPr id="15" name="Right Brace 14">
            <a:extLst>
              <a:ext uri="{FF2B5EF4-FFF2-40B4-BE49-F238E27FC236}">
                <a16:creationId xmlns:a16="http://schemas.microsoft.com/office/drawing/2014/main" id="{E0AE39F9-2043-E9FE-292C-141BDAC227F0}"/>
              </a:ext>
            </a:extLst>
          </p:cNvPr>
          <p:cNvSpPr/>
          <p:nvPr/>
        </p:nvSpPr>
        <p:spPr>
          <a:xfrm rot="16200000">
            <a:off x="6465297" y="-2179044"/>
            <a:ext cx="432986" cy="9820276"/>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07329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C8051-69A7-88C8-499C-0E57C2664834}"/>
              </a:ext>
            </a:extLst>
          </p:cNvPr>
          <p:cNvSpPr txBox="1"/>
          <p:nvPr/>
        </p:nvSpPr>
        <p:spPr>
          <a:xfrm>
            <a:off x="142875" y="161925"/>
            <a:ext cx="11906250" cy="6632585"/>
          </a:xfrm>
          <a:prstGeom prst="rect">
            <a:avLst/>
          </a:prstGeom>
          <a:noFill/>
        </p:spPr>
        <p:txBody>
          <a:bodyPr wrap="square" rtlCol="0">
            <a:spAutoFit/>
          </a:bodyPr>
          <a:lstStyle/>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is the one who reads aloud the words of this prophecy, and blessed are those who hear it and take to heart what is written in it, because the time is near.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1:3)</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are the dead who die in the Lord from now on. Yes, says the Spirit, they will rest from their labor, for their deeds will follow them.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14:13)</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is the one who stays awake and remains clothed, so as not to go naked and be shamefully exposed.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16:15)</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are those who are invited to the wedding supper of the Lamb! These are the true words of God.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19:9)</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and holy are those who share in the first resurrection. The second death has no power over them, but they will be priests of God and of Christ and will reign with Him for a thousand years.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20:6)</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is the one who keeps the words of the prophecy written in this scroll.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22:7)</a:t>
            </a:r>
          </a:p>
          <a:p>
            <a:pPr marL="457200" indent="-457200" algn="l">
              <a:buFont typeface="+mj-lt"/>
              <a:buAutoNum type="arabicParenR"/>
            </a:pPr>
            <a:r>
              <a:rPr lang="en-US" sz="2500" b="1" i="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are those who wash their robes, that they may have the right to the tree of life and may go through the gates into the city.         </a:t>
            </a:r>
            <a:r>
              <a:rPr lang="en-US" sz="2500" b="1" dirty="0">
                <a:solidFill>
                  <a:srgbClr val="11111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22:14)</a:t>
            </a:r>
            <a:endPar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5576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C6986-A851-A5F9-7D28-6D5893A514A4}"/>
              </a:ext>
            </a:extLst>
          </p:cNvPr>
          <p:cNvSpPr txBox="1"/>
          <p:nvPr/>
        </p:nvSpPr>
        <p:spPr>
          <a:xfrm>
            <a:off x="180975" y="2443212"/>
            <a:ext cx="11830050" cy="2595582"/>
          </a:xfrm>
          <a:prstGeom prst="rect">
            <a:avLst/>
          </a:prstGeom>
          <a:noFill/>
        </p:spPr>
        <p:txBody>
          <a:bodyPr wrap="square" rtlCol="0">
            <a:spAutoFit/>
          </a:bodyPr>
          <a:lstStyle/>
          <a:p>
            <a:endParaRPr lang="en-US" sz="4000" b="1" baseline="300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Matthew 19:30</a:t>
            </a:r>
          </a:p>
          <a:p>
            <a:endParaRPr lang="en-US" sz="3600" b="1" baseline="300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many who are </a:t>
            </a:r>
            <a:r>
              <a:rPr lang="en-US" sz="3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will be </a:t>
            </a:r>
            <a:r>
              <a:rPr lang="en-US" sz="3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last</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ct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 </a:t>
            </a:r>
            <a:r>
              <a:rPr lang="en-US" sz="3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last</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a:t>
            </a:r>
            <a:r>
              <a:rPr lang="en-US" sz="3600" b="1" i="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AABE82B-696B-877B-27E9-42CEBBA545A3}"/>
              </a:ext>
            </a:extLst>
          </p:cNvPr>
          <p:cNvSpPr txBox="1"/>
          <p:nvPr/>
        </p:nvSpPr>
        <p:spPr>
          <a:xfrm>
            <a:off x="3805237" y="847724"/>
            <a:ext cx="4581525"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Chiasm:  ABBA</a:t>
            </a:r>
          </a:p>
        </p:txBody>
      </p:sp>
    </p:spTree>
    <p:extLst>
      <p:ext uri="{BB962C8B-B14F-4D97-AF65-F5344CB8AC3E}">
        <p14:creationId xmlns:p14="http://schemas.microsoft.com/office/powerpoint/2010/main" val="240762730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C6986-A851-A5F9-7D28-6D5893A514A4}"/>
              </a:ext>
            </a:extLst>
          </p:cNvPr>
          <p:cNvSpPr txBox="1"/>
          <p:nvPr/>
        </p:nvSpPr>
        <p:spPr>
          <a:xfrm>
            <a:off x="319087" y="1681212"/>
            <a:ext cx="11553826" cy="4257576"/>
          </a:xfrm>
          <a:prstGeom prst="rect">
            <a:avLst/>
          </a:prstGeom>
          <a:noFill/>
        </p:spPr>
        <p:txBody>
          <a:bodyPr wrap="square" rtlCol="0">
            <a:spAutoFit/>
          </a:bodyPr>
          <a:lstStyle/>
          <a:p>
            <a:endParaRPr lang="en-US" sz="4000" b="1" baseline="300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4: 23-24</a:t>
            </a:r>
          </a:p>
          <a:p>
            <a:endParaRPr lang="en-US" sz="3600" b="1" baseline="300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 </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the hour is coming, and now is, when the true worshipers will worship the Father in spirit and truth; for the Father is seeking such to worship Him. </a:t>
            </a:r>
            <a:r>
              <a:rPr lang="en-US" sz="3600" b="1" i="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24 </a:t>
            </a:r>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is Spirit, and those who worship Him must worship Him in spirit and truth.”</a:t>
            </a:r>
          </a:p>
        </p:txBody>
      </p:sp>
      <p:sp>
        <p:nvSpPr>
          <p:cNvPr id="2" name="TextBox 1">
            <a:extLst>
              <a:ext uri="{FF2B5EF4-FFF2-40B4-BE49-F238E27FC236}">
                <a16:creationId xmlns:a16="http://schemas.microsoft.com/office/drawing/2014/main" id="{E8A01A09-CBF7-2F87-4700-2C98BDECAA49}"/>
              </a:ext>
            </a:extLst>
          </p:cNvPr>
          <p:cNvSpPr txBox="1"/>
          <p:nvPr/>
        </p:nvSpPr>
        <p:spPr>
          <a:xfrm>
            <a:off x="3693318" y="833487"/>
            <a:ext cx="4805363"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Chiasm:  ABCBA</a:t>
            </a:r>
          </a:p>
        </p:txBody>
      </p:sp>
    </p:spTree>
    <p:extLst>
      <p:ext uri="{BB962C8B-B14F-4D97-AF65-F5344CB8AC3E}">
        <p14:creationId xmlns:p14="http://schemas.microsoft.com/office/powerpoint/2010/main" val="8146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D1FC1D2B-3660-488C-A400-D1FBAA96836C" descr="IMG_3307.jpg">
            <a:extLst>
              <a:ext uri="{FF2B5EF4-FFF2-40B4-BE49-F238E27FC236}">
                <a16:creationId xmlns:a16="http://schemas.microsoft.com/office/drawing/2014/main" id="{77B3D8B6-9490-4FC5-D1EA-605DA9BA0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153" y="0"/>
            <a:ext cx="6727693"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96346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C6986-A851-A5F9-7D28-6D5893A514A4}"/>
              </a:ext>
            </a:extLst>
          </p:cNvPr>
          <p:cNvSpPr txBox="1"/>
          <p:nvPr/>
        </p:nvSpPr>
        <p:spPr>
          <a:xfrm>
            <a:off x="276224" y="238124"/>
            <a:ext cx="11553826" cy="6186309"/>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the hour is coming, and now is, when the </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true worshipers will worship the Father in spirit       </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in truth;</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for the Father is seeking such to worship Him.</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God is Spirit,</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those who worship Him</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must worship Him in spirit and truth.”  </a:t>
            </a:r>
            <a:endParaRPr lang="en-US" sz="3600" dirty="0"/>
          </a:p>
        </p:txBody>
      </p:sp>
    </p:spTree>
    <p:extLst>
      <p:ext uri="{BB962C8B-B14F-4D97-AF65-F5344CB8AC3E}">
        <p14:creationId xmlns:p14="http://schemas.microsoft.com/office/powerpoint/2010/main" val="20081759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C6986-A851-A5F9-7D28-6D5893A514A4}"/>
              </a:ext>
            </a:extLst>
          </p:cNvPr>
          <p:cNvSpPr txBox="1"/>
          <p:nvPr/>
        </p:nvSpPr>
        <p:spPr>
          <a:xfrm>
            <a:off x="276224" y="238124"/>
            <a:ext cx="11553826" cy="6186309"/>
          </a:xfrm>
          <a:prstGeom prst="rect">
            <a:avLst/>
          </a:prstGeom>
          <a:noFill/>
        </p:spPr>
        <p:txBody>
          <a:bodyPr wrap="square" rtlCol="0">
            <a:spAutoFit/>
          </a:bodyPr>
          <a:lstStyle/>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the hour is coming, and now is, when the </a:t>
            </a: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true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worshipers will</a:t>
            </a:r>
            <a:r>
              <a:rPr lang="en-US" sz="3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worship </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Father in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spirit       </a:t>
            </a:r>
          </a:p>
          <a:p>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in truth</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for the Father is seeking such to </a:t>
            </a:r>
            <a:r>
              <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 Him</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is Spirit</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those who </a:t>
            </a:r>
            <a:r>
              <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 Him</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must </a:t>
            </a:r>
            <a:r>
              <a:rPr lang="en-US" sz="3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Him in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spirit and truth</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dirty="0"/>
          </a:p>
        </p:txBody>
      </p:sp>
    </p:spTree>
    <p:extLst>
      <p:ext uri="{BB962C8B-B14F-4D97-AF65-F5344CB8AC3E}">
        <p14:creationId xmlns:p14="http://schemas.microsoft.com/office/powerpoint/2010/main" val="7801295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AC6986-A851-A5F9-7D28-6D5893A514A4}"/>
              </a:ext>
            </a:extLst>
          </p:cNvPr>
          <p:cNvSpPr txBox="1"/>
          <p:nvPr/>
        </p:nvSpPr>
        <p:spPr>
          <a:xfrm>
            <a:off x="276224" y="238124"/>
            <a:ext cx="11553826" cy="6186309"/>
          </a:xfrm>
          <a:prstGeom prst="rect">
            <a:avLst/>
          </a:prstGeom>
          <a:noFill/>
        </p:spPr>
        <p:txBody>
          <a:bodyPr wrap="square" rtlCol="0">
            <a:spAutoFit/>
          </a:bodyPr>
          <a:lstStyle/>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the hour is coming, and now is, when the </a:t>
            </a: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true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worshipers will</a:t>
            </a:r>
            <a:r>
              <a:rPr lang="en-US" sz="3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worship </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Father in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spirit       </a:t>
            </a:r>
          </a:p>
          <a:p>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in truth</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for the Father is seeking such to </a:t>
            </a:r>
            <a:r>
              <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 Him</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is Spirit</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those who </a:t>
            </a:r>
            <a:r>
              <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 Him</a:t>
            </a:r>
          </a:p>
          <a:p>
            <a:endPar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must </a:t>
            </a:r>
            <a:r>
              <a:rPr lang="en-US" sz="3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worship</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Him in </a:t>
            </a: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spirit and truth</a:t>
            </a:r>
            <a:r>
              <a:rPr lang="en-US" sz="3600" b="1"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dirty="0"/>
          </a:p>
        </p:txBody>
      </p:sp>
      <p:sp>
        <p:nvSpPr>
          <p:cNvPr id="2" name="Arrow: Right 1">
            <a:extLst>
              <a:ext uri="{FF2B5EF4-FFF2-40B4-BE49-F238E27FC236}">
                <a16:creationId xmlns:a16="http://schemas.microsoft.com/office/drawing/2014/main" id="{9A365766-4C4D-719C-7D2A-A2EFE31DF0A8}"/>
              </a:ext>
            </a:extLst>
          </p:cNvPr>
          <p:cNvSpPr/>
          <p:nvPr/>
        </p:nvSpPr>
        <p:spPr>
          <a:xfrm>
            <a:off x="790574" y="3752850"/>
            <a:ext cx="923925" cy="238125"/>
          </a:xfrm>
          <a:prstGeom prst="rightArrow">
            <a:avLst/>
          </a:prstGeom>
          <a:solidFill>
            <a:srgbClr val="FF0000"/>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75462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A54B80-09D6-7A1C-40C5-8D1ABE719575}"/>
              </a:ext>
            </a:extLst>
          </p:cNvPr>
          <p:cNvSpPr txBox="1"/>
          <p:nvPr/>
        </p:nvSpPr>
        <p:spPr>
          <a:xfrm>
            <a:off x="3124200" y="380226"/>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Has Come (1:1-20)</a:t>
            </a:r>
          </a:p>
        </p:txBody>
      </p:sp>
      <p:sp>
        <p:nvSpPr>
          <p:cNvPr id="5" name="TextBox 4">
            <a:extLst>
              <a:ext uri="{FF2B5EF4-FFF2-40B4-BE49-F238E27FC236}">
                <a16:creationId xmlns:a16="http://schemas.microsoft.com/office/drawing/2014/main" id="{6B298B60-1ABD-A4D1-0C45-17E5FAAEFDB7}"/>
              </a:ext>
            </a:extLst>
          </p:cNvPr>
          <p:cNvSpPr txBox="1"/>
          <p:nvPr/>
        </p:nvSpPr>
        <p:spPr>
          <a:xfrm>
            <a:off x="3352800" y="752475"/>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Letters (2:3-22)</a:t>
            </a:r>
          </a:p>
        </p:txBody>
      </p:sp>
      <p:sp>
        <p:nvSpPr>
          <p:cNvPr id="6" name="TextBox 5">
            <a:extLst>
              <a:ext uri="{FF2B5EF4-FFF2-40B4-BE49-F238E27FC236}">
                <a16:creationId xmlns:a16="http://schemas.microsoft.com/office/drawing/2014/main" id="{B6E19DE1-8269-836F-66AB-86E89BDF1239}"/>
              </a:ext>
            </a:extLst>
          </p:cNvPr>
          <p:cNvSpPr txBox="1"/>
          <p:nvPr/>
        </p:nvSpPr>
        <p:spPr>
          <a:xfrm>
            <a:off x="3571875" y="1127104"/>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Seals (4:1 &amp; 8:1)</a:t>
            </a:r>
          </a:p>
        </p:txBody>
      </p:sp>
      <p:sp>
        <p:nvSpPr>
          <p:cNvPr id="7" name="TextBox 6">
            <a:extLst>
              <a:ext uri="{FF2B5EF4-FFF2-40B4-BE49-F238E27FC236}">
                <a16:creationId xmlns:a16="http://schemas.microsoft.com/office/drawing/2014/main" id="{C95A1E9E-A08B-F8DF-2EEA-3E10A01FDBEF}"/>
              </a:ext>
            </a:extLst>
          </p:cNvPr>
          <p:cNvSpPr txBox="1"/>
          <p:nvPr/>
        </p:nvSpPr>
        <p:spPr>
          <a:xfrm>
            <a:off x="3781425" y="1507387"/>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144,000 Saints &amp; 7 Trumpets (7:11:15-19)</a:t>
            </a:r>
          </a:p>
        </p:txBody>
      </p:sp>
      <p:sp>
        <p:nvSpPr>
          <p:cNvPr id="8" name="TextBox 7">
            <a:extLst>
              <a:ext uri="{FF2B5EF4-FFF2-40B4-BE49-F238E27FC236}">
                <a16:creationId xmlns:a16="http://schemas.microsoft.com/office/drawing/2014/main" id="{CC3E1DB8-A33E-FF90-9432-FF65BE8C7768}"/>
              </a:ext>
            </a:extLst>
          </p:cNvPr>
          <p:cNvSpPr txBox="1"/>
          <p:nvPr/>
        </p:nvSpPr>
        <p:spPr>
          <a:xfrm>
            <a:off x="3971925" y="1875649"/>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Witnesses (11:1-16)</a:t>
            </a:r>
          </a:p>
        </p:txBody>
      </p:sp>
      <p:sp>
        <p:nvSpPr>
          <p:cNvPr id="9" name="TextBox 8">
            <a:extLst>
              <a:ext uri="{FF2B5EF4-FFF2-40B4-BE49-F238E27FC236}">
                <a16:creationId xmlns:a16="http://schemas.microsoft.com/office/drawing/2014/main" id="{5504BA05-2754-9C0C-4EC6-74B6B0BD43F9}"/>
              </a:ext>
            </a:extLst>
          </p:cNvPr>
          <p:cNvSpPr txBox="1"/>
          <p:nvPr/>
        </p:nvSpPr>
        <p:spPr>
          <a:xfrm>
            <a:off x="4191000" y="2246737"/>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Woman Clothed with the Sun (12:1)</a:t>
            </a:r>
          </a:p>
        </p:txBody>
      </p:sp>
      <p:sp>
        <p:nvSpPr>
          <p:cNvPr id="10" name="TextBox 9">
            <a:extLst>
              <a:ext uri="{FF2B5EF4-FFF2-40B4-BE49-F238E27FC236}">
                <a16:creationId xmlns:a16="http://schemas.microsoft.com/office/drawing/2014/main" id="{AC283913-4FC6-B74A-DB8E-120C85244191}"/>
              </a:ext>
            </a:extLst>
          </p:cNvPr>
          <p:cNvSpPr txBox="1"/>
          <p:nvPr/>
        </p:nvSpPr>
        <p:spPr>
          <a:xfrm>
            <a:off x="4429125" y="2614553"/>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Dragon in Heaven (12:4)</a:t>
            </a:r>
          </a:p>
        </p:txBody>
      </p:sp>
      <p:sp>
        <p:nvSpPr>
          <p:cNvPr id="11" name="TextBox 10">
            <a:extLst>
              <a:ext uri="{FF2B5EF4-FFF2-40B4-BE49-F238E27FC236}">
                <a16:creationId xmlns:a16="http://schemas.microsoft.com/office/drawing/2014/main" id="{D6F1B5E6-8AD8-2630-504B-92219F685E93}"/>
              </a:ext>
            </a:extLst>
          </p:cNvPr>
          <p:cNvSpPr txBox="1"/>
          <p:nvPr/>
        </p:nvSpPr>
        <p:spPr>
          <a:xfrm>
            <a:off x="4648200" y="2981683"/>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Woman Flees to Wilderness (12:6)</a:t>
            </a:r>
          </a:p>
        </p:txBody>
      </p:sp>
      <p:sp>
        <p:nvSpPr>
          <p:cNvPr id="12" name="TextBox 11">
            <a:extLst>
              <a:ext uri="{FF2B5EF4-FFF2-40B4-BE49-F238E27FC236}">
                <a16:creationId xmlns:a16="http://schemas.microsoft.com/office/drawing/2014/main" id="{6F202970-ABD6-6F4B-40A0-49EAE299E4D6}"/>
              </a:ext>
            </a:extLst>
          </p:cNvPr>
          <p:cNvSpPr txBox="1"/>
          <p:nvPr/>
        </p:nvSpPr>
        <p:spPr>
          <a:xfrm>
            <a:off x="4867275" y="3361836"/>
            <a:ext cx="7886700" cy="369332"/>
          </a:xfrm>
          <a:prstGeom prst="rect">
            <a:avLst/>
          </a:prstGeom>
          <a:noFill/>
          <a:ln w="6350">
            <a:noFill/>
          </a:ln>
        </p:spPr>
        <p:txBody>
          <a:bodyPr wrap="square" rtlCol="0">
            <a:spAutoFit/>
          </a:bodyPr>
          <a:lstStyle/>
          <a:p>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 Cast Out \ WE OVERCOME! (12:7-13)</a:t>
            </a:r>
          </a:p>
        </p:txBody>
      </p:sp>
      <p:sp>
        <p:nvSpPr>
          <p:cNvPr id="13" name="TextBox 12">
            <a:extLst>
              <a:ext uri="{FF2B5EF4-FFF2-40B4-BE49-F238E27FC236}">
                <a16:creationId xmlns:a16="http://schemas.microsoft.com/office/drawing/2014/main" id="{F30829C2-A35E-77E1-2779-2B3E8FE4A770}"/>
              </a:ext>
            </a:extLst>
          </p:cNvPr>
          <p:cNvSpPr txBox="1"/>
          <p:nvPr/>
        </p:nvSpPr>
        <p:spPr>
          <a:xfrm>
            <a:off x="4648200" y="3723115"/>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Woman Flees to Wilderness (12:14)</a:t>
            </a:r>
          </a:p>
        </p:txBody>
      </p:sp>
      <p:sp>
        <p:nvSpPr>
          <p:cNvPr id="14" name="TextBox 13">
            <a:extLst>
              <a:ext uri="{FF2B5EF4-FFF2-40B4-BE49-F238E27FC236}">
                <a16:creationId xmlns:a16="http://schemas.microsoft.com/office/drawing/2014/main" id="{7C7214BD-2B71-BBDA-EE97-34FD7EE3C14A}"/>
              </a:ext>
            </a:extLst>
          </p:cNvPr>
          <p:cNvSpPr txBox="1"/>
          <p:nvPr/>
        </p:nvSpPr>
        <p:spPr>
          <a:xfrm>
            <a:off x="4429125" y="4084394"/>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Dragon Persecutes the Woman (12:15)</a:t>
            </a:r>
          </a:p>
        </p:txBody>
      </p:sp>
      <p:sp>
        <p:nvSpPr>
          <p:cNvPr id="15" name="TextBox 14">
            <a:extLst>
              <a:ext uri="{FF2B5EF4-FFF2-40B4-BE49-F238E27FC236}">
                <a16:creationId xmlns:a16="http://schemas.microsoft.com/office/drawing/2014/main" id="{E17DD059-E572-A2B4-B14C-BDCCAA7DA237}"/>
              </a:ext>
            </a:extLst>
          </p:cNvPr>
          <p:cNvSpPr txBox="1"/>
          <p:nvPr/>
        </p:nvSpPr>
        <p:spPr>
          <a:xfrm>
            <a:off x="4191000" y="4452550"/>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Woman’s Seed Keeps God’s Commandments (12:17)</a:t>
            </a:r>
          </a:p>
        </p:txBody>
      </p:sp>
      <p:sp>
        <p:nvSpPr>
          <p:cNvPr id="16" name="TextBox 15">
            <a:extLst>
              <a:ext uri="{FF2B5EF4-FFF2-40B4-BE49-F238E27FC236}">
                <a16:creationId xmlns:a16="http://schemas.microsoft.com/office/drawing/2014/main" id="{2FE7FDDE-0B30-528D-9772-4316B3078AC3}"/>
              </a:ext>
            </a:extLst>
          </p:cNvPr>
          <p:cNvSpPr txBox="1"/>
          <p:nvPr/>
        </p:nvSpPr>
        <p:spPr>
          <a:xfrm>
            <a:off x="3971925" y="4815173"/>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Beasts (13:1 - 18)</a:t>
            </a:r>
          </a:p>
        </p:txBody>
      </p:sp>
      <p:sp>
        <p:nvSpPr>
          <p:cNvPr id="17" name="TextBox 16">
            <a:extLst>
              <a:ext uri="{FF2B5EF4-FFF2-40B4-BE49-F238E27FC236}">
                <a16:creationId xmlns:a16="http://schemas.microsoft.com/office/drawing/2014/main" id="{55A7601E-25A5-0FE2-BE5F-5D56112C1409}"/>
              </a:ext>
            </a:extLst>
          </p:cNvPr>
          <p:cNvSpPr txBox="1"/>
          <p:nvPr/>
        </p:nvSpPr>
        <p:spPr>
          <a:xfrm>
            <a:off x="3781425" y="5177224"/>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144,000 Saints &amp; 7 Angels (14:1:-115:4)</a:t>
            </a:r>
          </a:p>
        </p:txBody>
      </p:sp>
      <p:sp>
        <p:nvSpPr>
          <p:cNvPr id="18" name="TextBox 17">
            <a:extLst>
              <a:ext uri="{FF2B5EF4-FFF2-40B4-BE49-F238E27FC236}">
                <a16:creationId xmlns:a16="http://schemas.microsoft.com/office/drawing/2014/main" id="{7CF1E1B7-7A7C-4FA7-1D83-349EF641B48A}"/>
              </a:ext>
            </a:extLst>
          </p:cNvPr>
          <p:cNvSpPr txBox="1"/>
          <p:nvPr/>
        </p:nvSpPr>
        <p:spPr>
          <a:xfrm>
            <a:off x="3571875" y="5530524"/>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Bowls (15:1,5 – 16:21)</a:t>
            </a:r>
          </a:p>
        </p:txBody>
      </p:sp>
      <p:sp>
        <p:nvSpPr>
          <p:cNvPr id="19" name="TextBox 18">
            <a:extLst>
              <a:ext uri="{FF2B5EF4-FFF2-40B4-BE49-F238E27FC236}">
                <a16:creationId xmlns:a16="http://schemas.microsoft.com/office/drawing/2014/main" id="{73C2C4DC-B26D-8E4A-9B0F-2A1AEDE37E32}"/>
              </a:ext>
            </a:extLst>
          </p:cNvPr>
          <p:cNvSpPr txBox="1"/>
          <p:nvPr/>
        </p:nvSpPr>
        <p:spPr>
          <a:xfrm>
            <a:off x="3124200" y="6267048"/>
            <a:ext cx="78867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Jesus is Returning (22:6-21)</a:t>
            </a:r>
          </a:p>
        </p:txBody>
      </p:sp>
      <p:sp>
        <p:nvSpPr>
          <p:cNvPr id="20" name="TextBox 19">
            <a:extLst>
              <a:ext uri="{FF2B5EF4-FFF2-40B4-BE49-F238E27FC236}">
                <a16:creationId xmlns:a16="http://schemas.microsoft.com/office/drawing/2014/main" id="{EBBA4C0C-6444-F633-7FEC-7DFEB67EC543}"/>
              </a:ext>
            </a:extLst>
          </p:cNvPr>
          <p:cNvSpPr txBox="1"/>
          <p:nvPr/>
        </p:nvSpPr>
        <p:spPr>
          <a:xfrm>
            <a:off x="3352800" y="5898786"/>
            <a:ext cx="9182100" cy="369332"/>
          </a:xfrm>
          <a:prstGeom prst="rect">
            <a:avLst/>
          </a:prstGeom>
          <a:noFill/>
          <a:ln w="6350">
            <a:noFill/>
          </a:ln>
        </p:spPr>
        <p:txBody>
          <a:bodyPr wrap="square" rtlCol="0">
            <a:spAutoFit/>
          </a:bodyPr>
          <a:lstStyle/>
          <a:p>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Angels (17:1 – 22:5)</a:t>
            </a:r>
          </a:p>
        </p:txBody>
      </p:sp>
      <p:sp>
        <p:nvSpPr>
          <p:cNvPr id="22" name="TextBox 21">
            <a:extLst>
              <a:ext uri="{FF2B5EF4-FFF2-40B4-BE49-F238E27FC236}">
                <a16:creationId xmlns:a16="http://schemas.microsoft.com/office/drawing/2014/main" id="{B1F73A68-A904-0917-4B49-AF6BBBDAC106}"/>
              </a:ext>
            </a:extLst>
          </p:cNvPr>
          <p:cNvSpPr txBox="1"/>
          <p:nvPr/>
        </p:nvSpPr>
        <p:spPr>
          <a:xfrm>
            <a:off x="800100" y="2521059"/>
            <a:ext cx="2066925" cy="1815882"/>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Chiastic</a:t>
            </a:r>
          </a:p>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Structure</a:t>
            </a:r>
          </a:p>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p>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a:t>
            </a:r>
            <a:r>
              <a:rPr lang="en-US"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1944062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95FC-3747-8B73-DA9E-C2B866886C77}"/>
              </a:ext>
            </a:extLst>
          </p:cNvPr>
          <p:cNvSpPr txBox="1"/>
          <p:nvPr/>
        </p:nvSpPr>
        <p:spPr>
          <a:xfrm>
            <a:off x="304800" y="1309285"/>
            <a:ext cx="11972925" cy="5047536"/>
          </a:xfrm>
          <a:prstGeom prst="rect">
            <a:avLst/>
          </a:prstGeom>
          <a:noFill/>
        </p:spPr>
        <p:txBody>
          <a:bodyPr wrap="square">
            <a:spAutoFit/>
          </a:bodyPr>
          <a:lstStyle/>
          <a:p>
            <a:r>
              <a:rPr lang="en-US" sz="23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be merciful to us and bless us, and cause His face to shine upon us,        Selah</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Your way may be known on earth, Your salvation among all nations.</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Let the peoples praise You, O God; let all the peoples praise You.</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Oh, let the nations be glad and sing for joy!  For You shall judge the people  </a:t>
            </a:r>
          </a:p>
          <a:p>
            <a:r>
              <a:rPr lang="en-US" sz="23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righteously and govern the nations on earth. 				        Selah</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Let the peoples praise You, O God; let all the peoples praise You.</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3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the earth shall yield her increase; God, our own God, shall bless us.</a:t>
            </a:r>
          </a:p>
          <a:p>
            <a:endParaRPr lang="en-US" sz="23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300" b="1" dirty="0">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God shall bless us, and all the ends of the earth shall fear Him.</a:t>
            </a:r>
          </a:p>
        </p:txBody>
      </p:sp>
      <p:sp>
        <p:nvSpPr>
          <p:cNvPr id="6" name="TextBox 5">
            <a:extLst>
              <a:ext uri="{FF2B5EF4-FFF2-40B4-BE49-F238E27FC236}">
                <a16:creationId xmlns:a16="http://schemas.microsoft.com/office/drawing/2014/main" id="{68C987E7-2C98-E618-C7D9-95002F2BB2CE}"/>
              </a:ext>
            </a:extLst>
          </p:cNvPr>
          <p:cNvSpPr txBox="1"/>
          <p:nvPr/>
        </p:nvSpPr>
        <p:spPr>
          <a:xfrm>
            <a:off x="4617243" y="329579"/>
            <a:ext cx="2957513" cy="646331"/>
          </a:xfrm>
          <a:prstGeom prst="rect">
            <a:avLst/>
          </a:prstGeom>
          <a:noFill/>
        </p:spPr>
        <p:txBody>
          <a:bodyPr wrap="square" rtlCol="0">
            <a:spAutoFit/>
          </a:bodyP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Psalm 67</a:t>
            </a:r>
          </a:p>
        </p:txBody>
      </p:sp>
    </p:spTree>
    <p:extLst>
      <p:ext uri="{BB962C8B-B14F-4D97-AF65-F5344CB8AC3E}">
        <p14:creationId xmlns:p14="http://schemas.microsoft.com/office/powerpoint/2010/main" val="385440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orah Midrash\36 B'Halotcha\Power Point\menorah_02.jpge0a57d98-7f2c-4414-97cf-c9a04db6c862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341"/>
            <a:ext cx="90424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626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D1FC1D2B-3660-488C-A400-D1FBAA96836C" descr="IMG_3307.jpg">
            <a:extLst>
              <a:ext uri="{FF2B5EF4-FFF2-40B4-BE49-F238E27FC236}">
                <a16:creationId xmlns:a16="http://schemas.microsoft.com/office/drawing/2014/main" id="{77B3D8B6-9490-4FC5-D1EA-605DA9BA0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2153" y="0"/>
            <a:ext cx="6727693"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48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rovided by Tripadvisor">
            <a:extLst>
              <a:ext uri="{FF2B5EF4-FFF2-40B4-BE49-F238E27FC236}">
                <a16:creationId xmlns:a16="http://schemas.microsoft.com/office/drawing/2014/main" id="{428B9C36-46D8-3B9C-BA77-43D5C3A37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148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74429972-C78F-A4F5-3C81-FB06D3F63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26988"/>
            <a:ext cx="12296775" cy="686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86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mblem of Israel - Wikipedia">
            <a:extLst>
              <a:ext uri="{FF2B5EF4-FFF2-40B4-BE49-F238E27FC236}">
                <a16:creationId xmlns:a16="http://schemas.microsoft.com/office/drawing/2014/main" id="{689A1863-E843-7A22-DB8F-4C2F959B76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2163" y="0"/>
            <a:ext cx="5527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725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3624589E-D193-4959-BC04-50496679389C" descr="IMG_3311.jpg">
            <a:extLst>
              <a:ext uri="{FF2B5EF4-FFF2-40B4-BE49-F238E27FC236}">
                <a16:creationId xmlns:a16="http://schemas.microsoft.com/office/drawing/2014/main" id="{7A67D4FE-02A7-20CF-EA63-B20127148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3813" y="0"/>
            <a:ext cx="4695825"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76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C0A1EE34-D3DA-4FF4-8B14-FA31FBA5020E" descr="IMG_3309.jpg">
            <a:extLst>
              <a:ext uri="{FF2B5EF4-FFF2-40B4-BE49-F238E27FC236}">
                <a16:creationId xmlns:a16="http://schemas.microsoft.com/office/drawing/2014/main" id="{4C884DED-4019-C60C-78E1-D023533731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910" y="0"/>
            <a:ext cx="5116179"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22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 name="TextBox 1">
            <a:extLst>
              <a:ext uri="{FF2B5EF4-FFF2-40B4-BE49-F238E27FC236}">
                <a16:creationId xmlns:a16="http://schemas.microsoft.com/office/drawing/2014/main" id="{0A9ECF35-8E7B-3DE0-E157-E2FB836255BF}"/>
              </a:ext>
            </a:extLst>
          </p:cNvPr>
          <p:cNvSpPr txBox="1"/>
          <p:nvPr/>
        </p:nvSpPr>
        <p:spPr>
          <a:xfrm>
            <a:off x="361950" y="1079833"/>
            <a:ext cx="11468100" cy="4247317"/>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Penned by: The Apostle John</a:t>
            </a:r>
          </a:p>
          <a:p>
            <a:pPr algn="ctr"/>
            <a:endPar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When:  About 95 AD</a:t>
            </a:r>
          </a:p>
          <a:p>
            <a:pPr algn="ctr"/>
            <a:endPar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Location: Heaven &amp; Earth</a:t>
            </a:r>
          </a:p>
        </p:txBody>
      </p:sp>
    </p:spTree>
    <p:extLst>
      <p:ext uri="{BB962C8B-B14F-4D97-AF65-F5344CB8AC3E}">
        <p14:creationId xmlns:p14="http://schemas.microsoft.com/office/powerpoint/2010/main" val="3492129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A42F1-3CA3-4E7D-743C-DE9F6A4FB3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DDD3AED-ECBD-A9C8-6BD3-9CA47F0F41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7486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eo Hebrew Alphabet, Hebrew Letters, Hebrew Names, Hebrew Alephbet ...">
            <a:extLst>
              <a:ext uri="{FF2B5EF4-FFF2-40B4-BE49-F238E27FC236}">
                <a16:creationId xmlns:a16="http://schemas.microsoft.com/office/drawing/2014/main" id="{B8B204A6-7E88-F894-BA31-C94F5F04D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693" y="-5399"/>
            <a:ext cx="6283560" cy="68633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CF5F5A8-5B06-259E-3D91-609C50E7F8EE}"/>
              </a:ext>
            </a:extLst>
          </p:cNvPr>
          <p:cNvSpPr/>
          <p:nvPr/>
        </p:nvSpPr>
        <p:spPr>
          <a:xfrm>
            <a:off x="2959768" y="1010653"/>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F08ED8-9C84-D64E-61FF-B5094D060FC9}"/>
              </a:ext>
            </a:extLst>
          </p:cNvPr>
          <p:cNvSpPr/>
          <p:nvPr/>
        </p:nvSpPr>
        <p:spPr>
          <a:xfrm>
            <a:off x="6914147" y="5061285"/>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BB0786-6359-F3BF-D66B-AEC1EDDB4B96}"/>
              </a:ext>
            </a:extLst>
          </p:cNvPr>
          <p:cNvSpPr txBox="1"/>
          <p:nvPr/>
        </p:nvSpPr>
        <p:spPr>
          <a:xfrm>
            <a:off x="904875" y="1209675"/>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a:t>
            </a:r>
          </a:p>
        </p:txBody>
      </p:sp>
      <p:cxnSp>
        <p:nvCxnSpPr>
          <p:cNvPr id="8" name="Straight Connector 7">
            <a:extLst>
              <a:ext uri="{FF2B5EF4-FFF2-40B4-BE49-F238E27FC236}">
                <a16:creationId xmlns:a16="http://schemas.microsoft.com/office/drawing/2014/main" id="{43EADE6C-1296-D675-540E-6DEC7BC961C5}"/>
              </a:ext>
            </a:extLst>
          </p:cNvPr>
          <p:cNvCxnSpPr>
            <a:stCxn id="4" idx="2"/>
            <a:endCxn id="6" idx="3"/>
          </p:cNvCxnSpPr>
          <p:nvPr/>
        </p:nvCxnSpPr>
        <p:spPr>
          <a:xfrm flipH="1" flipV="1">
            <a:off x="2085975" y="1440508"/>
            <a:ext cx="873793" cy="3642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DA6DFC-22B2-006D-0609-4FB5CF4A83BB}"/>
              </a:ext>
            </a:extLst>
          </p:cNvPr>
          <p:cNvSpPr txBox="1"/>
          <p:nvPr/>
        </p:nvSpPr>
        <p:spPr>
          <a:xfrm>
            <a:off x="10039350" y="4876800"/>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p>
        </p:txBody>
      </p:sp>
      <p:cxnSp>
        <p:nvCxnSpPr>
          <p:cNvPr id="11" name="Straight Connector 10">
            <a:extLst>
              <a:ext uri="{FF2B5EF4-FFF2-40B4-BE49-F238E27FC236}">
                <a16:creationId xmlns:a16="http://schemas.microsoft.com/office/drawing/2014/main" id="{9D8BD089-D325-5DEB-9587-787419D5FE38}"/>
              </a:ext>
            </a:extLst>
          </p:cNvPr>
          <p:cNvCxnSpPr>
            <a:cxnSpLocks/>
            <a:stCxn id="10" idx="1"/>
          </p:cNvCxnSpPr>
          <p:nvPr/>
        </p:nvCxnSpPr>
        <p:spPr>
          <a:xfrm flipH="1">
            <a:off x="8333874" y="5107633"/>
            <a:ext cx="1705476" cy="7477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146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eo Hebrew Alphabet, Hebrew Letters, Hebrew Names, Hebrew Alephbet ...">
            <a:extLst>
              <a:ext uri="{FF2B5EF4-FFF2-40B4-BE49-F238E27FC236}">
                <a16:creationId xmlns:a16="http://schemas.microsoft.com/office/drawing/2014/main" id="{B8B204A6-7E88-F894-BA31-C94F5F04D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693" y="-5399"/>
            <a:ext cx="6283560" cy="68633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CF5F5A8-5B06-259E-3D91-609C50E7F8EE}"/>
              </a:ext>
            </a:extLst>
          </p:cNvPr>
          <p:cNvSpPr/>
          <p:nvPr/>
        </p:nvSpPr>
        <p:spPr>
          <a:xfrm>
            <a:off x="2959768" y="1010653"/>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F08ED8-9C84-D64E-61FF-B5094D060FC9}"/>
              </a:ext>
            </a:extLst>
          </p:cNvPr>
          <p:cNvSpPr/>
          <p:nvPr/>
        </p:nvSpPr>
        <p:spPr>
          <a:xfrm>
            <a:off x="6914147" y="5061285"/>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BB0786-6359-F3BF-D66B-AEC1EDDB4B96}"/>
              </a:ext>
            </a:extLst>
          </p:cNvPr>
          <p:cNvSpPr txBox="1"/>
          <p:nvPr/>
        </p:nvSpPr>
        <p:spPr>
          <a:xfrm>
            <a:off x="904875" y="1209675"/>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a:t>
            </a:r>
          </a:p>
        </p:txBody>
      </p:sp>
      <p:cxnSp>
        <p:nvCxnSpPr>
          <p:cNvPr id="8" name="Straight Connector 7">
            <a:extLst>
              <a:ext uri="{FF2B5EF4-FFF2-40B4-BE49-F238E27FC236}">
                <a16:creationId xmlns:a16="http://schemas.microsoft.com/office/drawing/2014/main" id="{43EADE6C-1296-D675-540E-6DEC7BC961C5}"/>
              </a:ext>
            </a:extLst>
          </p:cNvPr>
          <p:cNvCxnSpPr>
            <a:stCxn id="4" idx="2"/>
            <a:endCxn id="6" idx="3"/>
          </p:cNvCxnSpPr>
          <p:nvPr/>
        </p:nvCxnSpPr>
        <p:spPr>
          <a:xfrm flipH="1" flipV="1">
            <a:off x="2085975" y="1440508"/>
            <a:ext cx="873793" cy="3642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DA6DFC-22B2-006D-0609-4FB5CF4A83BB}"/>
              </a:ext>
            </a:extLst>
          </p:cNvPr>
          <p:cNvSpPr txBox="1"/>
          <p:nvPr/>
        </p:nvSpPr>
        <p:spPr>
          <a:xfrm>
            <a:off x="10039350" y="4876800"/>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p>
        </p:txBody>
      </p:sp>
      <p:cxnSp>
        <p:nvCxnSpPr>
          <p:cNvPr id="11" name="Straight Connector 10">
            <a:extLst>
              <a:ext uri="{FF2B5EF4-FFF2-40B4-BE49-F238E27FC236}">
                <a16:creationId xmlns:a16="http://schemas.microsoft.com/office/drawing/2014/main" id="{9D8BD089-D325-5DEB-9587-787419D5FE38}"/>
              </a:ext>
            </a:extLst>
          </p:cNvPr>
          <p:cNvCxnSpPr>
            <a:cxnSpLocks/>
            <a:stCxn id="10" idx="1"/>
          </p:cNvCxnSpPr>
          <p:nvPr/>
        </p:nvCxnSpPr>
        <p:spPr>
          <a:xfrm flipH="1">
            <a:off x="8333874" y="5107633"/>
            <a:ext cx="1705476" cy="7477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947D703-D556-C5EA-7E84-0B3027EEC574}"/>
              </a:ext>
            </a:extLst>
          </p:cNvPr>
          <p:cNvSpPr txBox="1"/>
          <p:nvPr/>
        </p:nvSpPr>
        <p:spPr>
          <a:xfrm rot="934753">
            <a:off x="2143300" y="3356735"/>
            <a:ext cx="7691411" cy="707886"/>
          </a:xfrm>
          <a:prstGeom prst="rect">
            <a:avLst/>
          </a:prstGeom>
          <a:solidFill>
            <a:schemeClr val="bg1"/>
          </a:solidFill>
          <a:ln w="25400">
            <a:solidFill>
              <a:srgbClr val="FF0000"/>
            </a:solidFill>
          </a:ln>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AM the Power of the Cross”</a:t>
            </a:r>
          </a:p>
        </p:txBody>
      </p:sp>
    </p:spTree>
    <p:extLst>
      <p:ext uri="{BB962C8B-B14F-4D97-AF65-F5344CB8AC3E}">
        <p14:creationId xmlns:p14="http://schemas.microsoft.com/office/powerpoint/2010/main" val="3251085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andouts for Seven Churches - Biblos Foundation">
            <a:extLst>
              <a:ext uri="{FF2B5EF4-FFF2-40B4-BE49-F238E27FC236}">
                <a16:creationId xmlns:a16="http://schemas.microsoft.com/office/drawing/2014/main" id="{CBDCAC25-2A07-23C7-DD5F-C19C5B00E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81440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3F8DC8C-C12B-B1E5-CB61-6425BDDD3624}"/>
              </a:ext>
            </a:extLst>
          </p:cNvPr>
          <p:cNvSpPr/>
          <p:nvPr/>
        </p:nvSpPr>
        <p:spPr>
          <a:xfrm>
            <a:off x="3428999" y="4162926"/>
            <a:ext cx="782053" cy="49329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409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0"/>
            <a:ext cx="12204700" cy="685800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16200" y="901700"/>
            <a:ext cx="1524000" cy="913199"/>
          </a:xfrm>
          <a:prstGeom prst="rect">
            <a:avLst/>
          </a:prstGeom>
          <a:solidFill>
            <a:schemeClr val="bg1"/>
          </a:solidFill>
          <a:ln w="25400">
            <a:solidFill>
              <a:schemeClr val="tx1"/>
            </a:solidFill>
          </a:ln>
        </p:spPr>
        <p:txBody>
          <a:bodyPr wrap="square" rtlCol="0">
            <a:spAutoFit/>
          </a:bodyPr>
          <a:lstStyle/>
          <a:p>
            <a:pPr algn="ctr"/>
            <a:r>
              <a:rPr lang="en-US" sz="26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Lamp-</a:t>
            </a:r>
          </a:p>
          <a:p>
            <a:pPr algn="ctr"/>
            <a:r>
              <a:rPr lang="en-US" sz="26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Stand</a:t>
            </a:r>
          </a:p>
        </p:txBody>
      </p:sp>
      <p:sp>
        <p:nvSpPr>
          <p:cNvPr id="4" name="TextBox 3"/>
          <p:cNvSpPr txBox="1"/>
          <p:nvPr/>
        </p:nvSpPr>
        <p:spPr>
          <a:xfrm>
            <a:off x="4489448" y="177800"/>
            <a:ext cx="1524000" cy="913199"/>
          </a:xfrm>
          <a:prstGeom prst="rect">
            <a:avLst/>
          </a:prstGeom>
          <a:solidFill>
            <a:schemeClr val="bg1"/>
          </a:solidFill>
          <a:ln w="25400">
            <a:solidFill>
              <a:schemeClr val="tx1"/>
            </a:solidFill>
          </a:ln>
        </p:spPr>
        <p:txBody>
          <a:bodyPr wrap="square" rtlCol="0">
            <a:spAutoFit/>
          </a:bodyPr>
          <a:lstStyle/>
          <a:p>
            <a:pPr algn="ctr"/>
            <a:r>
              <a:rPr lang="en-US" sz="26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Incense Altar</a:t>
            </a:r>
          </a:p>
        </p:txBody>
      </p:sp>
      <p:cxnSp>
        <p:nvCxnSpPr>
          <p:cNvPr id="6" name="Straight Arrow Connector 5"/>
          <p:cNvCxnSpPr/>
          <p:nvPr/>
        </p:nvCxnSpPr>
        <p:spPr bwMode="auto">
          <a:xfrm>
            <a:off x="3378200" y="1845548"/>
            <a:ext cx="3632200" cy="830837"/>
          </a:xfrm>
          <a:prstGeom prst="straightConnector1">
            <a:avLst/>
          </a:prstGeom>
          <a:solidFill>
            <a:srgbClr val="800000"/>
          </a:solidFill>
          <a:ln w="254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5251448" y="1121648"/>
            <a:ext cx="2876552" cy="1625600"/>
          </a:xfrm>
          <a:prstGeom prst="straightConnector1">
            <a:avLst/>
          </a:prstGeom>
          <a:solidFill>
            <a:srgbClr val="800000"/>
          </a:solidFill>
          <a:ln w="25400" cap="flat" cmpd="sng" algn="ctr">
            <a:solidFill>
              <a:schemeClr val="tx1"/>
            </a:solidFill>
            <a:prstDash val="solid"/>
            <a:round/>
            <a:headEnd type="none" w="med" len="med"/>
            <a:tailEnd type="arrow"/>
          </a:ln>
          <a:effectLst/>
        </p:spPr>
      </p:cxnSp>
      <p:sp>
        <p:nvSpPr>
          <p:cNvPr id="9" name="TextBox 8"/>
          <p:cNvSpPr txBox="1"/>
          <p:nvPr/>
        </p:nvSpPr>
        <p:spPr>
          <a:xfrm>
            <a:off x="6788150" y="3818468"/>
            <a:ext cx="2235200" cy="913199"/>
          </a:xfrm>
          <a:prstGeom prst="rect">
            <a:avLst/>
          </a:prstGeom>
          <a:solidFill>
            <a:schemeClr val="bg1"/>
          </a:solidFill>
          <a:ln w="25400">
            <a:solidFill>
              <a:schemeClr val="tx1"/>
            </a:solidFill>
          </a:ln>
        </p:spPr>
        <p:txBody>
          <a:bodyPr wrap="square" rtlCol="0">
            <a:spAutoFit/>
          </a:bodyPr>
          <a:lstStyle/>
          <a:p>
            <a:pPr algn="ctr"/>
            <a:r>
              <a:rPr lang="en-US" sz="26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Table of </a:t>
            </a:r>
            <a:r>
              <a:rPr lang="en-US" sz="2667"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Shewbread</a:t>
            </a:r>
            <a:endParaRPr lang="en-US" sz="2667"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10" name="Straight Arrow Connector 9"/>
          <p:cNvCxnSpPr>
            <a:cxnSpLocks/>
            <a:stCxn id="9" idx="0"/>
          </p:cNvCxnSpPr>
          <p:nvPr/>
        </p:nvCxnSpPr>
        <p:spPr bwMode="auto">
          <a:xfrm flipH="1" flipV="1">
            <a:off x="7677150" y="3190875"/>
            <a:ext cx="228600" cy="627593"/>
          </a:xfrm>
          <a:prstGeom prst="straightConnector1">
            <a:avLst/>
          </a:prstGeom>
          <a:solidFill>
            <a:srgbClr val="800000"/>
          </a:solid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59011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Temple - Its Ministry and Services | Spiritual Blessings">
            <a:extLst>
              <a:ext uri="{FF2B5EF4-FFF2-40B4-BE49-F238E27FC236}">
                <a16:creationId xmlns:a16="http://schemas.microsoft.com/office/drawing/2014/main" id="{498CC23A-CDCE-7392-D3B3-A2817D3B7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0"/>
            <a:ext cx="98012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490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932" y="609600"/>
            <a:ext cx="13498285" cy="5715000"/>
          </a:xfrm>
        </p:spPr>
      </p:pic>
    </p:spTree>
    <p:extLst>
      <p:ext uri="{BB962C8B-B14F-4D97-AF65-F5344CB8AC3E}">
        <p14:creationId xmlns:p14="http://schemas.microsoft.com/office/powerpoint/2010/main" val="121718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2C8051-69A7-88C8-499C-0E57C2664834}"/>
              </a:ext>
            </a:extLst>
          </p:cNvPr>
          <p:cNvSpPr txBox="1"/>
          <p:nvPr/>
        </p:nvSpPr>
        <p:spPr>
          <a:xfrm>
            <a:off x="390525" y="152400"/>
            <a:ext cx="10934699" cy="6524863"/>
          </a:xfrm>
          <a:prstGeom prst="rect">
            <a:avLst/>
          </a:prstGeom>
          <a:noFill/>
        </p:spPr>
        <p:txBody>
          <a:bodyPr wrap="square" rtlCol="0">
            <a:spAutoFit/>
          </a:bodyPr>
          <a:lstStyle/>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Churches 				1:4,11,20; 2 &amp; 3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Seals 					5 &amp; 6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Trumpets 				8 &amp; 9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Bowls 					15; 16; 17:1 &amp; 21:9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Lampstands 				1:12, 13, 20 &amp; 2:1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Spirits 				1:4; 3:1 &amp; 4:5 &amp; 5:6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Stars 					1:16, 20 &amp; 2:1 &amp; 3:1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Lamps 				4 &amp; 5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Promises to the Overcomer 	2 &amp; 3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Horns 					5:6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Eyes 					5:6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Angels 				8:2,6 &amp; 15:1,6,7,8 &amp; 16:1 &amp; 17:1 &amp; 21:9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Thunders 				10:3, 4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Thousand (People)			11:13</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Heads 					12:3 &amp; 13:1 &amp; 17:3, 7, 9</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Crowns 				12:3 </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Plagues 				15:1, 6, 8 &amp; 21:9</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Mountains 				17:9</a:t>
            </a:r>
          </a:p>
          <a:p>
            <a:r>
              <a:rPr lang="en-US" sz="2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Kings 					17:10,11</a:t>
            </a:r>
          </a:p>
        </p:txBody>
      </p:sp>
    </p:spTree>
    <p:extLst>
      <p:ext uri="{BB962C8B-B14F-4D97-AF65-F5344CB8AC3E}">
        <p14:creationId xmlns:p14="http://schemas.microsoft.com/office/powerpoint/2010/main" val="446952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C2C34-2055-1CFF-27D8-7BC9E8C8D36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A5BB4F-DF94-6DB2-AAA1-9AD959A46B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79200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BE9F-353C-0BC1-CFBC-0C526EA93EFF}"/>
              </a:ext>
            </a:extLst>
          </p:cNvPr>
          <p:cNvSpPr>
            <a:spLocks noGrp="1"/>
          </p:cNvSpPr>
          <p:nvPr>
            <p:ph type="title"/>
          </p:nvPr>
        </p:nvSpPr>
        <p:spPr/>
        <p:txBody>
          <a:bodyPr/>
          <a:lstStyle/>
          <a:p>
            <a:endParaRPr lang="en-US"/>
          </a:p>
        </p:txBody>
      </p:sp>
      <p:pic>
        <p:nvPicPr>
          <p:cNvPr id="1026" name="275CC88D-731F-47CC-8A85-8A649E8286C7" descr="IMG_3317.jpg">
            <a:extLst>
              <a:ext uri="{FF2B5EF4-FFF2-40B4-BE49-F238E27FC236}">
                <a16:creationId xmlns:a16="http://schemas.microsoft.com/office/drawing/2014/main" id="{F6C70777-3992-F9AB-A4F0-7CBDB718C8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01" y="-115553"/>
            <a:ext cx="12631489" cy="697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83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26D7C8-2705-F4AE-B648-8FA671619CF1}"/>
              </a:ext>
            </a:extLst>
          </p:cNvPr>
          <p:cNvSpPr txBox="1"/>
          <p:nvPr/>
        </p:nvSpPr>
        <p:spPr>
          <a:xfrm>
            <a:off x="190499" y="2914650"/>
            <a:ext cx="11801475"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1  2  3  4  5  6  7  8  9  10  11  12  13  14  15  16  17  18  19  20  21  22</a:t>
            </a:r>
          </a:p>
        </p:txBody>
      </p:sp>
    </p:spTree>
    <p:extLst>
      <p:ext uri="{BB962C8B-B14F-4D97-AF65-F5344CB8AC3E}">
        <p14:creationId xmlns:p14="http://schemas.microsoft.com/office/powerpoint/2010/main" val="1114148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2BE9F-353C-0BC1-CFBC-0C526EA93EFF}"/>
              </a:ext>
            </a:extLst>
          </p:cNvPr>
          <p:cNvSpPr>
            <a:spLocks noGrp="1"/>
          </p:cNvSpPr>
          <p:nvPr>
            <p:ph type="title"/>
          </p:nvPr>
        </p:nvSpPr>
        <p:spPr/>
        <p:txBody>
          <a:bodyPr/>
          <a:lstStyle/>
          <a:p>
            <a:endParaRPr lang="en-US"/>
          </a:p>
        </p:txBody>
      </p:sp>
      <p:pic>
        <p:nvPicPr>
          <p:cNvPr id="2050" name="281EFA6F-87D3-4C3A-AF5B-12192D055EC5" descr="IMG_3318.jpg">
            <a:extLst>
              <a:ext uri="{FF2B5EF4-FFF2-40B4-BE49-F238E27FC236}">
                <a16:creationId xmlns:a16="http://schemas.microsoft.com/office/drawing/2014/main" id="{BD476952-5E4A-2D48-81C7-FE9404E42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12192000" cy="698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078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74A0-364A-C795-C09D-283D9DCF1DDB}"/>
              </a:ext>
            </a:extLst>
          </p:cNvPr>
          <p:cNvSpPr>
            <a:spLocks noGrp="1"/>
          </p:cNvSpPr>
          <p:nvPr>
            <p:ph type="title"/>
          </p:nvPr>
        </p:nvSpPr>
        <p:spPr>
          <a:xfrm>
            <a:off x="219075" y="209551"/>
            <a:ext cx="11668125" cy="6457950"/>
          </a:xfrm>
        </p:spPr>
        <p:txBody>
          <a:bodyPr anchor="t">
            <a:noAutofit/>
          </a:bodyPr>
          <a:lstStyle/>
          <a:p>
            <a:pPr>
              <a:lnSpc>
                <a:spcPct val="125000"/>
              </a:lnSpc>
            </a:pPr>
            <a:r>
              <a:rPr lang="en-US" sz="3600" b="1" i="1" dirty="0">
                <a:solidFill>
                  <a:srgbClr val="000000"/>
                </a:solidFill>
                <a:highlight>
                  <a:srgbClr val="FFFFFF"/>
                </a:highlight>
                <a:latin typeface="Arial" panose="020B0604020202020204" pitchFamily="34" charset="0"/>
                <a:cs typeface="Arial" panose="020B0604020202020204" pitchFamily="34" charset="0"/>
              </a:rPr>
              <a:t>Now the Lord spoke to Moses and Aaron in the land of Egypt, saying, </a:t>
            </a:r>
            <a:r>
              <a:rPr lang="en-US" sz="3600" b="1" i="1" baseline="30000" dirty="0">
                <a:solidFill>
                  <a:srgbClr val="000000"/>
                </a:solidFill>
                <a:highlight>
                  <a:srgbClr val="FFFFFF"/>
                </a:highlight>
                <a:latin typeface="Arial" panose="020B0604020202020204" pitchFamily="34" charset="0"/>
                <a:cs typeface="Arial" panose="020B0604020202020204" pitchFamily="34" charset="0"/>
              </a:rPr>
              <a:t>2</a:t>
            </a:r>
            <a:r>
              <a:rPr lang="en-US" sz="3600" b="1" i="1" dirty="0">
                <a:solidFill>
                  <a:srgbClr val="000000"/>
                </a:solidFill>
                <a:highlight>
                  <a:srgbClr val="FFFFFF"/>
                </a:highlight>
                <a:latin typeface="Arial" panose="020B0604020202020204" pitchFamily="34" charset="0"/>
                <a:cs typeface="Arial" panose="020B0604020202020204" pitchFamily="34" charset="0"/>
              </a:rPr>
              <a:t> “This month shall be your beginning of months; it shall be the first month of the year to you.  </a:t>
            </a:r>
            <a:r>
              <a:rPr lang="en-US" sz="3600" b="1" i="1" baseline="30000" dirty="0">
                <a:solidFill>
                  <a:srgbClr val="000000"/>
                </a:solidFill>
                <a:highlight>
                  <a:srgbClr val="FFFFFF"/>
                </a:highlight>
                <a:latin typeface="Arial" panose="020B0604020202020204" pitchFamily="34" charset="0"/>
                <a:cs typeface="Arial" panose="020B0604020202020204" pitchFamily="34" charset="0"/>
              </a:rPr>
              <a:t>3</a:t>
            </a:r>
            <a:r>
              <a:rPr lang="en-US" sz="3600" b="1" i="1" dirty="0">
                <a:solidFill>
                  <a:srgbClr val="000000"/>
                </a:solidFill>
                <a:highlight>
                  <a:srgbClr val="FFFFFF"/>
                </a:highlight>
                <a:latin typeface="Arial" panose="020B0604020202020204" pitchFamily="34" charset="0"/>
                <a:cs typeface="Arial" panose="020B0604020202020204" pitchFamily="34" charset="0"/>
              </a:rPr>
              <a:t> Speak to all the congregation of Israel, saying: ‘On the </a:t>
            </a:r>
            <a:r>
              <a:rPr lang="en-US" sz="3600" b="1" i="1" dirty="0">
                <a:solidFill>
                  <a:srgbClr val="FF0000"/>
                </a:solidFill>
                <a:highlight>
                  <a:srgbClr val="FFFFFF"/>
                </a:highlight>
                <a:latin typeface="Arial" panose="020B0604020202020204" pitchFamily="34" charset="0"/>
                <a:cs typeface="Arial" panose="020B0604020202020204" pitchFamily="34" charset="0"/>
              </a:rPr>
              <a:t>tenth</a:t>
            </a:r>
            <a:r>
              <a:rPr lang="en-US" sz="3600" b="1" i="1" dirty="0">
                <a:solidFill>
                  <a:srgbClr val="000000"/>
                </a:solidFill>
                <a:highlight>
                  <a:srgbClr val="FFFFFF"/>
                </a:highlight>
                <a:latin typeface="Arial" panose="020B0604020202020204" pitchFamily="34" charset="0"/>
                <a:cs typeface="Arial" panose="020B0604020202020204" pitchFamily="34" charset="0"/>
              </a:rPr>
              <a:t> of this month every man shall take for himself a lamb …. </a:t>
            </a:r>
            <a:r>
              <a:rPr lang="en-US" sz="3600" b="1" i="1" baseline="30000" dirty="0">
                <a:solidFill>
                  <a:srgbClr val="000000"/>
                </a:solidFill>
                <a:highlight>
                  <a:srgbClr val="FFFFFF"/>
                </a:highlight>
                <a:latin typeface="Arial" panose="020B0604020202020204" pitchFamily="34" charset="0"/>
                <a:cs typeface="Arial" panose="020B0604020202020204" pitchFamily="34" charset="0"/>
              </a:rPr>
              <a:t>6</a:t>
            </a:r>
            <a:r>
              <a:rPr lang="en-US" sz="3600" b="1" i="1" dirty="0">
                <a:solidFill>
                  <a:srgbClr val="000000"/>
                </a:solidFill>
                <a:highlight>
                  <a:srgbClr val="FFFFFF"/>
                </a:highlight>
                <a:latin typeface="Arial" panose="020B0604020202020204" pitchFamily="34" charset="0"/>
                <a:cs typeface="Arial" panose="020B0604020202020204" pitchFamily="34" charset="0"/>
              </a:rPr>
              <a:t>Now you shall keep it until the </a:t>
            </a:r>
            <a:r>
              <a:rPr lang="en-US" sz="3600" b="1" i="1" dirty="0">
                <a:solidFill>
                  <a:srgbClr val="FF0000"/>
                </a:solidFill>
                <a:highlight>
                  <a:srgbClr val="FFFFFF"/>
                </a:highlight>
                <a:latin typeface="Arial" panose="020B0604020202020204" pitchFamily="34" charset="0"/>
                <a:cs typeface="Arial" panose="020B0604020202020204" pitchFamily="34" charset="0"/>
              </a:rPr>
              <a:t>fourteenth</a:t>
            </a:r>
            <a:r>
              <a:rPr lang="en-US" sz="3600" b="1" i="1" dirty="0">
                <a:solidFill>
                  <a:srgbClr val="000000"/>
                </a:solidFill>
                <a:highlight>
                  <a:srgbClr val="FFFFFF"/>
                </a:highlight>
                <a:latin typeface="Arial" panose="020B0604020202020204" pitchFamily="34" charset="0"/>
                <a:cs typeface="Arial" panose="020B0604020202020204" pitchFamily="34" charset="0"/>
              </a:rPr>
              <a:t> day of the same month. Then the whole assembly of the congregation of Israel shall kill it at twilight. 				    </a:t>
            </a:r>
            <a:r>
              <a:rPr lang="en-US" sz="2400" b="1" dirty="0">
                <a:solidFill>
                  <a:srgbClr val="000000"/>
                </a:solidFill>
                <a:highlight>
                  <a:srgbClr val="FFFFFF"/>
                </a:highlight>
                <a:latin typeface="Arial" panose="020B0604020202020204" pitchFamily="34" charset="0"/>
                <a:cs typeface="Arial" panose="020B0604020202020204" pitchFamily="34" charset="0"/>
              </a:rPr>
              <a:t>Exodus 12:1-3 &amp; 6 </a:t>
            </a:r>
            <a:endParaRPr lang="en-US"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088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A8AE69F-0D4F-4720-974B-88B96DFF88EE" descr="IMG_3320.jpg">
            <a:extLst>
              <a:ext uri="{FF2B5EF4-FFF2-40B4-BE49-F238E27FC236}">
                <a16:creationId xmlns:a16="http://schemas.microsoft.com/office/drawing/2014/main" id="{D63CB625-A700-04C2-D2F4-631DBB6E00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271" y="4763"/>
            <a:ext cx="1082145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1053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9691F3A3-68CF-474D-825D-6EF554DBA642" descr="IMG_3323.jpg">
            <a:extLst>
              <a:ext uri="{FF2B5EF4-FFF2-40B4-BE49-F238E27FC236}">
                <a16:creationId xmlns:a16="http://schemas.microsoft.com/office/drawing/2014/main" id="{95CE3368-0720-088B-1762-229938A62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505" y="-145363"/>
            <a:ext cx="9111941" cy="690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1875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544E69-99F6-673E-5596-69D05A7ECDCE}"/>
              </a:ext>
            </a:extLst>
          </p:cNvPr>
          <p:cNvSpPr txBox="1"/>
          <p:nvPr/>
        </p:nvSpPr>
        <p:spPr>
          <a:xfrm>
            <a:off x="180975" y="2905393"/>
            <a:ext cx="11410950" cy="707886"/>
          </a:xfrm>
          <a:prstGeom prst="rect">
            <a:avLst/>
          </a:prstGeom>
          <a:noFill/>
        </p:spPr>
        <p:txBody>
          <a:bodyPr wrap="square">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Revelation Chapter 2</a:t>
            </a:r>
          </a:p>
        </p:txBody>
      </p:sp>
    </p:spTree>
    <p:extLst>
      <p:ext uri="{BB962C8B-B14F-4D97-AF65-F5344CB8AC3E}">
        <p14:creationId xmlns:p14="http://schemas.microsoft.com/office/powerpoint/2010/main" val="2545126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544E69-99F6-673E-5596-69D05A7ECDCE}"/>
              </a:ext>
            </a:extLst>
          </p:cNvPr>
          <p:cNvSpPr txBox="1"/>
          <p:nvPr/>
        </p:nvSpPr>
        <p:spPr>
          <a:xfrm>
            <a:off x="323850" y="305068"/>
            <a:ext cx="11410950" cy="6247864"/>
          </a:xfrm>
          <a:prstGeom prst="rect">
            <a:avLst/>
          </a:prstGeom>
          <a:noFill/>
        </p:spPr>
        <p:txBody>
          <a:bodyPr wrap="square">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Seven Design Elements In Each of the Letters</a:t>
            </a:r>
          </a:p>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 of the Church (&amp; Meaning)</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Title of Messiah </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Commendation </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Concern</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Exhortation</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Promise to the Overcomer </a:t>
            </a:r>
          </a:p>
          <a:p>
            <a:pPr marL="742950" indent="-742950">
              <a:buFont typeface="+mj-lt"/>
              <a:buAutoNum type="arabicParenR"/>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“He that hath an ear, hear what the Spirit 	    		says to the churches.”</a:t>
            </a:r>
          </a:p>
        </p:txBody>
      </p:sp>
    </p:spTree>
    <p:extLst>
      <p:ext uri="{BB962C8B-B14F-4D97-AF65-F5344CB8AC3E}">
        <p14:creationId xmlns:p14="http://schemas.microsoft.com/office/powerpoint/2010/main" val="4149033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22F56-A198-64C5-DEF8-551E5147257F}"/>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234622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B16DCE-BC2E-253D-4E01-F66AE52C9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60" y="-257647"/>
            <a:ext cx="10424851" cy="7540949"/>
          </a:xfrm>
          <a:prstGeom prst="rect">
            <a:avLst/>
          </a:prstGeom>
        </p:spPr>
      </p:pic>
      <p:sp>
        <p:nvSpPr>
          <p:cNvPr id="5" name="Oval 4">
            <a:extLst>
              <a:ext uri="{FF2B5EF4-FFF2-40B4-BE49-F238E27FC236}">
                <a16:creationId xmlns:a16="http://schemas.microsoft.com/office/drawing/2014/main" id="{3E3B8383-984F-DB28-9459-AC20DB944E38}"/>
              </a:ext>
            </a:extLst>
          </p:cNvPr>
          <p:cNvSpPr/>
          <p:nvPr/>
        </p:nvSpPr>
        <p:spPr>
          <a:xfrm>
            <a:off x="4688958" y="2339163"/>
            <a:ext cx="754912" cy="38277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21A654-B42B-5755-854F-2815601C16B4}"/>
              </a:ext>
            </a:extLst>
          </p:cNvPr>
          <p:cNvSpPr txBox="1"/>
          <p:nvPr/>
        </p:nvSpPr>
        <p:spPr>
          <a:xfrm>
            <a:off x="5066414" y="2805307"/>
            <a:ext cx="643270" cy="276999"/>
          </a:xfrm>
          <a:prstGeom prst="rect">
            <a:avLst/>
          </a:prstGeom>
          <a:solidFill>
            <a:schemeClr val="bg1"/>
          </a:solidFill>
          <a:ln w="25400">
            <a:solidFill>
              <a:srgbClr val="FF0000"/>
            </a:solidFill>
          </a:ln>
        </p:spPr>
        <p:txBody>
          <a:bodyPr wrap="square" rtlCol="0">
            <a:spAutoFit/>
          </a:bodyPr>
          <a:lstStyle/>
          <a:p>
            <a:pPr algn="ctr"/>
            <a:r>
              <a:rPr lang="en-US" sz="1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52 AD</a:t>
            </a:r>
          </a:p>
        </p:txBody>
      </p:sp>
    </p:spTree>
    <p:extLst>
      <p:ext uri="{BB962C8B-B14F-4D97-AF65-F5344CB8AC3E}">
        <p14:creationId xmlns:p14="http://schemas.microsoft.com/office/powerpoint/2010/main" val="2107581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4705350" y="323850"/>
            <a:ext cx="306705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a:t>
            </a:r>
          </a:p>
        </p:txBody>
      </p:sp>
    </p:spTree>
    <p:extLst>
      <p:ext uri="{BB962C8B-B14F-4D97-AF65-F5344CB8AC3E}">
        <p14:creationId xmlns:p14="http://schemas.microsoft.com/office/powerpoint/2010/main" val="2439879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4A6EE-F729-D524-803C-A9594302A414}"/>
              </a:ext>
            </a:extLst>
          </p:cNvPr>
          <p:cNvSpPr txBox="1"/>
          <p:nvPr/>
        </p:nvSpPr>
        <p:spPr>
          <a:xfrm>
            <a:off x="304800" y="1045107"/>
            <a:ext cx="11582400" cy="2482667"/>
          </a:xfrm>
          <a:prstGeom prst="rect">
            <a:avLst/>
          </a:prstGeom>
          <a:noFill/>
          <a:ln w="19050">
            <a:noFill/>
          </a:ln>
        </p:spPr>
        <p:txBody>
          <a:bodyPr wrap="square" rtlCol="0">
            <a:spAutoFit/>
          </a:bodyPr>
          <a:lstStyle/>
          <a:p>
            <a:pPr>
              <a:lnSpc>
                <a:spcPct val="15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Greek:</a:t>
            </a:r>
          </a:p>
          <a:p>
            <a:pPr>
              <a:lnSpc>
                <a:spcPct val="150000"/>
              </a:lnSpc>
            </a:pPr>
            <a:r>
              <a:rPr lang="en-US" sz="3600" b="1" i="1" dirty="0">
                <a:solidFill>
                  <a:srgbClr val="0A0A0A"/>
                </a:solidFill>
                <a:highlight>
                  <a:srgbClr val="FFFFFF"/>
                </a:highlight>
                <a:latin typeface="arial" panose="020B0604020202020204" pitchFamily="34" charset="0"/>
              </a:rPr>
              <a:t>met-an-o-eh’-o   			</a:t>
            </a:r>
            <a:r>
              <a:rPr lang="en-US" sz="3600" b="1" dirty="0">
                <a:solidFill>
                  <a:srgbClr val="0A0A0A"/>
                </a:solidFill>
                <a:highlight>
                  <a:srgbClr val="FFFFFF"/>
                </a:highlight>
                <a:latin typeface="arial" panose="020B0604020202020204" pitchFamily="34" charset="0"/>
              </a:rPr>
              <a:t>“to change one’s mind”</a:t>
            </a:r>
          </a:p>
          <a:p>
            <a:pPr>
              <a:lnSpc>
                <a:spcPct val="150000"/>
              </a:lnSpc>
            </a:pPr>
            <a:r>
              <a:rPr lang="en-US" sz="3600" b="1" dirty="0">
                <a:solidFill>
                  <a:srgbClr val="0A0A0A"/>
                </a:solidFill>
                <a:highlight>
                  <a:srgbClr val="FFFFFF"/>
                </a:highlight>
                <a:latin typeface="arial" panose="020B0604020202020204" pitchFamily="34" charset="0"/>
                <a:cs typeface="Arial" panose="020B0604020202020204" pitchFamily="34" charset="0"/>
              </a:rPr>
              <a:t>							 </a:t>
            </a:r>
            <a:endParaRPr lang="en-US"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1BA716-3B9A-A49A-CA9A-374988E4F664}"/>
              </a:ext>
            </a:extLst>
          </p:cNvPr>
          <p:cNvSpPr txBox="1"/>
          <p:nvPr/>
        </p:nvSpPr>
        <p:spPr>
          <a:xfrm>
            <a:off x="4705350" y="323850"/>
            <a:ext cx="306705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a:t>
            </a:r>
          </a:p>
        </p:txBody>
      </p:sp>
    </p:spTree>
    <p:extLst>
      <p:ext uri="{BB962C8B-B14F-4D97-AF65-F5344CB8AC3E}">
        <p14:creationId xmlns:p14="http://schemas.microsoft.com/office/powerpoint/2010/main" val="310516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B30A3F-4489-A33C-593C-A4B2CA70A62E}"/>
              </a:ext>
            </a:extLst>
          </p:cNvPr>
          <p:cNvSpPr>
            <a:spLocks noGrp="1"/>
          </p:cNvSpPr>
          <p:nvPr>
            <p:ph type="subTitle" idx="1"/>
          </p:nvPr>
        </p:nvSpPr>
        <p:spPr>
          <a:xfrm>
            <a:off x="352424" y="888346"/>
            <a:ext cx="1162051" cy="523220"/>
          </a:xfrm>
        </p:spPr>
        <p:txBody>
          <a:bodyPr>
            <a:noAutofit/>
          </a:bodyPr>
          <a:lstStyle/>
          <a:p>
            <a:pPr algn="l"/>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Past</a:t>
            </a:r>
          </a:p>
        </p:txBody>
      </p:sp>
      <p:sp>
        <p:nvSpPr>
          <p:cNvPr id="4" name="TextBox 3">
            <a:extLst>
              <a:ext uri="{FF2B5EF4-FFF2-40B4-BE49-F238E27FC236}">
                <a16:creationId xmlns:a16="http://schemas.microsoft.com/office/drawing/2014/main" id="{E726D7C8-2705-F4AE-B648-8FA671619CF1}"/>
              </a:ext>
            </a:extLst>
          </p:cNvPr>
          <p:cNvSpPr txBox="1"/>
          <p:nvPr/>
        </p:nvSpPr>
        <p:spPr>
          <a:xfrm>
            <a:off x="190499" y="2914650"/>
            <a:ext cx="11801475"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2  3</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4  5  6  7  8  9  10  11  12  13  14  15  16  17  18  19  20  21  22</a:t>
            </a:r>
          </a:p>
        </p:txBody>
      </p:sp>
      <p:sp>
        <p:nvSpPr>
          <p:cNvPr id="5" name="Subtitle 2">
            <a:extLst>
              <a:ext uri="{FF2B5EF4-FFF2-40B4-BE49-F238E27FC236}">
                <a16:creationId xmlns:a16="http://schemas.microsoft.com/office/drawing/2014/main" id="{645A23AF-66D5-35A3-5E4F-169E0A8437D0}"/>
              </a:ext>
            </a:extLst>
          </p:cNvPr>
          <p:cNvSpPr txBox="1">
            <a:spLocks/>
          </p:cNvSpPr>
          <p:nvPr/>
        </p:nvSpPr>
        <p:spPr>
          <a:xfrm>
            <a:off x="1866900" y="1132493"/>
            <a:ext cx="1638300" cy="9848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
            </a:r>
          </a:p>
          <a:p>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 AD)</a:t>
            </a:r>
          </a:p>
        </p:txBody>
      </p:sp>
      <p:sp>
        <p:nvSpPr>
          <p:cNvPr id="6" name="Subtitle 2">
            <a:extLst>
              <a:ext uri="{FF2B5EF4-FFF2-40B4-BE49-F238E27FC236}">
                <a16:creationId xmlns:a16="http://schemas.microsoft.com/office/drawing/2014/main" id="{85F7302E-915A-A830-3C9A-8A3AA4CEA941}"/>
              </a:ext>
            </a:extLst>
          </p:cNvPr>
          <p:cNvSpPr txBox="1">
            <a:spLocks/>
          </p:cNvSpPr>
          <p:nvPr/>
        </p:nvSpPr>
        <p:spPr>
          <a:xfrm>
            <a:off x="5934074" y="1819532"/>
            <a:ext cx="1504951" cy="523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a:t>
            </a:r>
          </a:p>
        </p:txBody>
      </p:sp>
      <p:cxnSp>
        <p:nvCxnSpPr>
          <p:cNvPr id="8" name="Straight Arrow Connector 7">
            <a:extLst>
              <a:ext uri="{FF2B5EF4-FFF2-40B4-BE49-F238E27FC236}">
                <a16:creationId xmlns:a16="http://schemas.microsoft.com/office/drawing/2014/main" id="{79D1A8EC-2F1E-EED8-29D4-B4CB0247111A}"/>
              </a:ext>
            </a:extLst>
          </p:cNvPr>
          <p:cNvCxnSpPr>
            <a:cxnSpLocks/>
          </p:cNvCxnSpPr>
          <p:nvPr/>
        </p:nvCxnSpPr>
        <p:spPr>
          <a:xfrm>
            <a:off x="723900" y="1411566"/>
            <a:ext cx="0" cy="150308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791A9FC-8ADE-08D4-2ED3-7169CC6FBB6D}"/>
              </a:ext>
            </a:extLst>
          </p:cNvPr>
          <p:cNvCxnSpPr>
            <a:cxnSpLocks/>
          </p:cNvCxnSpPr>
          <p:nvPr/>
        </p:nvCxnSpPr>
        <p:spPr>
          <a:xfrm flipH="1">
            <a:off x="1238250" y="2117349"/>
            <a:ext cx="1257300" cy="893836"/>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7C9D1D71-D5F3-A887-21D5-DFB901B81E90}"/>
              </a:ext>
            </a:extLst>
          </p:cNvPr>
          <p:cNvSpPr/>
          <p:nvPr/>
        </p:nvSpPr>
        <p:spPr>
          <a:xfrm rot="16200000">
            <a:off x="6465297" y="-2179044"/>
            <a:ext cx="432986" cy="9820276"/>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36877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4A6EE-F729-D524-803C-A9594302A414}"/>
              </a:ext>
            </a:extLst>
          </p:cNvPr>
          <p:cNvSpPr txBox="1"/>
          <p:nvPr/>
        </p:nvSpPr>
        <p:spPr>
          <a:xfrm>
            <a:off x="304800" y="1045107"/>
            <a:ext cx="11582400" cy="2482667"/>
          </a:xfrm>
          <a:prstGeom prst="rect">
            <a:avLst/>
          </a:prstGeom>
          <a:noFill/>
          <a:ln w="19050">
            <a:noFill/>
          </a:ln>
        </p:spPr>
        <p:txBody>
          <a:bodyPr wrap="square" rtlCol="0">
            <a:spAutoFit/>
          </a:bodyPr>
          <a:lstStyle/>
          <a:p>
            <a:pPr>
              <a:lnSpc>
                <a:spcPct val="15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Greek:</a:t>
            </a:r>
          </a:p>
          <a:p>
            <a:pPr>
              <a:lnSpc>
                <a:spcPct val="150000"/>
              </a:lnSpc>
            </a:pPr>
            <a:r>
              <a:rPr lang="en-US" sz="3600" b="1" i="1" dirty="0">
                <a:solidFill>
                  <a:srgbClr val="0A0A0A"/>
                </a:solidFill>
                <a:highlight>
                  <a:srgbClr val="FFFFFF"/>
                </a:highlight>
                <a:latin typeface="arial" panose="020B0604020202020204" pitchFamily="34" charset="0"/>
              </a:rPr>
              <a:t>met-an-o-eh’-o   			</a:t>
            </a:r>
            <a:r>
              <a:rPr lang="en-US" sz="3600" b="1" dirty="0">
                <a:solidFill>
                  <a:srgbClr val="0A0A0A"/>
                </a:solidFill>
                <a:highlight>
                  <a:srgbClr val="FFFFFF"/>
                </a:highlight>
                <a:latin typeface="arial" panose="020B0604020202020204" pitchFamily="34" charset="0"/>
              </a:rPr>
              <a:t>“to change one’s mind”</a:t>
            </a:r>
          </a:p>
          <a:p>
            <a:pPr>
              <a:lnSpc>
                <a:spcPct val="150000"/>
              </a:lnSpc>
            </a:pPr>
            <a:r>
              <a:rPr lang="en-US" sz="3600" b="1" dirty="0">
                <a:solidFill>
                  <a:srgbClr val="0A0A0A"/>
                </a:solidFill>
                <a:highlight>
                  <a:srgbClr val="FFFFFF"/>
                </a:highlight>
                <a:latin typeface="arial" panose="020B0604020202020204" pitchFamily="34" charset="0"/>
                <a:cs typeface="Arial" panose="020B0604020202020204" pitchFamily="34" charset="0"/>
              </a:rPr>
              <a:t>							 </a:t>
            </a:r>
            <a:endParaRPr lang="en-US"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1BA716-3B9A-A49A-CA9A-374988E4F664}"/>
              </a:ext>
            </a:extLst>
          </p:cNvPr>
          <p:cNvSpPr txBox="1"/>
          <p:nvPr/>
        </p:nvSpPr>
        <p:spPr>
          <a:xfrm>
            <a:off x="4705350" y="323850"/>
            <a:ext cx="306705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a:t>
            </a:r>
          </a:p>
        </p:txBody>
      </p:sp>
      <p:sp>
        <p:nvSpPr>
          <p:cNvPr id="7" name="TextBox 6">
            <a:extLst>
              <a:ext uri="{FF2B5EF4-FFF2-40B4-BE49-F238E27FC236}">
                <a16:creationId xmlns:a16="http://schemas.microsoft.com/office/drawing/2014/main" id="{75601204-1E2B-8308-8CF5-1274818769CD}"/>
              </a:ext>
            </a:extLst>
          </p:cNvPr>
          <p:cNvSpPr txBox="1"/>
          <p:nvPr/>
        </p:nvSpPr>
        <p:spPr>
          <a:xfrm>
            <a:off x="304800" y="4010025"/>
            <a:ext cx="11582400" cy="2482667"/>
          </a:xfrm>
          <a:prstGeom prst="rect">
            <a:avLst/>
          </a:prstGeom>
          <a:noFill/>
          <a:ln w="19050">
            <a:noFill/>
          </a:ln>
        </p:spPr>
        <p:txBody>
          <a:bodyPr wrap="square" rtlCol="0">
            <a:spAutoFit/>
          </a:bodyPr>
          <a:lstStyle/>
          <a:p>
            <a:pPr>
              <a:lnSpc>
                <a:spcPct val="15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a:t>
            </a:r>
          </a:p>
          <a:p>
            <a:pPr>
              <a:lnSpc>
                <a:spcPct val="150000"/>
              </a:lnSpc>
            </a:pPr>
            <a:r>
              <a:rPr lang="en-US" sz="3600" b="1" i="1" dirty="0" err="1">
                <a:solidFill>
                  <a:srgbClr val="0A0A0A"/>
                </a:solidFill>
                <a:highlight>
                  <a:srgbClr val="FFFFFF"/>
                </a:highlight>
                <a:latin typeface="arial" panose="020B0604020202020204" pitchFamily="34" charset="0"/>
              </a:rPr>
              <a:t>tshu-vah</a:t>
            </a:r>
            <a:r>
              <a:rPr lang="en-US" sz="3600" b="1" i="1" dirty="0">
                <a:solidFill>
                  <a:srgbClr val="0A0A0A"/>
                </a:solidFill>
                <a:highlight>
                  <a:srgbClr val="FFFFFF"/>
                </a:highlight>
                <a:latin typeface="arial" panose="020B0604020202020204" pitchFamily="34" charset="0"/>
              </a:rPr>
              <a:t>   				</a:t>
            </a:r>
            <a:r>
              <a:rPr lang="en-US" sz="3600" b="1" dirty="0">
                <a:solidFill>
                  <a:srgbClr val="0A0A0A"/>
                </a:solidFill>
                <a:highlight>
                  <a:srgbClr val="FFFFFF"/>
                </a:highlight>
                <a:latin typeface="arial" panose="020B0604020202020204" pitchFamily="34" charset="0"/>
              </a:rPr>
              <a:t>“to change direction”</a:t>
            </a:r>
          </a:p>
          <a:p>
            <a:pPr>
              <a:lnSpc>
                <a:spcPct val="150000"/>
              </a:lnSpc>
            </a:pPr>
            <a:r>
              <a:rPr lang="en-US" sz="3600" b="1" dirty="0">
                <a:solidFill>
                  <a:srgbClr val="0A0A0A"/>
                </a:solidFill>
                <a:highlight>
                  <a:srgbClr val="FFFFFF"/>
                </a:highlight>
                <a:latin typeface="arial" panose="020B0604020202020204" pitchFamily="34" charset="0"/>
                <a:cs typeface="Arial" panose="020B0604020202020204" pitchFamily="34" charset="0"/>
              </a:rPr>
              <a:t>							 </a:t>
            </a:r>
            <a:endParaRPr lang="en-US" sz="3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497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B4A6EE-F729-D524-803C-A9594302A414}"/>
              </a:ext>
            </a:extLst>
          </p:cNvPr>
          <p:cNvSpPr txBox="1"/>
          <p:nvPr/>
        </p:nvSpPr>
        <p:spPr>
          <a:xfrm>
            <a:off x="304800" y="1045107"/>
            <a:ext cx="11582400" cy="2482667"/>
          </a:xfrm>
          <a:prstGeom prst="rect">
            <a:avLst/>
          </a:prstGeom>
          <a:noFill/>
          <a:ln w="19050">
            <a:noFill/>
          </a:ln>
        </p:spPr>
        <p:txBody>
          <a:bodyPr wrap="square" rtlCol="0">
            <a:spAutoFit/>
          </a:bodyPr>
          <a:lstStyle/>
          <a:p>
            <a:pPr>
              <a:lnSpc>
                <a:spcPct val="15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Greek:</a:t>
            </a:r>
          </a:p>
          <a:p>
            <a:pPr>
              <a:lnSpc>
                <a:spcPct val="150000"/>
              </a:lnSpc>
            </a:pPr>
            <a:r>
              <a:rPr lang="en-US" sz="3600" b="1" i="1" dirty="0">
                <a:solidFill>
                  <a:srgbClr val="0A0A0A"/>
                </a:solidFill>
                <a:highlight>
                  <a:srgbClr val="FFFFFF"/>
                </a:highlight>
                <a:latin typeface="arial" panose="020B0604020202020204" pitchFamily="34" charset="0"/>
              </a:rPr>
              <a:t>met-an-o-eh’-o   			</a:t>
            </a:r>
            <a:r>
              <a:rPr lang="en-US" sz="3600" b="1" dirty="0">
                <a:solidFill>
                  <a:srgbClr val="0A0A0A"/>
                </a:solidFill>
                <a:highlight>
                  <a:srgbClr val="FFFFFF"/>
                </a:highlight>
                <a:latin typeface="arial" panose="020B0604020202020204" pitchFamily="34" charset="0"/>
              </a:rPr>
              <a:t>“to change one’s mind”</a:t>
            </a:r>
          </a:p>
          <a:p>
            <a:pPr>
              <a:lnSpc>
                <a:spcPct val="150000"/>
              </a:lnSpc>
            </a:pPr>
            <a:r>
              <a:rPr lang="en-US" sz="3600" b="1" dirty="0">
                <a:solidFill>
                  <a:srgbClr val="0A0A0A"/>
                </a:solidFill>
                <a:highlight>
                  <a:srgbClr val="FFFFFF"/>
                </a:highlight>
                <a:latin typeface="arial" panose="020B0604020202020204" pitchFamily="34" charset="0"/>
                <a:cs typeface="Arial" panose="020B0604020202020204" pitchFamily="34" charset="0"/>
              </a:rPr>
              <a:t>							</a:t>
            </a:r>
            <a:r>
              <a:rPr lang="en-US" sz="3600" b="1" dirty="0">
                <a:solidFill>
                  <a:srgbClr val="FF0000"/>
                </a:solidFill>
                <a:highlight>
                  <a:srgbClr val="FFFFFF"/>
                </a:highlight>
                <a:latin typeface="arial" panose="020B0604020202020204" pitchFamily="34" charset="0"/>
                <a:cs typeface="Arial" panose="020B0604020202020204" pitchFamily="34" charset="0"/>
              </a:rPr>
              <a:t>Intellect</a:t>
            </a:r>
            <a:r>
              <a:rPr lang="en-US" sz="3600" b="1" dirty="0">
                <a:solidFill>
                  <a:srgbClr val="0A0A0A"/>
                </a:solidFill>
                <a:highlight>
                  <a:srgbClr val="FFFFFF"/>
                </a:highlight>
                <a:latin typeface="arial" panose="020B0604020202020204" pitchFamily="34" charset="0"/>
                <a:cs typeface="Arial" panose="020B0604020202020204" pitchFamily="34" charset="0"/>
              </a:rPr>
              <a:t> </a:t>
            </a:r>
            <a:endParaRPr lang="en-US" sz="3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11BA716-3B9A-A49A-CA9A-374988E4F664}"/>
              </a:ext>
            </a:extLst>
          </p:cNvPr>
          <p:cNvSpPr txBox="1"/>
          <p:nvPr/>
        </p:nvSpPr>
        <p:spPr>
          <a:xfrm>
            <a:off x="4705350" y="323850"/>
            <a:ext cx="306705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a:t>
            </a:r>
          </a:p>
        </p:txBody>
      </p:sp>
      <p:sp>
        <p:nvSpPr>
          <p:cNvPr id="7" name="TextBox 6">
            <a:extLst>
              <a:ext uri="{FF2B5EF4-FFF2-40B4-BE49-F238E27FC236}">
                <a16:creationId xmlns:a16="http://schemas.microsoft.com/office/drawing/2014/main" id="{75601204-1E2B-8308-8CF5-1274818769CD}"/>
              </a:ext>
            </a:extLst>
          </p:cNvPr>
          <p:cNvSpPr txBox="1"/>
          <p:nvPr/>
        </p:nvSpPr>
        <p:spPr>
          <a:xfrm>
            <a:off x="304800" y="4010025"/>
            <a:ext cx="11582400" cy="2482667"/>
          </a:xfrm>
          <a:prstGeom prst="rect">
            <a:avLst/>
          </a:prstGeom>
          <a:noFill/>
          <a:ln w="19050">
            <a:noFill/>
          </a:ln>
        </p:spPr>
        <p:txBody>
          <a:bodyPr wrap="square" rtlCol="0">
            <a:spAutoFit/>
          </a:bodyPr>
          <a:lstStyle/>
          <a:p>
            <a:pPr>
              <a:lnSpc>
                <a:spcPct val="15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a:t>
            </a:r>
          </a:p>
          <a:p>
            <a:pPr>
              <a:lnSpc>
                <a:spcPct val="150000"/>
              </a:lnSpc>
            </a:pPr>
            <a:r>
              <a:rPr lang="en-US" sz="3600" b="1" i="1" dirty="0" err="1">
                <a:solidFill>
                  <a:srgbClr val="0A0A0A"/>
                </a:solidFill>
                <a:highlight>
                  <a:srgbClr val="FFFFFF"/>
                </a:highlight>
                <a:latin typeface="arial" panose="020B0604020202020204" pitchFamily="34" charset="0"/>
              </a:rPr>
              <a:t>tshu-vah</a:t>
            </a:r>
            <a:r>
              <a:rPr lang="en-US" sz="3600" b="1" i="1" dirty="0">
                <a:solidFill>
                  <a:srgbClr val="0A0A0A"/>
                </a:solidFill>
                <a:highlight>
                  <a:srgbClr val="FFFFFF"/>
                </a:highlight>
                <a:latin typeface="arial" panose="020B0604020202020204" pitchFamily="34" charset="0"/>
              </a:rPr>
              <a:t>   				</a:t>
            </a:r>
            <a:r>
              <a:rPr lang="en-US" sz="3600" b="1" dirty="0">
                <a:solidFill>
                  <a:srgbClr val="0A0A0A"/>
                </a:solidFill>
                <a:highlight>
                  <a:srgbClr val="FFFFFF"/>
                </a:highlight>
                <a:latin typeface="arial" panose="020B0604020202020204" pitchFamily="34" charset="0"/>
              </a:rPr>
              <a:t>“to change direction”</a:t>
            </a:r>
          </a:p>
          <a:p>
            <a:pPr>
              <a:lnSpc>
                <a:spcPct val="150000"/>
              </a:lnSpc>
            </a:pPr>
            <a:r>
              <a:rPr lang="en-US" sz="3600" b="1" dirty="0">
                <a:solidFill>
                  <a:srgbClr val="0A0A0A"/>
                </a:solidFill>
                <a:highlight>
                  <a:srgbClr val="FFFFFF"/>
                </a:highlight>
                <a:latin typeface="arial" panose="020B0604020202020204" pitchFamily="34" charset="0"/>
                <a:cs typeface="Arial" panose="020B0604020202020204" pitchFamily="34" charset="0"/>
              </a:rPr>
              <a:t>							 </a:t>
            </a:r>
            <a:r>
              <a:rPr lang="en-US" sz="3600" b="1" dirty="0">
                <a:solidFill>
                  <a:srgbClr val="FF0000"/>
                </a:solidFill>
                <a:highlight>
                  <a:srgbClr val="FFFFFF"/>
                </a:highlight>
                <a:latin typeface="arial" panose="020B0604020202020204" pitchFamily="34" charset="0"/>
                <a:cs typeface="Arial" panose="020B0604020202020204" pitchFamily="34" charset="0"/>
              </a:rPr>
              <a:t>Action</a:t>
            </a:r>
            <a:endParaRPr lang="en-US" sz="3600" b="1" dirty="0">
              <a:solidFill>
                <a:srgbClr val="FF0000"/>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9B1C49B5-06FB-1F11-F00E-47164D23DA09}"/>
              </a:ext>
            </a:extLst>
          </p:cNvPr>
          <p:cNvSpPr/>
          <p:nvPr/>
        </p:nvSpPr>
        <p:spPr>
          <a:xfrm>
            <a:off x="9582150" y="1990725"/>
            <a:ext cx="1276350"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1509FC4-0A6E-CFE7-166C-1197EE3D960C}"/>
              </a:ext>
            </a:extLst>
          </p:cNvPr>
          <p:cNvSpPr/>
          <p:nvPr/>
        </p:nvSpPr>
        <p:spPr>
          <a:xfrm>
            <a:off x="8267699" y="4953000"/>
            <a:ext cx="2181225" cy="7429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68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304799" y="323850"/>
            <a:ext cx="11582399" cy="1938992"/>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Greek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Says:</a:t>
            </a: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 you believe?”</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38074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304799" y="323850"/>
            <a:ext cx="11582399" cy="1938992"/>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Greek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Says:</a:t>
            </a: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 you believe?”</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75601204-1E2B-8308-8CF5-1274818769CD}"/>
              </a:ext>
            </a:extLst>
          </p:cNvPr>
          <p:cNvSpPr txBox="1"/>
          <p:nvPr/>
        </p:nvSpPr>
        <p:spPr>
          <a:xfrm>
            <a:off x="304799" y="2819400"/>
            <a:ext cx="11582400" cy="3313664"/>
          </a:xfrm>
          <a:prstGeom prst="rect">
            <a:avLst/>
          </a:prstGeom>
          <a:noFill/>
          <a:ln w="19050">
            <a:noFill/>
          </a:ln>
        </p:spPr>
        <p:txBody>
          <a:bodyPr wrap="square" rtlCol="0">
            <a:spAutoFit/>
          </a:bodyPr>
          <a:lstStyle/>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do not be conformed to this world, but be transformed by the renewing of your mind, that you may prove what is that good and acceptable and perfect will of God.”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12:2</a:t>
            </a:r>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0625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304799" y="323850"/>
            <a:ext cx="11582399" cy="1938992"/>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Says:</a:t>
            </a: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“Who are you?”</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have you done?”</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6930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304799" y="323850"/>
            <a:ext cx="11582399" cy="3046988"/>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Says:</a:t>
            </a: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“Who are you?”</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have you done?”</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Relationship			    Action</a:t>
            </a:r>
          </a:p>
        </p:txBody>
      </p:sp>
    </p:spTree>
    <p:extLst>
      <p:ext uri="{BB962C8B-B14F-4D97-AF65-F5344CB8AC3E}">
        <p14:creationId xmlns:p14="http://schemas.microsoft.com/office/powerpoint/2010/main" val="3281467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11BA716-3B9A-A49A-CA9A-374988E4F664}"/>
              </a:ext>
            </a:extLst>
          </p:cNvPr>
          <p:cNvSpPr txBox="1"/>
          <p:nvPr/>
        </p:nvSpPr>
        <p:spPr>
          <a:xfrm>
            <a:off x="304799" y="323850"/>
            <a:ext cx="11582399" cy="1938992"/>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Hebrew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Thought Says:</a:t>
            </a: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“Who are you?”</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have you done?”</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5601204-1E2B-8308-8CF5-1274818769CD}"/>
              </a:ext>
            </a:extLst>
          </p:cNvPr>
          <p:cNvSpPr txBox="1"/>
          <p:nvPr/>
        </p:nvSpPr>
        <p:spPr>
          <a:xfrm>
            <a:off x="304799" y="2819400"/>
            <a:ext cx="11582400" cy="3313664"/>
          </a:xfrm>
          <a:prstGeom prst="rect">
            <a:avLst/>
          </a:prstGeom>
          <a:noFill/>
          <a:ln w="19050">
            <a:noFill/>
          </a:ln>
        </p:spPr>
        <p:txBody>
          <a:bodyPr wrap="square" rtlCol="0">
            <a:spAutoFit/>
          </a:bodyPr>
          <a:lstStyle/>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behold, the Lord stood above it and said: “I am the Lord God of Abraham your father and the God of Isaac; the land on which you lie I will give to you and your descendants.”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Genesis 28:13</a:t>
            </a:r>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600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A7C3-A3B1-1493-A1EF-A6AC95B32B90}"/>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83955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9059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713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9B30A3F-4489-A33C-593C-A4B2CA70A62E}"/>
              </a:ext>
            </a:extLst>
          </p:cNvPr>
          <p:cNvSpPr>
            <a:spLocks noGrp="1"/>
          </p:cNvSpPr>
          <p:nvPr>
            <p:ph type="subTitle" idx="1"/>
          </p:nvPr>
        </p:nvSpPr>
        <p:spPr>
          <a:xfrm>
            <a:off x="352424" y="888346"/>
            <a:ext cx="1162051" cy="523220"/>
          </a:xfrm>
        </p:spPr>
        <p:txBody>
          <a:bodyPr>
            <a:noAutofit/>
          </a:bodyPr>
          <a:lstStyle/>
          <a:p>
            <a:pPr algn="l"/>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Past</a:t>
            </a:r>
          </a:p>
        </p:txBody>
      </p:sp>
      <p:sp>
        <p:nvSpPr>
          <p:cNvPr id="4" name="TextBox 3">
            <a:extLst>
              <a:ext uri="{FF2B5EF4-FFF2-40B4-BE49-F238E27FC236}">
                <a16:creationId xmlns:a16="http://schemas.microsoft.com/office/drawing/2014/main" id="{E726D7C8-2705-F4AE-B648-8FA671619CF1}"/>
              </a:ext>
            </a:extLst>
          </p:cNvPr>
          <p:cNvSpPr txBox="1"/>
          <p:nvPr/>
        </p:nvSpPr>
        <p:spPr>
          <a:xfrm>
            <a:off x="190499" y="2914650"/>
            <a:ext cx="11801475" cy="523220"/>
          </a:xfrm>
          <a:prstGeom prst="rect">
            <a:avLst/>
          </a:prstGeom>
          <a:noFill/>
        </p:spPr>
        <p:txBody>
          <a:bodyPr wrap="square" rtlCol="0">
            <a:spAutoFit/>
          </a:bodyPr>
          <a:lstStyle/>
          <a:p>
            <a:pPr algn="ct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2  3</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4  5  6  7  8  9  10  11  12  13  14  15  16  17  18  19  20  21  22</a:t>
            </a:r>
          </a:p>
        </p:txBody>
      </p:sp>
      <p:sp>
        <p:nvSpPr>
          <p:cNvPr id="6" name="Subtitle 2">
            <a:extLst>
              <a:ext uri="{FF2B5EF4-FFF2-40B4-BE49-F238E27FC236}">
                <a16:creationId xmlns:a16="http://schemas.microsoft.com/office/drawing/2014/main" id="{85F7302E-915A-A830-3C9A-8A3AA4CEA941}"/>
              </a:ext>
            </a:extLst>
          </p:cNvPr>
          <p:cNvSpPr txBox="1">
            <a:spLocks/>
          </p:cNvSpPr>
          <p:nvPr/>
        </p:nvSpPr>
        <p:spPr>
          <a:xfrm>
            <a:off x="5934074" y="1819532"/>
            <a:ext cx="1504951" cy="523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a:t>
            </a:r>
          </a:p>
        </p:txBody>
      </p:sp>
      <p:cxnSp>
        <p:nvCxnSpPr>
          <p:cNvPr id="8" name="Straight Arrow Connector 7">
            <a:extLst>
              <a:ext uri="{FF2B5EF4-FFF2-40B4-BE49-F238E27FC236}">
                <a16:creationId xmlns:a16="http://schemas.microsoft.com/office/drawing/2014/main" id="{79D1A8EC-2F1E-EED8-29D4-B4CB0247111A}"/>
              </a:ext>
            </a:extLst>
          </p:cNvPr>
          <p:cNvCxnSpPr>
            <a:cxnSpLocks/>
          </p:cNvCxnSpPr>
          <p:nvPr/>
        </p:nvCxnSpPr>
        <p:spPr>
          <a:xfrm>
            <a:off x="723900" y="1411566"/>
            <a:ext cx="0" cy="150308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791A9FC-8ADE-08D4-2ED3-7169CC6FBB6D}"/>
              </a:ext>
            </a:extLst>
          </p:cNvPr>
          <p:cNvCxnSpPr>
            <a:cxnSpLocks/>
          </p:cNvCxnSpPr>
          <p:nvPr/>
        </p:nvCxnSpPr>
        <p:spPr>
          <a:xfrm flipH="1">
            <a:off x="1238250" y="2117349"/>
            <a:ext cx="1257300" cy="893836"/>
          </a:xfrm>
          <a:prstGeom prst="straightConnector1">
            <a:avLst/>
          </a:prstGeom>
          <a:ln w="38100">
            <a:solidFill>
              <a:schemeClr val="accent6"/>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7C9D1D71-D5F3-A887-21D5-DFB901B81E90}"/>
              </a:ext>
            </a:extLst>
          </p:cNvPr>
          <p:cNvSpPr/>
          <p:nvPr/>
        </p:nvSpPr>
        <p:spPr>
          <a:xfrm rot="16200000">
            <a:off x="6465297" y="-2179044"/>
            <a:ext cx="432986" cy="9820276"/>
          </a:xfrm>
          <a:prstGeom prst="righ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ight Brace 13">
            <a:extLst>
              <a:ext uri="{FF2B5EF4-FFF2-40B4-BE49-F238E27FC236}">
                <a16:creationId xmlns:a16="http://schemas.microsoft.com/office/drawing/2014/main" id="{CE9FEB11-7914-4C59-F6B7-AF6D0335D65F}"/>
              </a:ext>
            </a:extLst>
          </p:cNvPr>
          <p:cNvSpPr/>
          <p:nvPr/>
        </p:nvSpPr>
        <p:spPr>
          <a:xfrm rot="5400000">
            <a:off x="6465297" y="-948757"/>
            <a:ext cx="432986" cy="9820276"/>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Subtitle 2">
            <a:extLst>
              <a:ext uri="{FF2B5EF4-FFF2-40B4-BE49-F238E27FC236}">
                <a16:creationId xmlns:a16="http://schemas.microsoft.com/office/drawing/2014/main" id="{81F9681A-7A15-0C70-71A3-A78879B6A704}"/>
              </a:ext>
            </a:extLst>
          </p:cNvPr>
          <p:cNvSpPr txBox="1">
            <a:spLocks/>
          </p:cNvSpPr>
          <p:nvPr/>
        </p:nvSpPr>
        <p:spPr>
          <a:xfrm>
            <a:off x="4000502" y="4679344"/>
            <a:ext cx="5362575" cy="5232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a:t>
            </a:r>
            <a:r>
              <a:rPr lang="en-US"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Chronological</a:t>
            </a:r>
          </a:p>
        </p:txBody>
      </p:sp>
      <p:sp>
        <p:nvSpPr>
          <p:cNvPr id="2" name="Subtitle 2">
            <a:extLst>
              <a:ext uri="{FF2B5EF4-FFF2-40B4-BE49-F238E27FC236}">
                <a16:creationId xmlns:a16="http://schemas.microsoft.com/office/drawing/2014/main" id="{B4E88FEE-49EC-17B1-1C66-0762E1079D00}"/>
              </a:ext>
            </a:extLst>
          </p:cNvPr>
          <p:cNvSpPr txBox="1">
            <a:spLocks/>
          </p:cNvSpPr>
          <p:nvPr/>
        </p:nvSpPr>
        <p:spPr>
          <a:xfrm>
            <a:off x="1866900" y="1132493"/>
            <a:ext cx="1638300" cy="98485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Present</a:t>
            </a:r>
          </a:p>
          <a:p>
            <a:r>
              <a:rPr lang="en-US"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 AD)</a:t>
            </a:r>
          </a:p>
        </p:txBody>
      </p:sp>
    </p:spTree>
    <p:extLst>
      <p:ext uri="{BB962C8B-B14F-4D97-AF65-F5344CB8AC3E}">
        <p14:creationId xmlns:p14="http://schemas.microsoft.com/office/powerpoint/2010/main" val="21722741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6926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726AE1-8ABE-1CC6-B4D4-C8BE07E48101}"/>
              </a:ext>
            </a:extLst>
          </p:cNvPr>
          <p:cNvSpPr txBox="1"/>
          <p:nvPr/>
        </p:nvSpPr>
        <p:spPr>
          <a:xfrm>
            <a:off x="8334375" y="2286000"/>
            <a:ext cx="2952750" cy="1754326"/>
          </a:xfrm>
          <a:prstGeom prst="rect">
            <a:avLst/>
          </a:prstGeom>
          <a:noFill/>
          <a:ln w="25400">
            <a:solidFill>
              <a:srgbClr val="FF0000"/>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Clergy Ruling Over the People</a:t>
            </a:r>
          </a:p>
        </p:txBody>
      </p:sp>
    </p:spTree>
    <p:extLst>
      <p:ext uri="{BB962C8B-B14F-4D97-AF65-F5344CB8AC3E}">
        <p14:creationId xmlns:p14="http://schemas.microsoft.com/office/powerpoint/2010/main" val="2613852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 Possibly: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Acts 6:5	  a Proselyte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8F8524B-C218-D0BB-5A14-CCE71C1617FF}"/>
              </a:ext>
            </a:extLst>
          </p:cNvPr>
          <p:cNvSpPr txBox="1"/>
          <p:nvPr/>
        </p:nvSpPr>
        <p:spPr>
          <a:xfrm>
            <a:off x="8334375" y="2286000"/>
            <a:ext cx="2952750" cy="1754326"/>
          </a:xfrm>
          <a:prstGeom prst="rect">
            <a:avLst/>
          </a:prstGeom>
          <a:noFill/>
          <a:ln w="25400">
            <a:solidFill>
              <a:srgbClr val="FF0000"/>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Clergy Ruling Over the People</a:t>
            </a:r>
          </a:p>
        </p:txBody>
      </p:sp>
    </p:spTree>
    <p:extLst>
      <p:ext uri="{BB962C8B-B14F-4D97-AF65-F5344CB8AC3E}">
        <p14:creationId xmlns:p14="http://schemas.microsoft.com/office/powerpoint/2010/main" val="38907462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 Possibly: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Acts 6:5	  a Proselyte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Pagan		Judaism		Christianity</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80FB2F5D-C853-2F8B-8166-4DD73E72F129}"/>
              </a:ext>
            </a:extLst>
          </p:cNvPr>
          <p:cNvCxnSpPr/>
          <p:nvPr/>
        </p:nvCxnSpPr>
        <p:spPr>
          <a:xfrm>
            <a:off x="2962275" y="5353050"/>
            <a:ext cx="885825" cy="0"/>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B647028-8FF9-E7BF-0442-0A01359083AE}"/>
              </a:ext>
            </a:extLst>
          </p:cNvPr>
          <p:cNvCxnSpPr/>
          <p:nvPr/>
        </p:nvCxnSpPr>
        <p:spPr>
          <a:xfrm>
            <a:off x="6429375" y="5353050"/>
            <a:ext cx="885825" cy="0"/>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0427E5-18B3-1E90-F47A-DEC95328F279}"/>
              </a:ext>
            </a:extLst>
          </p:cNvPr>
          <p:cNvSpPr txBox="1"/>
          <p:nvPr/>
        </p:nvSpPr>
        <p:spPr>
          <a:xfrm>
            <a:off x="8334375" y="2286000"/>
            <a:ext cx="2952750" cy="1754326"/>
          </a:xfrm>
          <a:prstGeom prst="rect">
            <a:avLst/>
          </a:prstGeom>
          <a:noFill/>
          <a:ln w="25400">
            <a:solidFill>
              <a:srgbClr val="FF0000"/>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Clergy Ruling Over the People</a:t>
            </a:r>
          </a:p>
        </p:txBody>
      </p:sp>
    </p:spTree>
    <p:extLst>
      <p:ext uri="{BB962C8B-B14F-4D97-AF65-F5344CB8AC3E}">
        <p14:creationId xmlns:p14="http://schemas.microsoft.com/office/powerpoint/2010/main" val="20397102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165100"/>
            <a:ext cx="10515600" cy="835025"/>
          </a:xfrm>
        </p:spPr>
        <p:txBody>
          <a:bodyPr>
            <a:norm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Nicolaitans</a:t>
            </a:r>
          </a:p>
        </p:txBody>
      </p:sp>
      <p:sp>
        <p:nvSpPr>
          <p:cNvPr id="3" name="Title 1">
            <a:extLst>
              <a:ext uri="{FF2B5EF4-FFF2-40B4-BE49-F238E27FC236}">
                <a16:creationId xmlns:a16="http://schemas.microsoft.com/office/drawing/2014/main" id="{AECAA7BA-BFD0-FDF5-0DF2-261833396AC7}"/>
              </a:ext>
            </a:extLst>
          </p:cNvPr>
          <p:cNvSpPr txBox="1">
            <a:spLocks/>
          </p:cNvSpPr>
          <p:nvPr/>
        </p:nvSpPr>
        <p:spPr>
          <a:xfrm>
            <a:off x="333374" y="1155700"/>
            <a:ext cx="11706225" cy="5426075"/>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 </a:t>
            </a:r>
            <a:r>
              <a:rPr lang="en-US" sz="36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Hated</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Deeds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2:6)</a:t>
            </a: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Their Doctrines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2:15)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Nicos</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Nike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Victor or Victory</a:t>
            </a:r>
          </a:p>
          <a:p>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i="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Laity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People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 Possibly: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Nicolas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Acts 6:5	  a Proselyte</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Pagan		Judaism		Christianity</a:t>
            </a:r>
          </a:p>
          <a:p>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Mixing &amp; Mingling</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80FB2F5D-C853-2F8B-8166-4DD73E72F129}"/>
              </a:ext>
            </a:extLst>
          </p:cNvPr>
          <p:cNvCxnSpPr/>
          <p:nvPr/>
        </p:nvCxnSpPr>
        <p:spPr>
          <a:xfrm>
            <a:off x="2962275" y="5353050"/>
            <a:ext cx="885825" cy="0"/>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EB647028-8FF9-E7BF-0442-0A01359083AE}"/>
              </a:ext>
            </a:extLst>
          </p:cNvPr>
          <p:cNvCxnSpPr/>
          <p:nvPr/>
        </p:nvCxnSpPr>
        <p:spPr>
          <a:xfrm>
            <a:off x="6429375" y="5353050"/>
            <a:ext cx="885825" cy="0"/>
          </a:xfrm>
          <a:prstGeom prst="straightConnector1">
            <a:avLst/>
          </a:prstGeom>
          <a:ln w="635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EB467AB-278A-D7FB-2FA0-344BBFA088FA}"/>
              </a:ext>
            </a:extLst>
          </p:cNvPr>
          <p:cNvSpPr txBox="1"/>
          <p:nvPr/>
        </p:nvSpPr>
        <p:spPr>
          <a:xfrm>
            <a:off x="8334375" y="2286000"/>
            <a:ext cx="2952750" cy="1754326"/>
          </a:xfrm>
          <a:prstGeom prst="rect">
            <a:avLst/>
          </a:prstGeom>
          <a:noFill/>
          <a:ln w="25400">
            <a:solidFill>
              <a:srgbClr val="FF0000"/>
            </a:solidFill>
          </a:ln>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Clergy Ruling Over the People</a:t>
            </a:r>
          </a:p>
        </p:txBody>
      </p:sp>
    </p:spTree>
    <p:extLst>
      <p:ext uri="{BB962C8B-B14F-4D97-AF65-F5344CB8AC3E}">
        <p14:creationId xmlns:p14="http://schemas.microsoft.com/office/powerpoint/2010/main" val="2335196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98F9F-354A-3BAB-7BD9-253138CF132C}"/>
              </a:ext>
            </a:extLst>
          </p:cNvPr>
          <p:cNvSpPr txBox="1"/>
          <p:nvPr/>
        </p:nvSpPr>
        <p:spPr>
          <a:xfrm>
            <a:off x="561975" y="1091684"/>
            <a:ext cx="11239500" cy="3785652"/>
          </a:xfrm>
          <a:prstGeom prst="rect">
            <a:avLst/>
          </a:prstGeom>
          <a:noFill/>
        </p:spPr>
        <p:txBody>
          <a:bodyPr wrap="square">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YouTube:</a:t>
            </a: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of Discovery: 7 Churches of Revelation</a:t>
            </a: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1053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255666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5FCC5B-18C7-EEEC-53BB-C9E5F804D3F0}"/>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2909559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CE4DC-8BC9-456B-18C5-13376B2E8C1B}"/>
              </a:ext>
            </a:extLst>
          </p:cNvPr>
          <p:cNvSpPr>
            <a:spLocks noGrp="1"/>
          </p:cNvSpPr>
          <p:nvPr>
            <p:ph type="title"/>
          </p:nvPr>
        </p:nvSpPr>
        <p:spPr>
          <a:xfrm>
            <a:off x="838200" y="-66675"/>
            <a:ext cx="10515600" cy="863600"/>
          </a:xfrm>
        </p:spPr>
        <p:txBody>
          <a:bodyPr>
            <a:norm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Crowns in the Bible</a:t>
            </a:r>
          </a:p>
        </p:txBody>
      </p:sp>
      <p:sp>
        <p:nvSpPr>
          <p:cNvPr id="3" name="Title 1">
            <a:extLst>
              <a:ext uri="{FF2B5EF4-FFF2-40B4-BE49-F238E27FC236}">
                <a16:creationId xmlns:a16="http://schemas.microsoft.com/office/drawing/2014/main" id="{3C5C18AA-FAB8-9B98-CDC6-1F9B2738C98E}"/>
              </a:ext>
            </a:extLst>
          </p:cNvPr>
          <p:cNvSpPr txBox="1">
            <a:spLocks/>
          </p:cNvSpPr>
          <p:nvPr/>
        </p:nvSpPr>
        <p:spPr>
          <a:xfrm>
            <a:off x="561975" y="1015999"/>
            <a:ext cx="11630025" cy="56515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Imperishable Crown</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Corinth 9:24-25</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“Run in such a way that you may obtain it.”</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Crown of Rejoicing</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 </a:t>
            </a:r>
            <a:r>
              <a:rPr lang="en-US"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Thess</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2:19</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 the presence of Yeshua at His coming.”</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Crown of Righteousness</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II Timothy 4:8</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all who have loved His appearing.”</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Crown of Glory</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 Peter 5:4</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0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“That does not fade away.”</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742950" indent="-742950">
              <a:lnSpc>
                <a:spcPct val="100000"/>
              </a:lnSpc>
              <a:buAutoNum type="arabicParenR" startAt="5"/>
            </a:pP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Crown of Life</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Revelation 2:10</a:t>
            </a:r>
          </a:p>
          <a:p>
            <a:pPr>
              <a:lnSpc>
                <a:spcPct val="100000"/>
              </a:lnSpc>
            </a:pP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 faithful until death…”</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578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98F9F-354A-3BAB-7BD9-253138CF132C}"/>
              </a:ext>
            </a:extLst>
          </p:cNvPr>
          <p:cNvSpPr txBox="1"/>
          <p:nvPr/>
        </p:nvSpPr>
        <p:spPr>
          <a:xfrm>
            <a:off x="561975" y="1091684"/>
            <a:ext cx="11239500" cy="4401205"/>
          </a:xfrm>
          <a:prstGeom prst="rect">
            <a:avLst/>
          </a:prstGeom>
          <a:noFill/>
        </p:spPr>
        <p:txBody>
          <a:bodyPr wrap="square">
            <a:spAutoFit/>
          </a:bodyPr>
          <a:lstStyle/>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On YouTube:</a:t>
            </a: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Day of Discovery: 7 Churches of Revelation</a:t>
            </a: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Video #4: Pergamum</a:t>
            </a:r>
          </a:p>
          <a:p>
            <a:pPr algn="ct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1350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eo Hebrew Alphabet, Hebrew Letters, Hebrew Names, Hebrew Alephbet ...">
            <a:extLst>
              <a:ext uri="{FF2B5EF4-FFF2-40B4-BE49-F238E27FC236}">
                <a16:creationId xmlns:a16="http://schemas.microsoft.com/office/drawing/2014/main" id="{B8B204A6-7E88-F894-BA31-C94F5F04D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693" y="-5399"/>
            <a:ext cx="6283560" cy="68633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CF5F5A8-5B06-259E-3D91-609C50E7F8EE}"/>
              </a:ext>
            </a:extLst>
          </p:cNvPr>
          <p:cNvSpPr/>
          <p:nvPr/>
        </p:nvSpPr>
        <p:spPr>
          <a:xfrm>
            <a:off x="2959768" y="1010653"/>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F08ED8-9C84-D64E-61FF-B5094D060FC9}"/>
              </a:ext>
            </a:extLst>
          </p:cNvPr>
          <p:cNvSpPr/>
          <p:nvPr/>
        </p:nvSpPr>
        <p:spPr>
          <a:xfrm>
            <a:off x="6914147" y="5061285"/>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5602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41348-F97D-4CE7-71F2-C170D00259F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2666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5FD8B7-185E-7ADF-D421-4A5D5EF0D3C9}"/>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37282871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00BE79-1923-68CC-7355-41126935B4C9}"/>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1031293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478A6-BD66-C329-3231-D87380080E51}"/>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23835770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EB70D1-223B-DBCE-F639-5AB5E44A63E9}"/>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39513071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Chapters 2 &amp; 3</a:t>
            </a:r>
          </a:p>
        </p:txBody>
      </p:sp>
    </p:spTree>
    <p:extLst>
      <p:ext uri="{BB962C8B-B14F-4D97-AF65-F5344CB8AC3E}">
        <p14:creationId xmlns:p14="http://schemas.microsoft.com/office/powerpoint/2010/main" val="1590253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C4F2E6-45AD-1C94-AEE3-00A66F4FFD31}"/>
              </a:ext>
            </a:extLst>
          </p:cNvPr>
          <p:cNvPicPr>
            <a:picLocks noChangeAspect="1"/>
          </p:cNvPicPr>
          <p:nvPr/>
        </p:nvPicPr>
        <p:blipFill>
          <a:blip r:embed="rId2"/>
          <a:stretch>
            <a:fillRect/>
          </a:stretch>
        </p:blipFill>
        <p:spPr>
          <a:xfrm>
            <a:off x="1653604" y="0"/>
            <a:ext cx="8884791" cy="6858000"/>
          </a:xfrm>
          <a:prstGeom prst="rect">
            <a:avLst/>
          </a:prstGeom>
        </p:spPr>
      </p:pic>
      <p:sp>
        <p:nvSpPr>
          <p:cNvPr id="10" name="Oval 9">
            <a:extLst>
              <a:ext uri="{FF2B5EF4-FFF2-40B4-BE49-F238E27FC236}">
                <a16:creationId xmlns:a16="http://schemas.microsoft.com/office/drawing/2014/main" id="{755A560A-65FA-FA3D-FF8B-6DD69C7FE98B}"/>
              </a:ext>
            </a:extLst>
          </p:cNvPr>
          <p:cNvSpPr/>
          <p:nvPr/>
        </p:nvSpPr>
        <p:spPr>
          <a:xfrm>
            <a:off x="9067800" y="4295775"/>
            <a:ext cx="752475" cy="24765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76EE304-FFA1-C915-7B57-A119F880D824}"/>
              </a:ext>
            </a:extLst>
          </p:cNvPr>
          <p:cNvSpPr/>
          <p:nvPr/>
        </p:nvSpPr>
        <p:spPr>
          <a:xfrm>
            <a:off x="3457575" y="6267450"/>
            <a:ext cx="752475" cy="24765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A0AD172-ED95-A206-9AE6-1052D69E3A31}"/>
              </a:ext>
            </a:extLst>
          </p:cNvPr>
          <p:cNvSpPr/>
          <p:nvPr/>
        </p:nvSpPr>
        <p:spPr>
          <a:xfrm>
            <a:off x="4638675" y="5067300"/>
            <a:ext cx="790575" cy="247650"/>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8128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90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49"/>
            <a:ext cx="12192000" cy="1009651"/>
          </a:xfrm>
        </p:spPr>
        <p:txBody>
          <a:bodyPr/>
          <a:lstStyle/>
          <a:p>
            <a:r>
              <a:rPr lang="en-US" sz="5333"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Yeshua’s Final Week</a:t>
            </a:r>
          </a:p>
        </p:txBody>
      </p:sp>
      <p:sp>
        <p:nvSpPr>
          <p:cNvPr id="3" name="TextBox 2"/>
          <p:cNvSpPr txBox="1"/>
          <p:nvPr/>
        </p:nvSpPr>
        <p:spPr>
          <a:xfrm>
            <a:off x="1732585" y="1640305"/>
            <a:ext cx="1391615"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Sun-Mon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11</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&amp;</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12</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Inspect-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
        <p:nvSpPr>
          <p:cNvPr id="5" name="TextBox 4"/>
          <p:cNvSpPr txBox="1"/>
          <p:nvPr/>
        </p:nvSpPr>
        <p:spPr>
          <a:xfrm>
            <a:off x="6446982" y="1633121"/>
            <a:ext cx="1403944"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Thursday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15</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1</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st</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ULB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High Holy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Day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Night #2  </a:t>
            </a:r>
          </a:p>
        </p:txBody>
      </p:sp>
      <p:sp>
        <p:nvSpPr>
          <p:cNvPr id="6" name="TextBox 5"/>
          <p:cNvSpPr txBox="1"/>
          <p:nvPr/>
        </p:nvSpPr>
        <p:spPr>
          <a:xfrm>
            <a:off x="4618182" y="1633121"/>
            <a:ext cx="1828800"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Wednesday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14</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Passover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Lambs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Killed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Yeshua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Crucified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Night #1</a:t>
            </a:r>
            <a:r>
              <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  </a:t>
            </a:r>
          </a:p>
        </p:txBody>
      </p:sp>
      <p:sp>
        <p:nvSpPr>
          <p:cNvPr id="7" name="TextBox 6"/>
          <p:cNvSpPr txBox="1"/>
          <p:nvPr/>
        </p:nvSpPr>
        <p:spPr>
          <a:xfrm>
            <a:off x="3124200" y="1633121"/>
            <a:ext cx="1493982"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Tuesday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13</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Yeshua’s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Last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Supper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Yeshua’s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“Trials”</a:t>
            </a:r>
          </a:p>
        </p:txBody>
      </p:sp>
      <p:sp>
        <p:nvSpPr>
          <p:cNvPr id="8" name="TextBox 7"/>
          <p:cNvSpPr txBox="1"/>
          <p:nvPr/>
        </p:nvSpPr>
        <p:spPr>
          <a:xfrm>
            <a:off x="7846274" y="1640305"/>
            <a:ext cx="1297726"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Friday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16</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Day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Night #3  </a:t>
            </a:r>
          </a:p>
        </p:txBody>
      </p:sp>
      <p:sp>
        <p:nvSpPr>
          <p:cNvPr id="9" name="TextBox 8"/>
          <p:cNvSpPr txBox="1"/>
          <p:nvPr/>
        </p:nvSpPr>
        <p:spPr>
          <a:xfrm>
            <a:off x="9144000" y="1633121"/>
            <a:ext cx="1403944"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Saturday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17</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Day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p:txBody>
      </p:sp>
      <p:sp>
        <p:nvSpPr>
          <p:cNvPr id="10" name="TextBox 9"/>
          <p:cNvSpPr txBox="1"/>
          <p:nvPr/>
        </p:nvSpPr>
        <p:spPr>
          <a:xfrm>
            <a:off x="381000" y="1640305"/>
            <a:ext cx="1351976"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Saturday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10</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Lambs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Chosen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Yeshua’s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Entry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cxnSp>
        <p:nvCxnSpPr>
          <p:cNvPr id="12" name="Straight Connector 11"/>
          <p:cNvCxnSpPr/>
          <p:nvPr/>
        </p:nvCxnSpPr>
        <p:spPr bwMode="auto">
          <a:xfrm>
            <a:off x="381000" y="2133600"/>
            <a:ext cx="11566236"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381000" y="3276600"/>
            <a:ext cx="116586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0EEF163B-C3F0-4601-B294-8042227D755E}"/>
              </a:ext>
            </a:extLst>
          </p:cNvPr>
          <p:cNvSpPr txBox="1"/>
          <p:nvPr/>
        </p:nvSpPr>
        <p:spPr>
          <a:xfrm>
            <a:off x="10543292" y="1633121"/>
            <a:ext cx="1496308" cy="4359335"/>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Sunday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18</a:t>
            </a:r>
            <a:r>
              <a:rPr kumimoji="0" lang="en-US" sz="2133" b="1" i="0" u="none" strike="noStrike" kern="1200" cap="none" spc="0" normalizeH="0" baseline="3000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th</a:t>
            </a:r>
            <a:r>
              <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mn-ea"/>
                <a:cs typeface="+mn-cs"/>
              </a:rPr>
              <a:t>Firstfruits</a:t>
            </a:r>
            <a:endParaRPr kumimoji="0" lang="en-US" sz="2133"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Yeshua’s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Resur-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2257547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609600"/>
            <a:ext cx="11610975" cy="70788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Should Believers Keep the Feasts?</a:t>
            </a:r>
          </a:p>
        </p:txBody>
      </p:sp>
    </p:spTree>
    <p:extLst>
      <p:ext uri="{BB962C8B-B14F-4D97-AF65-F5344CB8AC3E}">
        <p14:creationId xmlns:p14="http://schemas.microsoft.com/office/powerpoint/2010/main" val="233057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eo Hebrew Alphabet, Hebrew Letters, Hebrew Names, Hebrew Alephbet ...">
            <a:extLst>
              <a:ext uri="{FF2B5EF4-FFF2-40B4-BE49-F238E27FC236}">
                <a16:creationId xmlns:a16="http://schemas.microsoft.com/office/drawing/2014/main" id="{B8B204A6-7E88-F894-BA31-C94F5F04D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693" y="-5399"/>
            <a:ext cx="6283560" cy="686339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3CF5F5A8-5B06-259E-3D91-609C50E7F8EE}"/>
              </a:ext>
            </a:extLst>
          </p:cNvPr>
          <p:cNvSpPr/>
          <p:nvPr/>
        </p:nvSpPr>
        <p:spPr>
          <a:xfrm>
            <a:off x="2959768" y="1010653"/>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0F08ED8-9C84-D64E-61FF-B5094D060FC9}"/>
              </a:ext>
            </a:extLst>
          </p:cNvPr>
          <p:cNvSpPr/>
          <p:nvPr/>
        </p:nvSpPr>
        <p:spPr>
          <a:xfrm>
            <a:off x="6914147" y="5061285"/>
            <a:ext cx="1419727" cy="1588168"/>
          </a:xfrm>
          <a:prstGeom prst="ellipse">
            <a:avLst/>
          </a:prstGeom>
          <a:noFill/>
          <a:ln w="50800">
            <a:solidFill>
              <a:srgbClr val="FF0000">
                <a:alpha val="99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8BB0786-6359-F3BF-D66B-AEC1EDDB4B96}"/>
              </a:ext>
            </a:extLst>
          </p:cNvPr>
          <p:cNvSpPr txBox="1"/>
          <p:nvPr/>
        </p:nvSpPr>
        <p:spPr>
          <a:xfrm>
            <a:off x="904875" y="1209675"/>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a:t>
            </a:r>
          </a:p>
        </p:txBody>
      </p:sp>
      <p:cxnSp>
        <p:nvCxnSpPr>
          <p:cNvPr id="8" name="Straight Connector 7">
            <a:extLst>
              <a:ext uri="{FF2B5EF4-FFF2-40B4-BE49-F238E27FC236}">
                <a16:creationId xmlns:a16="http://schemas.microsoft.com/office/drawing/2014/main" id="{43EADE6C-1296-D675-540E-6DEC7BC961C5}"/>
              </a:ext>
            </a:extLst>
          </p:cNvPr>
          <p:cNvCxnSpPr>
            <a:stCxn id="4" idx="2"/>
            <a:endCxn id="6" idx="3"/>
          </p:cNvCxnSpPr>
          <p:nvPr/>
        </p:nvCxnSpPr>
        <p:spPr>
          <a:xfrm flipH="1" flipV="1">
            <a:off x="2085975" y="1440508"/>
            <a:ext cx="873793" cy="3642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DA6DFC-22B2-006D-0609-4FB5CF4A83BB}"/>
              </a:ext>
            </a:extLst>
          </p:cNvPr>
          <p:cNvSpPr txBox="1"/>
          <p:nvPr/>
        </p:nvSpPr>
        <p:spPr>
          <a:xfrm>
            <a:off x="10039350" y="4876800"/>
            <a:ext cx="1181100" cy="461665"/>
          </a:xfrm>
          <a:prstGeom prst="rect">
            <a:avLst/>
          </a:prstGeom>
          <a:noFill/>
          <a:ln w="38100">
            <a:solidFill>
              <a:srgbClr val="FF0000"/>
            </a:solidFill>
          </a:ln>
        </p:spPr>
        <p:txBody>
          <a:bodyPr wrap="square" rtlCol="0">
            <a:spAutoFit/>
          </a:bodyPr>
          <a:lstStyle/>
          <a:p>
            <a:pPr algn="ctr"/>
            <a:r>
              <a:rPr lang="en-US"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Cross</a:t>
            </a:r>
          </a:p>
        </p:txBody>
      </p:sp>
      <p:cxnSp>
        <p:nvCxnSpPr>
          <p:cNvPr id="11" name="Straight Connector 10">
            <a:extLst>
              <a:ext uri="{FF2B5EF4-FFF2-40B4-BE49-F238E27FC236}">
                <a16:creationId xmlns:a16="http://schemas.microsoft.com/office/drawing/2014/main" id="{9D8BD089-D325-5DEB-9587-787419D5FE38}"/>
              </a:ext>
            </a:extLst>
          </p:cNvPr>
          <p:cNvCxnSpPr>
            <a:cxnSpLocks/>
            <a:stCxn id="10" idx="1"/>
          </p:cNvCxnSpPr>
          <p:nvPr/>
        </p:nvCxnSpPr>
        <p:spPr>
          <a:xfrm flipH="1">
            <a:off x="8333874" y="5107633"/>
            <a:ext cx="1705476" cy="7477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7225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609600"/>
            <a:ext cx="11610975" cy="70788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Should Believers Keep the Feasts?</a:t>
            </a:r>
          </a:p>
        </p:txBody>
      </p:sp>
      <p:sp>
        <p:nvSpPr>
          <p:cNvPr id="3" name="TextBox 2">
            <a:extLst>
              <a:ext uri="{FF2B5EF4-FFF2-40B4-BE49-F238E27FC236}">
                <a16:creationId xmlns:a16="http://schemas.microsoft.com/office/drawing/2014/main" id="{789E5205-D86C-5D8F-2E71-F5D472C972FA}"/>
              </a:ext>
            </a:extLst>
          </p:cNvPr>
          <p:cNvSpPr txBox="1"/>
          <p:nvPr/>
        </p:nvSpPr>
        <p:spPr>
          <a:xfrm>
            <a:off x="1133476" y="1676400"/>
            <a:ext cx="10020300" cy="4144661"/>
          </a:xfrm>
          <a:prstGeom prst="rect">
            <a:avLst/>
          </a:prstGeom>
          <a:noFill/>
        </p:spPr>
        <p:txBody>
          <a:bodyPr wrap="square" rtlCol="0">
            <a:spAutoFit/>
          </a:bodyPr>
          <a:lstStyle/>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 Lord spoke to Moses, saying, “Speak to the children of Israel, and say to them: ‘The feasts of the Lord, which you shall proclaim to be holy convocations, these are My feasts.’”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Leviticus 23:1-2</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5017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609600"/>
            <a:ext cx="11610975" cy="70788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Should Believers Keep the Feasts?</a:t>
            </a:r>
          </a:p>
        </p:txBody>
      </p:sp>
      <p:sp>
        <p:nvSpPr>
          <p:cNvPr id="3" name="TextBox 2">
            <a:extLst>
              <a:ext uri="{FF2B5EF4-FFF2-40B4-BE49-F238E27FC236}">
                <a16:creationId xmlns:a16="http://schemas.microsoft.com/office/drawing/2014/main" id="{789E5205-D86C-5D8F-2E71-F5D472C972FA}"/>
              </a:ext>
            </a:extLst>
          </p:cNvPr>
          <p:cNvSpPr txBox="1"/>
          <p:nvPr/>
        </p:nvSpPr>
        <p:spPr>
          <a:xfrm>
            <a:off x="1133476" y="1676400"/>
            <a:ext cx="10020300" cy="4144661"/>
          </a:xfrm>
          <a:prstGeom prst="rect">
            <a:avLst/>
          </a:prstGeom>
          <a:noFill/>
        </p:spPr>
        <p:txBody>
          <a:bodyPr wrap="square" rtlCol="0">
            <a:spAutoFit/>
          </a:bodyPr>
          <a:lstStyle/>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 Lord spoke to Moses, saying, “Speak to the children of Israel, and say to them: ‘The feasts of the Lord, which you shall proclaim to be holy convocations, these are My feasts.’”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Leviticus 23:1-2</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9F8FAFC-1806-5357-FB9E-B6B30810445D}"/>
              </a:ext>
            </a:extLst>
          </p:cNvPr>
          <p:cNvSpPr txBox="1"/>
          <p:nvPr/>
        </p:nvSpPr>
        <p:spPr>
          <a:xfrm rot="20157620">
            <a:off x="2324099" y="3248025"/>
            <a:ext cx="6905623" cy="707886"/>
          </a:xfrm>
          <a:prstGeom prst="rect">
            <a:avLst/>
          </a:prstGeom>
          <a:solidFill>
            <a:schemeClr val="bg1"/>
          </a:solidFill>
          <a:ln w="25400">
            <a:solidFill>
              <a:srgbClr val="FF0000"/>
            </a:solidFill>
          </a:ln>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These Only for Israel?</a:t>
            </a:r>
          </a:p>
        </p:txBody>
      </p:sp>
    </p:spTree>
    <p:extLst>
      <p:ext uri="{BB962C8B-B14F-4D97-AF65-F5344CB8AC3E}">
        <p14:creationId xmlns:p14="http://schemas.microsoft.com/office/powerpoint/2010/main" val="34328183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428625"/>
            <a:ext cx="11610975" cy="1323439"/>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Answer is: Yes!!!</a:t>
            </a:r>
          </a:p>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They Are Also for Believers!!</a:t>
            </a:r>
          </a:p>
        </p:txBody>
      </p:sp>
      <p:sp>
        <p:nvSpPr>
          <p:cNvPr id="3" name="TextBox 2">
            <a:extLst>
              <a:ext uri="{FF2B5EF4-FFF2-40B4-BE49-F238E27FC236}">
                <a16:creationId xmlns:a16="http://schemas.microsoft.com/office/drawing/2014/main" id="{789E5205-D86C-5D8F-2E71-F5D472C972FA}"/>
              </a:ext>
            </a:extLst>
          </p:cNvPr>
          <p:cNvSpPr txBox="1"/>
          <p:nvPr/>
        </p:nvSpPr>
        <p:spPr>
          <a:xfrm>
            <a:off x="381000" y="2171700"/>
            <a:ext cx="11210925" cy="1651671"/>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Descendants of Dispersed Tribes</a:t>
            </a:r>
          </a:p>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4ED383-2465-8529-52D5-EAB00E74E122}"/>
              </a:ext>
            </a:extLst>
          </p:cNvPr>
          <p:cNvSpPr txBox="1"/>
          <p:nvPr/>
        </p:nvSpPr>
        <p:spPr>
          <a:xfrm>
            <a:off x="381000" y="5246001"/>
            <a:ext cx="11210925" cy="820674"/>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Abraham’s Seed (Children)</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Galatians 3:26-29</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C129007-F936-B073-3DAF-12D00267765C}"/>
              </a:ext>
            </a:extLst>
          </p:cNvPr>
          <p:cNvSpPr txBox="1"/>
          <p:nvPr/>
        </p:nvSpPr>
        <p:spPr>
          <a:xfrm>
            <a:off x="380999" y="4124349"/>
            <a:ext cx="11210925" cy="820674"/>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Grafted in to Israel</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11:13-36</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141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428625"/>
            <a:ext cx="11610975" cy="1323439"/>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Answer is: Yes!!!</a:t>
            </a:r>
          </a:p>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They Are Also for Believers!!</a:t>
            </a:r>
          </a:p>
        </p:txBody>
      </p:sp>
      <p:sp>
        <p:nvSpPr>
          <p:cNvPr id="3" name="TextBox 2">
            <a:extLst>
              <a:ext uri="{FF2B5EF4-FFF2-40B4-BE49-F238E27FC236}">
                <a16:creationId xmlns:a16="http://schemas.microsoft.com/office/drawing/2014/main" id="{789E5205-D86C-5D8F-2E71-F5D472C972FA}"/>
              </a:ext>
            </a:extLst>
          </p:cNvPr>
          <p:cNvSpPr txBox="1"/>
          <p:nvPr/>
        </p:nvSpPr>
        <p:spPr>
          <a:xfrm>
            <a:off x="381000" y="2171700"/>
            <a:ext cx="11210925" cy="1651671"/>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Descendants of Dispersed Tribes</a:t>
            </a:r>
          </a:p>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14ED383-2465-8529-52D5-EAB00E74E122}"/>
              </a:ext>
            </a:extLst>
          </p:cNvPr>
          <p:cNvSpPr txBox="1"/>
          <p:nvPr/>
        </p:nvSpPr>
        <p:spPr>
          <a:xfrm>
            <a:off x="381000" y="5246001"/>
            <a:ext cx="11210925" cy="820674"/>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Abraham’s Seed (Children)</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Galatians 3:26-29</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C129007-F936-B073-3DAF-12D00267765C}"/>
              </a:ext>
            </a:extLst>
          </p:cNvPr>
          <p:cNvSpPr txBox="1"/>
          <p:nvPr/>
        </p:nvSpPr>
        <p:spPr>
          <a:xfrm>
            <a:off x="380999" y="4124349"/>
            <a:ext cx="11210925" cy="820674"/>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Grafted in to Israel</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Romans 11:13-36</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A43F71A-6DCE-CA98-DAF0-CB7305A3FE0D}"/>
              </a:ext>
            </a:extLst>
          </p:cNvPr>
          <p:cNvSpPr txBox="1"/>
          <p:nvPr/>
        </p:nvSpPr>
        <p:spPr>
          <a:xfrm rot="19646036">
            <a:off x="3390898" y="3592632"/>
            <a:ext cx="5191125" cy="1063433"/>
          </a:xfrm>
          <a:prstGeom prst="rect">
            <a:avLst/>
          </a:prstGeom>
          <a:solidFill>
            <a:schemeClr val="bg1"/>
          </a:solidFill>
          <a:ln w="38100">
            <a:solidFill>
              <a:srgbClr val="FF0000"/>
            </a:solidFill>
          </a:ln>
        </p:spPr>
        <p:txBody>
          <a:bodyPr wrap="square" rtlCol="0">
            <a:spAutoFit/>
          </a:bodyPr>
          <a:lstStyle/>
          <a:p>
            <a:pPr algn="ctr">
              <a:lnSpc>
                <a:spcPct val="150000"/>
              </a:lnSpc>
            </a:pPr>
            <a:r>
              <a:rPr lang="en-US" sz="4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Israel</a:t>
            </a:r>
            <a:endPar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784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763C12-404A-25A8-7A3E-6D335E4CD70E}"/>
              </a:ext>
            </a:extLst>
          </p:cNvPr>
          <p:cNvSpPr txBox="1"/>
          <p:nvPr/>
        </p:nvSpPr>
        <p:spPr>
          <a:xfrm>
            <a:off x="290512" y="609600"/>
            <a:ext cx="11610975" cy="707886"/>
          </a:xfrm>
          <a:prstGeom prst="rect">
            <a:avLst/>
          </a:prstGeom>
          <a:noFill/>
        </p:spPr>
        <p:txBody>
          <a:bodyPr wrap="square" rtlCol="0">
            <a:spAutoFit/>
          </a:bodyPr>
          <a:lstStyle/>
          <a:p>
            <a:pPr algn="ctr"/>
            <a:r>
              <a:rPr lang="en-US" sz="4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 of God’s Promises to His Heirs:</a:t>
            </a:r>
          </a:p>
        </p:txBody>
      </p:sp>
      <p:sp>
        <p:nvSpPr>
          <p:cNvPr id="3" name="TextBox 2">
            <a:extLst>
              <a:ext uri="{FF2B5EF4-FFF2-40B4-BE49-F238E27FC236}">
                <a16:creationId xmlns:a16="http://schemas.microsoft.com/office/drawing/2014/main" id="{789E5205-D86C-5D8F-2E71-F5D472C972FA}"/>
              </a:ext>
            </a:extLst>
          </p:cNvPr>
          <p:cNvSpPr txBox="1"/>
          <p:nvPr/>
        </p:nvSpPr>
        <p:spPr>
          <a:xfrm>
            <a:off x="1133476" y="1676400"/>
            <a:ext cx="10020300" cy="4144661"/>
          </a:xfrm>
          <a:prstGeom prst="rect">
            <a:avLst/>
          </a:prstGeom>
          <a:noFill/>
        </p:spPr>
        <p:txBody>
          <a:bodyPr wrap="square" rtlCol="0">
            <a:spAutoFit/>
          </a:bodyPr>
          <a:lstStyle/>
          <a:p>
            <a:pPr>
              <a:lnSpc>
                <a:spcPct val="150000"/>
              </a:lnSpc>
            </a:pP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the Lord spoke to Moses, saying, “Speak to the children of Israel, and say to them: ‘The feasts of the Lord, which you shall proclaim to be holy convocations, these are My feasts.’” </a:t>
            </a:r>
            <a:r>
              <a:rPr lang="en-US" sz="2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Leviticus 23:1-2</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7324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D489-8B9F-A970-C20E-E3AE0249AA3B}"/>
              </a:ext>
            </a:extLst>
          </p:cNvPr>
          <p:cNvSpPr>
            <a:spLocks noGrp="1"/>
          </p:cNvSpPr>
          <p:nvPr>
            <p:ph type="title"/>
          </p:nvPr>
        </p:nvSpPr>
        <p:spPr>
          <a:xfrm>
            <a:off x="838199" y="365125"/>
            <a:ext cx="11001375" cy="6169025"/>
          </a:xfrm>
        </p:spPr>
        <p:txBody>
          <a:bodyPr anchor="t">
            <a:normAutofit fontScale="90000"/>
          </a:bodyPr>
          <a:lstStyle/>
          <a:p>
            <a:pPr>
              <a:lnSpc>
                <a:spcPct val="100000"/>
              </a:lnSpc>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Congregations: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Shadow of Pagan Temples: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Ephesus &amp; Pergamos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Nothing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About Them:</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Sardis &amp; Laodicea</a:t>
            </a: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Nothing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About Them:</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chemeClr val="bg1"/>
                </a:solidFill>
                <a:latin typeface="Arial" panose="020B0604020202020204" pitchFamily="34" charset="0"/>
                <a:cs typeface="Arial" panose="020B0604020202020204" pitchFamily="34" charset="0"/>
              </a:rPr>
              <a:t>Smyrna &amp; Philadelphia</a:t>
            </a:r>
            <a:br>
              <a:rPr lang="en-US" b="1" dirty="0">
                <a:solidFill>
                  <a:schemeClr val="bg1"/>
                </a:solidFill>
                <a:latin typeface="Arial" panose="020B0604020202020204" pitchFamily="34" charset="0"/>
                <a:cs typeface="Arial" panose="020B0604020202020204" pitchFamily="34" charset="0"/>
              </a:rPr>
            </a:br>
            <a:br>
              <a:rPr lang="en-US" b="1" dirty="0">
                <a:solidFill>
                  <a:schemeClr val="bg1"/>
                </a:solidFill>
                <a:latin typeface="Arial" panose="020B0604020202020204" pitchFamily="34" charset="0"/>
                <a:cs typeface="Arial" panose="020B0604020202020204" pitchFamily="34" charset="0"/>
              </a:rPr>
            </a:b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15853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D489-8B9F-A970-C20E-E3AE0249AA3B}"/>
              </a:ext>
            </a:extLst>
          </p:cNvPr>
          <p:cNvSpPr>
            <a:spLocks noGrp="1"/>
          </p:cNvSpPr>
          <p:nvPr>
            <p:ph type="title"/>
          </p:nvPr>
        </p:nvSpPr>
        <p:spPr>
          <a:xfrm>
            <a:off x="838199" y="365125"/>
            <a:ext cx="11001375" cy="6169025"/>
          </a:xfrm>
        </p:spPr>
        <p:txBody>
          <a:bodyPr anchor="t">
            <a:normAutofit fontScale="90000"/>
          </a:bodyPr>
          <a:lstStyle/>
          <a:p>
            <a:pPr>
              <a:lnSpc>
                <a:spcPct val="100000"/>
              </a:lnSpc>
            </a:pP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Two Congregations: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the Shadow of Pagan Temples: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Ephesus &amp; Pergamos</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Nothing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About Them:</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Sardis &amp; Laodicea</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Nothing </a:t>
            </a:r>
            <a:r>
              <a:rPr lang="en-US"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Bad</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Said About Them:</a:t>
            </a: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Smyrna &amp; Philadelphia</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70339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C84C37-F338-634A-21DB-73092A025FB7}"/>
              </a:ext>
            </a:extLst>
          </p:cNvPr>
          <p:cNvSpPr txBox="1"/>
          <p:nvPr/>
        </p:nvSpPr>
        <p:spPr>
          <a:xfrm>
            <a:off x="285749" y="85725"/>
            <a:ext cx="11772901" cy="6546472"/>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Yeshua’s Concerns:</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Ephesus</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Lost Focus on God; Mingled with World</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Smyrna</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Pergamos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Balaam’s Doctrine: Mingled with World</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Thyatira</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Jezebel: Allowed Evil to be Taught</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Sardis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Think They are Alive, but are Dead</a:t>
            </a:r>
            <a:endParaRPr lang="en-US" sz="32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Philadel</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Laodicea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Lukewarm</a:t>
            </a:r>
            <a:r>
              <a:rPr lang="en-US" sz="3200"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Self-Sufficient; Closed Door</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8847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C84C37-F338-634A-21DB-73092A025FB7}"/>
              </a:ext>
            </a:extLst>
          </p:cNvPr>
          <p:cNvSpPr txBox="1"/>
          <p:nvPr/>
        </p:nvSpPr>
        <p:spPr>
          <a:xfrm>
            <a:off x="285749" y="-142875"/>
            <a:ext cx="11772901" cy="6833730"/>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Yeshua’s Exhortations:</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Ephesus</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Repent or Else Have Lampstand Removed</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Smyrna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 Faithful to Death &amp; Receive Crown of Life</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Pergamos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 or Else Yeshua will Fight Against Them</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Thyatira</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Hold Fast to Truth until Yeshua Returns</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Sardis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Remember What You Have Heard &amp; Repent</a:t>
            </a:r>
            <a:endParaRPr lang="en-US" sz="3200" b="1" baseline="300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Philadel</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Hold Fast What You Have &amp; Keep Your Crown</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Laodicea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Repent and be Zealous for God</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1027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31661" y="136423"/>
            <a:ext cx="11789651" cy="6585154"/>
          </a:xfrm>
        </p:spPr>
        <p:txBody>
          <a:bodyPr anchor="t">
            <a:noAutofit/>
          </a:bodyPr>
          <a:lstStyle/>
          <a:p>
            <a:pPr marL="0" marR="0">
              <a:lnSpc>
                <a:spcPct val="107000"/>
              </a:lnSpc>
              <a:spcBef>
                <a:spcPts val="0"/>
              </a:spcBef>
              <a:spcAft>
                <a:spcPts val="800"/>
              </a:spcAft>
            </a:pP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him who overcomes I will give to eat from the tree of life, which is in the midst of the Paradise of God.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He who overcomes shall not be hurt by the second death.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r>
              <a:rPr lang="en-US" sz="2400" kern="1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Sm</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him who overcomes I will give some of the hidden manna to eat. And I will give him a white stone, and on the stone a new name written which no one knows except him who receives it.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[Pe]</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 he who overcomes, and keeps My works until the end, to him I will give power over the nations —  ‘He shall rule them with a rod of iron; they shall be dashed to pieces like the potter’s vessels’—  as I also have received from My Father;  and I will give him the morning star.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6662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52504-3F03-C1B9-3831-5964E64E553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92729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31661" y="136423"/>
            <a:ext cx="11789651" cy="6585154"/>
          </a:xfrm>
        </p:spPr>
        <p:txBody>
          <a:bodyPr anchor="t">
            <a:noAutofit/>
          </a:bodyPr>
          <a:lstStyle/>
          <a:p>
            <a:pPr marL="0" marR="0">
              <a:lnSpc>
                <a:spcPct val="107000"/>
              </a:lnSpc>
              <a:spcBef>
                <a:spcPts val="0"/>
              </a:spcBef>
              <a:spcAft>
                <a:spcPts val="800"/>
              </a:spcAft>
            </a:pP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He who overcomes shall be clothed in white garments, and I will not blot out his name from the Book of Life; but I will confess his name before My Father and before His angels.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[Sa]</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He who overcomes, I will make him a pillar in the temple of My God, and he shall go out no more. I will write on him the name of My God and the name of the city of My God, the New Jerusalem, which comes down out of heaven from My God. And I will write on him My new name.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[Ph]</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him who overcomes I will grant to sit with Me on My throne, as I also overcame and sat down with My Father on His throne.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578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58FD2CF6-D98B-4F35-8EB3-FFDE497535F1" descr="IMG_3378.jpg">
            <a:extLst>
              <a:ext uri="{FF2B5EF4-FFF2-40B4-BE49-F238E27FC236}">
                <a16:creationId xmlns:a16="http://schemas.microsoft.com/office/drawing/2014/main" id="{57C03C14-552F-5F99-1409-A356A1BA2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8274" y="76604"/>
            <a:ext cx="9239251" cy="66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811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9D872A1-E22C-9B37-7111-B51D4BB5ACF1}"/>
              </a:ext>
            </a:extLst>
          </p:cNvPr>
          <p:cNvCxnSpPr>
            <a:cxnSpLocks/>
          </p:cNvCxnSpPr>
          <p:nvPr/>
        </p:nvCxnSpPr>
        <p:spPr>
          <a:xfrm>
            <a:off x="389744" y="3429000"/>
            <a:ext cx="70588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5DA0AE1-3F20-3E67-C3F8-5F2CE914896B}"/>
              </a:ext>
            </a:extLst>
          </p:cNvPr>
          <p:cNvCxnSpPr/>
          <p:nvPr/>
        </p:nvCxnSpPr>
        <p:spPr>
          <a:xfrm>
            <a:off x="1714500" y="3200400"/>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8AE112-CC90-1BD5-43B1-D19A588EE2E7}"/>
              </a:ext>
            </a:extLst>
          </p:cNvPr>
          <p:cNvSpPr txBox="1"/>
          <p:nvPr/>
        </p:nvSpPr>
        <p:spPr>
          <a:xfrm>
            <a:off x="1281112" y="3694211"/>
            <a:ext cx="866775"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444 BC</a:t>
            </a:r>
          </a:p>
        </p:txBody>
      </p:sp>
      <p:sp>
        <p:nvSpPr>
          <p:cNvPr id="8" name="TextBox 7">
            <a:extLst>
              <a:ext uri="{FF2B5EF4-FFF2-40B4-BE49-F238E27FC236}">
                <a16:creationId xmlns:a16="http://schemas.microsoft.com/office/drawing/2014/main" id="{723B3F76-5028-5819-087D-465A6B1FA7C8}"/>
              </a:ext>
            </a:extLst>
          </p:cNvPr>
          <p:cNvSpPr txBox="1"/>
          <p:nvPr/>
        </p:nvSpPr>
        <p:spPr>
          <a:xfrm>
            <a:off x="2419350" y="198536"/>
            <a:ext cx="7962900"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Daniel’s 70 Week’s Prophecy</a:t>
            </a:r>
          </a:p>
        </p:txBody>
      </p:sp>
      <p:sp>
        <p:nvSpPr>
          <p:cNvPr id="9" name="TextBox 8">
            <a:extLst>
              <a:ext uri="{FF2B5EF4-FFF2-40B4-BE49-F238E27FC236}">
                <a16:creationId xmlns:a16="http://schemas.microsoft.com/office/drawing/2014/main" id="{F982CE34-06BC-63B1-01C4-603282833A16}"/>
              </a:ext>
            </a:extLst>
          </p:cNvPr>
          <p:cNvSpPr txBox="1"/>
          <p:nvPr/>
        </p:nvSpPr>
        <p:spPr>
          <a:xfrm>
            <a:off x="204788" y="1276737"/>
            <a:ext cx="2524122" cy="954107"/>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Artaxerxes Command to “Restore and Rebuild Jerusalem”</a:t>
            </a:r>
          </a:p>
          <a:p>
            <a:pPr algn="ctr"/>
            <a:r>
              <a:rPr lang="en-US" sz="1400" b="1" dirty="0">
                <a:solidFill>
                  <a:srgbClr val="0070C0"/>
                </a:solidFill>
                <a:latin typeface="Arial" panose="020B0604020202020204" pitchFamily="34" charset="0"/>
                <a:cs typeface="Arial" panose="020B0604020202020204" pitchFamily="34" charset="0"/>
              </a:rPr>
              <a:t>(Nehemiah 2:1-8)</a:t>
            </a:r>
            <a:r>
              <a:rPr lang="en-US" sz="1400" b="1" dirty="0">
                <a:latin typeface="Arial" panose="020B0604020202020204" pitchFamily="34" charset="0"/>
                <a:cs typeface="Arial" panose="020B0604020202020204" pitchFamily="34" charset="0"/>
              </a:rPr>
              <a:t> </a:t>
            </a:r>
          </a:p>
        </p:txBody>
      </p:sp>
      <p:cxnSp>
        <p:nvCxnSpPr>
          <p:cNvPr id="11" name="Straight Arrow Connector 10">
            <a:extLst>
              <a:ext uri="{FF2B5EF4-FFF2-40B4-BE49-F238E27FC236}">
                <a16:creationId xmlns:a16="http://schemas.microsoft.com/office/drawing/2014/main" id="{D2A2E0F7-2DAB-F9E9-7371-C8AED1874D8A}"/>
              </a:ext>
            </a:extLst>
          </p:cNvPr>
          <p:cNvCxnSpPr>
            <a:cxnSpLocks/>
          </p:cNvCxnSpPr>
          <p:nvPr/>
        </p:nvCxnSpPr>
        <p:spPr>
          <a:xfrm flipH="1">
            <a:off x="1714499" y="4181475"/>
            <a:ext cx="819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329784-3D23-3F40-D855-C73D8BA64E22}"/>
              </a:ext>
            </a:extLst>
          </p:cNvPr>
          <p:cNvCxnSpPr>
            <a:cxnSpLocks/>
          </p:cNvCxnSpPr>
          <p:nvPr/>
        </p:nvCxnSpPr>
        <p:spPr>
          <a:xfrm>
            <a:off x="1854989" y="4181475"/>
            <a:ext cx="723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401902-FE0D-80E0-06BC-C6058E03D2E8}"/>
              </a:ext>
            </a:extLst>
          </p:cNvPr>
          <p:cNvCxnSpPr>
            <a:cxnSpLocks/>
          </p:cNvCxnSpPr>
          <p:nvPr/>
        </p:nvCxnSpPr>
        <p:spPr>
          <a:xfrm>
            <a:off x="2578890" y="3171823"/>
            <a:ext cx="0" cy="121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D488FD-8887-DC65-7D71-733FBD1893A9}"/>
              </a:ext>
            </a:extLst>
          </p:cNvPr>
          <p:cNvSpPr txBox="1"/>
          <p:nvPr/>
        </p:nvSpPr>
        <p:spPr>
          <a:xfrm>
            <a:off x="1727597" y="4343547"/>
            <a:ext cx="896536"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7 Weeks</a:t>
            </a:r>
          </a:p>
        </p:txBody>
      </p:sp>
      <p:cxnSp>
        <p:nvCxnSpPr>
          <p:cNvPr id="18" name="Straight Arrow Connector 17">
            <a:extLst>
              <a:ext uri="{FF2B5EF4-FFF2-40B4-BE49-F238E27FC236}">
                <a16:creationId xmlns:a16="http://schemas.microsoft.com/office/drawing/2014/main" id="{DC620D15-6D77-2753-0F20-A0AF924BDC1F}"/>
              </a:ext>
            </a:extLst>
          </p:cNvPr>
          <p:cNvCxnSpPr>
            <a:cxnSpLocks/>
          </p:cNvCxnSpPr>
          <p:nvPr/>
        </p:nvCxnSpPr>
        <p:spPr>
          <a:xfrm>
            <a:off x="1466849" y="2247900"/>
            <a:ext cx="247650" cy="8382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56FAB9-8C6C-AEAB-605F-029A98210CAF}"/>
              </a:ext>
            </a:extLst>
          </p:cNvPr>
          <p:cNvSpPr txBox="1"/>
          <p:nvPr/>
        </p:nvSpPr>
        <p:spPr>
          <a:xfrm>
            <a:off x="2419349" y="2131159"/>
            <a:ext cx="1209671"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Rebuild Jerusalem</a:t>
            </a:r>
            <a:r>
              <a:rPr lang="en-US" sz="1400" b="1" dirty="0">
                <a:latin typeface="Arial" panose="020B0604020202020204" pitchFamily="34" charset="0"/>
                <a:cs typeface="Arial" panose="020B0604020202020204" pitchFamily="34" charset="0"/>
              </a:rPr>
              <a:t> </a:t>
            </a:r>
          </a:p>
        </p:txBody>
      </p:sp>
      <p:cxnSp>
        <p:nvCxnSpPr>
          <p:cNvPr id="21" name="Straight Connector 20">
            <a:extLst>
              <a:ext uri="{FF2B5EF4-FFF2-40B4-BE49-F238E27FC236}">
                <a16:creationId xmlns:a16="http://schemas.microsoft.com/office/drawing/2014/main" id="{9E93357F-1354-102A-517F-0408D04289D1}"/>
              </a:ext>
            </a:extLst>
          </p:cNvPr>
          <p:cNvCxnSpPr/>
          <p:nvPr/>
        </p:nvCxnSpPr>
        <p:spPr>
          <a:xfrm>
            <a:off x="5334001" y="3171823"/>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1BB34A-B861-8F0C-A524-EAD2935EB642}"/>
              </a:ext>
            </a:extLst>
          </p:cNvPr>
          <p:cNvCxnSpPr>
            <a:cxnSpLocks/>
          </p:cNvCxnSpPr>
          <p:nvPr/>
        </p:nvCxnSpPr>
        <p:spPr>
          <a:xfrm flipH="1">
            <a:off x="2578890" y="4181475"/>
            <a:ext cx="819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DF782C-1605-90EF-4C4D-CA5F92B73955}"/>
              </a:ext>
            </a:extLst>
          </p:cNvPr>
          <p:cNvCxnSpPr>
            <a:cxnSpLocks/>
          </p:cNvCxnSpPr>
          <p:nvPr/>
        </p:nvCxnSpPr>
        <p:spPr>
          <a:xfrm>
            <a:off x="2728910" y="4181475"/>
            <a:ext cx="2624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31737A-AD11-C818-5A32-E1AD7A46682D}"/>
              </a:ext>
            </a:extLst>
          </p:cNvPr>
          <p:cNvSpPr txBox="1"/>
          <p:nvPr/>
        </p:nvSpPr>
        <p:spPr>
          <a:xfrm>
            <a:off x="3302792" y="4383136"/>
            <a:ext cx="1016794"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62 Weeks</a:t>
            </a:r>
          </a:p>
        </p:txBody>
      </p:sp>
      <p:cxnSp>
        <p:nvCxnSpPr>
          <p:cNvPr id="28" name="Straight Connector 27">
            <a:extLst>
              <a:ext uri="{FF2B5EF4-FFF2-40B4-BE49-F238E27FC236}">
                <a16:creationId xmlns:a16="http://schemas.microsoft.com/office/drawing/2014/main" id="{D12505B3-0F3D-51F1-BBC7-3DB58ED3BC77}"/>
              </a:ext>
            </a:extLst>
          </p:cNvPr>
          <p:cNvCxnSpPr>
            <a:cxnSpLocks/>
          </p:cNvCxnSpPr>
          <p:nvPr/>
        </p:nvCxnSpPr>
        <p:spPr>
          <a:xfrm>
            <a:off x="5334001" y="2230844"/>
            <a:ext cx="0" cy="628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712523-2A35-3565-AE7E-3037452F953D}"/>
              </a:ext>
            </a:extLst>
          </p:cNvPr>
          <p:cNvCxnSpPr>
            <a:cxnSpLocks/>
          </p:cNvCxnSpPr>
          <p:nvPr/>
        </p:nvCxnSpPr>
        <p:spPr>
          <a:xfrm>
            <a:off x="5157788" y="2449919"/>
            <a:ext cx="352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EB25EC-E4DE-BC01-D4ED-EB6F13F44EC1}"/>
              </a:ext>
            </a:extLst>
          </p:cNvPr>
          <p:cNvCxnSpPr>
            <a:cxnSpLocks/>
          </p:cNvCxnSpPr>
          <p:nvPr/>
        </p:nvCxnSpPr>
        <p:spPr>
          <a:xfrm flipH="1">
            <a:off x="1714499" y="5191125"/>
            <a:ext cx="9953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6A181AA-9BFB-7DF9-388E-86224104B5E3}"/>
              </a:ext>
            </a:extLst>
          </p:cNvPr>
          <p:cNvCxnSpPr>
            <a:cxnSpLocks/>
          </p:cNvCxnSpPr>
          <p:nvPr/>
        </p:nvCxnSpPr>
        <p:spPr>
          <a:xfrm flipV="1">
            <a:off x="2709862" y="5172075"/>
            <a:ext cx="2643187" cy="190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45F353B-B72A-CC51-F679-4354AF37D674}"/>
              </a:ext>
            </a:extLst>
          </p:cNvPr>
          <p:cNvSpPr txBox="1"/>
          <p:nvPr/>
        </p:nvSpPr>
        <p:spPr>
          <a:xfrm>
            <a:off x="2381246" y="5322006"/>
            <a:ext cx="2033588" cy="738664"/>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           69 Weeks</a:t>
            </a:r>
          </a:p>
          <a:p>
            <a:r>
              <a:rPr lang="en-US" sz="1400" b="1" dirty="0">
                <a:solidFill>
                  <a:schemeClr val="accent6"/>
                </a:solidFill>
                <a:latin typeface="Arial" panose="020B0604020202020204" pitchFamily="34" charset="0"/>
                <a:cs typeface="Arial" panose="020B0604020202020204" pitchFamily="34" charset="0"/>
              </a:rPr>
              <a:t>483 Years [360 Day]</a:t>
            </a:r>
          </a:p>
          <a:p>
            <a:r>
              <a:rPr lang="en-US" sz="1400" b="1" dirty="0">
                <a:solidFill>
                  <a:schemeClr val="accent6"/>
                </a:solidFill>
                <a:latin typeface="Arial" panose="020B0604020202020204" pitchFamily="34" charset="0"/>
                <a:cs typeface="Arial" panose="020B0604020202020204" pitchFamily="34" charset="0"/>
              </a:rPr>
              <a:t>476 Years [365+ Day]</a:t>
            </a:r>
          </a:p>
        </p:txBody>
      </p:sp>
      <p:sp>
        <p:nvSpPr>
          <p:cNvPr id="39" name="TextBox 38">
            <a:extLst>
              <a:ext uri="{FF2B5EF4-FFF2-40B4-BE49-F238E27FC236}">
                <a16:creationId xmlns:a16="http://schemas.microsoft.com/office/drawing/2014/main" id="{965A6D3B-5C4B-E005-A0A4-E93AB1294158}"/>
              </a:ext>
            </a:extLst>
          </p:cNvPr>
          <p:cNvSpPr txBox="1"/>
          <p:nvPr/>
        </p:nvSpPr>
        <p:spPr>
          <a:xfrm>
            <a:off x="5033963" y="3534428"/>
            <a:ext cx="590552" cy="523220"/>
          </a:xfrm>
          <a:prstGeom prst="rect">
            <a:avLst/>
          </a:prstGeom>
          <a:noFill/>
        </p:spPr>
        <p:txBody>
          <a:bodyPr wrap="square" rtlCol="0">
            <a:spAutoFit/>
          </a:bodyPr>
          <a:lstStyle/>
          <a:p>
            <a:pPr algn="ctr"/>
            <a:r>
              <a:rPr lang="en-US" sz="1400" b="1" dirty="0">
                <a:solidFill>
                  <a:schemeClr val="accent6"/>
                </a:solidFill>
                <a:latin typeface="Arial" panose="020B0604020202020204" pitchFamily="34" charset="0"/>
                <a:cs typeface="Arial" panose="020B0604020202020204" pitchFamily="34" charset="0"/>
              </a:rPr>
              <a:t>33 AD</a:t>
            </a:r>
          </a:p>
        </p:txBody>
      </p:sp>
      <p:cxnSp>
        <p:nvCxnSpPr>
          <p:cNvPr id="42" name="Straight Connector 41">
            <a:extLst>
              <a:ext uri="{FF2B5EF4-FFF2-40B4-BE49-F238E27FC236}">
                <a16:creationId xmlns:a16="http://schemas.microsoft.com/office/drawing/2014/main" id="{02B4FCFE-0F03-9320-07C3-6AAB715B3A89}"/>
              </a:ext>
            </a:extLst>
          </p:cNvPr>
          <p:cNvCxnSpPr>
            <a:cxnSpLocks/>
          </p:cNvCxnSpPr>
          <p:nvPr/>
        </p:nvCxnSpPr>
        <p:spPr>
          <a:xfrm flipH="1">
            <a:off x="5343524" y="3992460"/>
            <a:ext cx="9526" cy="1428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D57227-AC66-B004-38BC-E2625D7A3E4D}"/>
              </a:ext>
            </a:extLst>
          </p:cNvPr>
          <p:cNvCxnSpPr>
            <a:cxnSpLocks/>
          </p:cNvCxnSpPr>
          <p:nvPr/>
        </p:nvCxnSpPr>
        <p:spPr>
          <a:xfrm>
            <a:off x="1714499" y="3971925"/>
            <a:ext cx="0" cy="1543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71F3C84-0553-4747-C80B-A4FADEE5F939}"/>
              </a:ext>
            </a:extLst>
          </p:cNvPr>
          <p:cNvCxnSpPr>
            <a:cxnSpLocks/>
          </p:cNvCxnSpPr>
          <p:nvPr/>
        </p:nvCxnSpPr>
        <p:spPr>
          <a:xfrm flipH="1">
            <a:off x="2147887" y="2654379"/>
            <a:ext cx="476245" cy="62865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5462013-2B06-0C7C-7822-198F80B4C6D4}"/>
              </a:ext>
            </a:extLst>
          </p:cNvPr>
          <p:cNvCxnSpPr>
            <a:cxnSpLocks/>
          </p:cNvCxnSpPr>
          <p:nvPr/>
        </p:nvCxnSpPr>
        <p:spPr>
          <a:xfrm>
            <a:off x="7961708" y="3429000"/>
            <a:ext cx="40588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665EF3-331F-C11F-576D-76FBD2971085}"/>
              </a:ext>
            </a:extLst>
          </p:cNvPr>
          <p:cNvCxnSpPr/>
          <p:nvPr/>
        </p:nvCxnSpPr>
        <p:spPr>
          <a:xfrm>
            <a:off x="5038726" y="3171823"/>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2F139F-2C17-F959-1682-829E44C98EE4}"/>
              </a:ext>
            </a:extLst>
          </p:cNvPr>
          <p:cNvCxnSpPr/>
          <p:nvPr/>
        </p:nvCxnSpPr>
        <p:spPr>
          <a:xfrm>
            <a:off x="11449051" y="3200400"/>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9A38A8-4367-7ABA-0AEB-46AEEC2CA3A8}"/>
              </a:ext>
            </a:extLst>
          </p:cNvPr>
          <p:cNvCxnSpPr>
            <a:cxnSpLocks/>
          </p:cNvCxnSpPr>
          <p:nvPr/>
        </p:nvCxnSpPr>
        <p:spPr>
          <a:xfrm flipV="1">
            <a:off x="11296651" y="3324224"/>
            <a:ext cx="0" cy="247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29ED6-F612-0D9D-34DF-1005A314547E}"/>
              </a:ext>
            </a:extLst>
          </p:cNvPr>
          <p:cNvCxnSpPr/>
          <p:nvPr/>
        </p:nvCxnSpPr>
        <p:spPr>
          <a:xfrm>
            <a:off x="11153776" y="3189235"/>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D81C32-D5E6-5FC3-8D32-76CF0E744A60}"/>
              </a:ext>
            </a:extLst>
          </p:cNvPr>
          <p:cNvSpPr txBox="1"/>
          <p:nvPr/>
        </p:nvSpPr>
        <p:spPr>
          <a:xfrm>
            <a:off x="3725457" y="1985722"/>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0B6E5E7E-7899-7224-0758-B4036707BC10}"/>
              </a:ext>
            </a:extLst>
          </p:cNvPr>
          <p:cNvSpPr txBox="1"/>
          <p:nvPr/>
        </p:nvSpPr>
        <p:spPr>
          <a:xfrm>
            <a:off x="10863263" y="4343546"/>
            <a:ext cx="866775" cy="307777"/>
          </a:xfrm>
          <a:prstGeom prst="rect">
            <a:avLst/>
          </a:prstGeom>
          <a:noFill/>
        </p:spPr>
        <p:txBody>
          <a:bodyPr wrap="square" rtlCol="0">
            <a:spAutoFit/>
          </a:bodyPr>
          <a:lstStyle/>
          <a:p>
            <a:pPr algn="ctr"/>
            <a:r>
              <a:rPr lang="en-US" sz="1400" b="1" dirty="0">
                <a:solidFill>
                  <a:schemeClr val="accent6"/>
                </a:solidFill>
                <a:latin typeface="Arial" panose="020B0604020202020204" pitchFamily="34" charset="0"/>
                <a:cs typeface="Arial" panose="020B0604020202020204" pitchFamily="34" charset="0"/>
              </a:rPr>
              <a:t>1 Week</a:t>
            </a:r>
          </a:p>
        </p:txBody>
      </p:sp>
      <p:cxnSp>
        <p:nvCxnSpPr>
          <p:cNvPr id="46" name="Straight Connector 45">
            <a:extLst>
              <a:ext uri="{FF2B5EF4-FFF2-40B4-BE49-F238E27FC236}">
                <a16:creationId xmlns:a16="http://schemas.microsoft.com/office/drawing/2014/main" id="{DE362179-EF58-E109-2E18-E18C0C2963F8}"/>
              </a:ext>
            </a:extLst>
          </p:cNvPr>
          <p:cNvCxnSpPr/>
          <p:nvPr/>
        </p:nvCxnSpPr>
        <p:spPr>
          <a:xfrm>
            <a:off x="5510214" y="3189235"/>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4FF448D-D875-57CB-A932-2D67A3885030}"/>
              </a:ext>
            </a:extLst>
          </p:cNvPr>
          <p:cNvSpPr txBox="1"/>
          <p:nvPr/>
        </p:nvSpPr>
        <p:spPr>
          <a:xfrm>
            <a:off x="5319712" y="3534427"/>
            <a:ext cx="590552"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70 AD</a:t>
            </a:r>
          </a:p>
        </p:txBody>
      </p:sp>
      <p:sp>
        <p:nvSpPr>
          <p:cNvPr id="48" name="TextBox 47">
            <a:extLst>
              <a:ext uri="{FF2B5EF4-FFF2-40B4-BE49-F238E27FC236}">
                <a16:creationId xmlns:a16="http://schemas.microsoft.com/office/drawing/2014/main" id="{6FBB2183-6DC7-B045-CBED-2DE37E803805}"/>
              </a:ext>
            </a:extLst>
          </p:cNvPr>
          <p:cNvSpPr txBox="1"/>
          <p:nvPr/>
        </p:nvSpPr>
        <p:spPr>
          <a:xfrm>
            <a:off x="4574380" y="3543628"/>
            <a:ext cx="590552"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168 BC</a:t>
            </a:r>
          </a:p>
        </p:txBody>
      </p:sp>
      <p:sp>
        <p:nvSpPr>
          <p:cNvPr id="49" name="TextBox 48">
            <a:extLst>
              <a:ext uri="{FF2B5EF4-FFF2-40B4-BE49-F238E27FC236}">
                <a16:creationId xmlns:a16="http://schemas.microsoft.com/office/drawing/2014/main" id="{49D0AF67-7FE2-0FAC-5E73-A592934830A0}"/>
              </a:ext>
            </a:extLst>
          </p:cNvPr>
          <p:cNvSpPr txBox="1"/>
          <p:nvPr/>
        </p:nvSpPr>
        <p:spPr>
          <a:xfrm>
            <a:off x="5881695" y="1982582"/>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sp>
        <p:nvSpPr>
          <p:cNvPr id="50" name="TextBox 49">
            <a:extLst>
              <a:ext uri="{FF2B5EF4-FFF2-40B4-BE49-F238E27FC236}">
                <a16:creationId xmlns:a16="http://schemas.microsoft.com/office/drawing/2014/main" id="{FE760590-36E9-B554-332D-EC1F57376F0E}"/>
              </a:ext>
            </a:extLst>
          </p:cNvPr>
          <p:cNvSpPr txBox="1"/>
          <p:nvPr/>
        </p:nvSpPr>
        <p:spPr>
          <a:xfrm>
            <a:off x="10617995" y="2023437"/>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cxnSp>
        <p:nvCxnSpPr>
          <p:cNvPr id="51" name="Straight Arrow Connector 50">
            <a:extLst>
              <a:ext uri="{FF2B5EF4-FFF2-40B4-BE49-F238E27FC236}">
                <a16:creationId xmlns:a16="http://schemas.microsoft.com/office/drawing/2014/main" id="{3C74BCD5-17DB-DC82-4492-C650C722DE57}"/>
              </a:ext>
            </a:extLst>
          </p:cNvPr>
          <p:cNvCxnSpPr>
            <a:cxnSpLocks/>
            <a:stCxn id="43" idx="2"/>
          </p:cNvCxnSpPr>
          <p:nvPr/>
        </p:nvCxnSpPr>
        <p:spPr>
          <a:xfrm>
            <a:off x="4404112" y="2724386"/>
            <a:ext cx="611400" cy="439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8D0E468-001C-B89F-7AD2-12306D3209D7}"/>
              </a:ext>
            </a:extLst>
          </p:cNvPr>
          <p:cNvCxnSpPr>
            <a:cxnSpLocks/>
          </p:cNvCxnSpPr>
          <p:nvPr/>
        </p:nvCxnSpPr>
        <p:spPr>
          <a:xfrm flipH="1">
            <a:off x="5526877" y="2676526"/>
            <a:ext cx="869159" cy="504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1E036F-008F-1C80-8C0C-C9F02AA66441}"/>
              </a:ext>
            </a:extLst>
          </p:cNvPr>
          <p:cNvCxnSpPr>
            <a:cxnSpLocks/>
            <a:stCxn id="50" idx="2"/>
          </p:cNvCxnSpPr>
          <p:nvPr/>
        </p:nvCxnSpPr>
        <p:spPr>
          <a:xfrm>
            <a:off x="11296650" y="2762101"/>
            <a:ext cx="0" cy="5621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34165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9D872A1-E22C-9B37-7111-B51D4BB5ACF1}"/>
              </a:ext>
            </a:extLst>
          </p:cNvPr>
          <p:cNvCxnSpPr>
            <a:cxnSpLocks/>
          </p:cNvCxnSpPr>
          <p:nvPr/>
        </p:nvCxnSpPr>
        <p:spPr>
          <a:xfrm>
            <a:off x="389744" y="3429000"/>
            <a:ext cx="70588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5DA0AE1-3F20-3E67-C3F8-5F2CE914896B}"/>
              </a:ext>
            </a:extLst>
          </p:cNvPr>
          <p:cNvCxnSpPr/>
          <p:nvPr/>
        </p:nvCxnSpPr>
        <p:spPr>
          <a:xfrm>
            <a:off x="1714500" y="3200400"/>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48AE112-CC90-1BD5-43B1-D19A588EE2E7}"/>
              </a:ext>
            </a:extLst>
          </p:cNvPr>
          <p:cNvSpPr txBox="1"/>
          <p:nvPr/>
        </p:nvSpPr>
        <p:spPr>
          <a:xfrm>
            <a:off x="1281112" y="3694211"/>
            <a:ext cx="866775"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444 BC</a:t>
            </a:r>
          </a:p>
        </p:txBody>
      </p:sp>
      <p:sp>
        <p:nvSpPr>
          <p:cNvPr id="8" name="TextBox 7">
            <a:extLst>
              <a:ext uri="{FF2B5EF4-FFF2-40B4-BE49-F238E27FC236}">
                <a16:creationId xmlns:a16="http://schemas.microsoft.com/office/drawing/2014/main" id="{723B3F76-5028-5819-087D-465A6B1FA7C8}"/>
              </a:ext>
            </a:extLst>
          </p:cNvPr>
          <p:cNvSpPr txBox="1"/>
          <p:nvPr/>
        </p:nvSpPr>
        <p:spPr>
          <a:xfrm>
            <a:off x="2419350" y="198536"/>
            <a:ext cx="7962900"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Daniel’s 70 Week’s Prophecy</a:t>
            </a:r>
          </a:p>
        </p:txBody>
      </p:sp>
      <p:sp>
        <p:nvSpPr>
          <p:cNvPr id="9" name="TextBox 8">
            <a:extLst>
              <a:ext uri="{FF2B5EF4-FFF2-40B4-BE49-F238E27FC236}">
                <a16:creationId xmlns:a16="http://schemas.microsoft.com/office/drawing/2014/main" id="{F982CE34-06BC-63B1-01C4-603282833A16}"/>
              </a:ext>
            </a:extLst>
          </p:cNvPr>
          <p:cNvSpPr txBox="1"/>
          <p:nvPr/>
        </p:nvSpPr>
        <p:spPr>
          <a:xfrm>
            <a:off x="204788" y="1276737"/>
            <a:ext cx="2524122" cy="954107"/>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Artaxerxes Command to “Restore and Rebuild Jerusalem”</a:t>
            </a:r>
          </a:p>
          <a:p>
            <a:pPr algn="ctr"/>
            <a:r>
              <a:rPr lang="en-US" sz="1400" b="1" dirty="0">
                <a:solidFill>
                  <a:srgbClr val="0070C0"/>
                </a:solidFill>
                <a:latin typeface="Arial" panose="020B0604020202020204" pitchFamily="34" charset="0"/>
                <a:cs typeface="Arial" panose="020B0604020202020204" pitchFamily="34" charset="0"/>
              </a:rPr>
              <a:t>(Nehemiah 2:1-8)</a:t>
            </a:r>
            <a:r>
              <a:rPr lang="en-US" sz="1400" b="1" dirty="0">
                <a:latin typeface="Arial" panose="020B0604020202020204" pitchFamily="34" charset="0"/>
                <a:cs typeface="Arial" panose="020B0604020202020204" pitchFamily="34" charset="0"/>
              </a:rPr>
              <a:t> </a:t>
            </a:r>
          </a:p>
        </p:txBody>
      </p:sp>
      <p:cxnSp>
        <p:nvCxnSpPr>
          <p:cNvPr id="11" name="Straight Arrow Connector 10">
            <a:extLst>
              <a:ext uri="{FF2B5EF4-FFF2-40B4-BE49-F238E27FC236}">
                <a16:creationId xmlns:a16="http://schemas.microsoft.com/office/drawing/2014/main" id="{D2A2E0F7-2DAB-F9E9-7371-C8AED1874D8A}"/>
              </a:ext>
            </a:extLst>
          </p:cNvPr>
          <p:cNvCxnSpPr>
            <a:cxnSpLocks/>
          </p:cNvCxnSpPr>
          <p:nvPr/>
        </p:nvCxnSpPr>
        <p:spPr>
          <a:xfrm flipH="1">
            <a:off x="1714499" y="4181475"/>
            <a:ext cx="819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5329784-3D23-3F40-D855-C73D8BA64E22}"/>
              </a:ext>
            </a:extLst>
          </p:cNvPr>
          <p:cNvCxnSpPr>
            <a:cxnSpLocks/>
          </p:cNvCxnSpPr>
          <p:nvPr/>
        </p:nvCxnSpPr>
        <p:spPr>
          <a:xfrm>
            <a:off x="1854989" y="4181475"/>
            <a:ext cx="7239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401902-FE0D-80E0-06BC-C6058E03D2E8}"/>
              </a:ext>
            </a:extLst>
          </p:cNvPr>
          <p:cNvCxnSpPr>
            <a:cxnSpLocks/>
          </p:cNvCxnSpPr>
          <p:nvPr/>
        </p:nvCxnSpPr>
        <p:spPr>
          <a:xfrm>
            <a:off x="2578890" y="3171823"/>
            <a:ext cx="0" cy="121131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CD488FD-8887-DC65-7D71-733FBD1893A9}"/>
              </a:ext>
            </a:extLst>
          </p:cNvPr>
          <p:cNvSpPr txBox="1"/>
          <p:nvPr/>
        </p:nvSpPr>
        <p:spPr>
          <a:xfrm>
            <a:off x="1727597" y="4343547"/>
            <a:ext cx="896536"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7 Weeks</a:t>
            </a:r>
          </a:p>
        </p:txBody>
      </p:sp>
      <p:cxnSp>
        <p:nvCxnSpPr>
          <p:cNvPr id="18" name="Straight Arrow Connector 17">
            <a:extLst>
              <a:ext uri="{FF2B5EF4-FFF2-40B4-BE49-F238E27FC236}">
                <a16:creationId xmlns:a16="http://schemas.microsoft.com/office/drawing/2014/main" id="{DC620D15-6D77-2753-0F20-A0AF924BDC1F}"/>
              </a:ext>
            </a:extLst>
          </p:cNvPr>
          <p:cNvCxnSpPr>
            <a:cxnSpLocks/>
          </p:cNvCxnSpPr>
          <p:nvPr/>
        </p:nvCxnSpPr>
        <p:spPr>
          <a:xfrm>
            <a:off x="1466849" y="2247900"/>
            <a:ext cx="247650" cy="83820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56FAB9-8C6C-AEAB-605F-029A98210CAF}"/>
              </a:ext>
            </a:extLst>
          </p:cNvPr>
          <p:cNvSpPr txBox="1"/>
          <p:nvPr/>
        </p:nvSpPr>
        <p:spPr>
          <a:xfrm>
            <a:off x="2419349" y="2131159"/>
            <a:ext cx="1209671" cy="523220"/>
          </a:xfrm>
          <a:prstGeom prst="rect">
            <a:avLst/>
          </a:prstGeom>
          <a:noFill/>
        </p:spPr>
        <p:txBody>
          <a:bodyPr wrap="square" rtlCol="0">
            <a:spAutoFit/>
          </a:bodyPr>
          <a:lstStyle/>
          <a:p>
            <a:pPr algn="ctr"/>
            <a:r>
              <a:rPr lang="en-US" sz="1400" b="1" dirty="0">
                <a:solidFill>
                  <a:srgbClr val="0070C0"/>
                </a:solidFill>
                <a:latin typeface="Arial" panose="020B0604020202020204" pitchFamily="34" charset="0"/>
                <a:cs typeface="Arial" panose="020B0604020202020204" pitchFamily="34" charset="0"/>
              </a:rPr>
              <a:t>Rebuild Jerusalem</a:t>
            </a:r>
            <a:r>
              <a:rPr lang="en-US" sz="1400" b="1" dirty="0">
                <a:latin typeface="Arial" panose="020B0604020202020204" pitchFamily="34" charset="0"/>
                <a:cs typeface="Arial" panose="020B0604020202020204" pitchFamily="34" charset="0"/>
              </a:rPr>
              <a:t> </a:t>
            </a:r>
          </a:p>
        </p:txBody>
      </p:sp>
      <p:cxnSp>
        <p:nvCxnSpPr>
          <p:cNvPr id="21" name="Straight Connector 20">
            <a:extLst>
              <a:ext uri="{FF2B5EF4-FFF2-40B4-BE49-F238E27FC236}">
                <a16:creationId xmlns:a16="http://schemas.microsoft.com/office/drawing/2014/main" id="{9E93357F-1354-102A-517F-0408D04289D1}"/>
              </a:ext>
            </a:extLst>
          </p:cNvPr>
          <p:cNvCxnSpPr/>
          <p:nvPr/>
        </p:nvCxnSpPr>
        <p:spPr>
          <a:xfrm>
            <a:off x="5334001" y="3171823"/>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1BB34A-B861-8F0C-A524-EAD2935EB642}"/>
              </a:ext>
            </a:extLst>
          </p:cNvPr>
          <p:cNvCxnSpPr>
            <a:cxnSpLocks/>
          </p:cNvCxnSpPr>
          <p:nvPr/>
        </p:nvCxnSpPr>
        <p:spPr>
          <a:xfrm flipH="1">
            <a:off x="2578890" y="4181475"/>
            <a:ext cx="8191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1DF782C-1605-90EF-4C4D-CA5F92B73955}"/>
              </a:ext>
            </a:extLst>
          </p:cNvPr>
          <p:cNvCxnSpPr>
            <a:cxnSpLocks/>
          </p:cNvCxnSpPr>
          <p:nvPr/>
        </p:nvCxnSpPr>
        <p:spPr>
          <a:xfrm>
            <a:off x="2728910" y="4181475"/>
            <a:ext cx="26241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D31737A-AD11-C818-5A32-E1AD7A46682D}"/>
              </a:ext>
            </a:extLst>
          </p:cNvPr>
          <p:cNvSpPr txBox="1"/>
          <p:nvPr/>
        </p:nvSpPr>
        <p:spPr>
          <a:xfrm>
            <a:off x="3302792" y="4383136"/>
            <a:ext cx="1016794" cy="307777"/>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62 Weeks</a:t>
            </a:r>
          </a:p>
        </p:txBody>
      </p:sp>
      <p:cxnSp>
        <p:nvCxnSpPr>
          <p:cNvPr id="28" name="Straight Connector 27">
            <a:extLst>
              <a:ext uri="{FF2B5EF4-FFF2-40B4-BE49-F238E27FC236}">
                <a16:creationId xmlns:a16="http://schemas.microsoft.com/office/drawing/2014/main" id="{D12505B3-0F3D-51F1-BBC7-3DB58ED3BC77}"/>
              </a:ext>
            </a:extLst>
          </p:cNvPr>
          <p:cNvCxnSpPr>
            <a:cxnSpLocks/>
          </p:cNvCxnSpPr>
          <p:nvPr/>
        </p:nvCxnSpPr>
        <p:spPr>
          <a:xfrm>
            <a:off x="5334001" y="2230844"/>
            <a:ext cx="0" cy="6286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712523-2A35-3565-AE7E-3037452F953D}"/>
              </a:ext>
            </a:extLst>
          </p:cNvPr>
          <p:cNvCxnSpPr>
            <a:cxnSpLocks/>
          </p:cNvCxnSpPr>
          <p:nvPr/>
        </p:nvCxnSpPr>
        <p:spPr>
          <a:xfrm>
            <a:off x="5157788" y="2449919"/>
            <a:ext cx="3524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1EB25EC-E4DE-BC01-D4ED-EB6F13F44EC1}"/>
              </a:ext>
            </a:extLst>
          </p:cNvPr>
          <p:cNvCxnSpPr>
            <a:cxnSpLocks/>
          </p:cNvCxnSpPr>
          <p:nvPr/>
        </p:nvCxnSpPr>
        <p:spPr>
          <a:xfrm flipH="1">
            <a:off x="1714499" y="5191125"/>
            <a:ext cx="995363"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6A181AA-9BFB-7DF9-388E-86224104B5E3}"/>
              </a:ext>
            </a:extLst>
          </p:cNvPr>
          <p:cNvCxnSpPr>
            <a:cxnSpLocks/>
          </p:cNvCxnSpPr>
          <p:nvPr/>
        </p:nvCxnSpPr>
        <p:spPr>
          <a:xfrm flipV="1">
            <a:off x="2709862" y="5172075"/>
            <a:ext cx="2643187" cy="190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45F353B-B72A-CC51-F679-4354AF37D674}"/>
              </a:ext>
            </a:extLst>
          </p:cNvPr>
          <p:cNvSpPr txBox="1"/>
          <p:nvPr/>
        </p:nvSpPr>
        <p:spPr>
          <a:xfrm>
            <a:off x="2381246" y="5322006"/>
            <a:ext cx="2033588" cy="738664"/>
          </a:xfrm>
          <a:prstGeom prst="rect">
            <a:avLst/>
          </a:prstGeom>
          <a:noFill/>
        </p:spPr>
        <p:txBody>
          <a:bodyPr wrap="square" rtlCol="0">
            <a:spAutoFit/>
          </a:bodyPr>
          <a:lstStyle/>
          <a:p>
            <a:r>
              <a:rPr lang="en-US" sz="1400" b="1" dirty="0">
                <a:solidFill>
                  <a:schemeClr val="accent6"/>
                </a:solidFill>
                <a:latin typeface="Arial" panose="020B0604020202020204" pitchFamily="34" charset="0"/>
                <a:cs typeface="Arial" panose="020B0604020202020204" pitchFamily="34" charset="0"/>
              </a:rPr>
              <a:t>           69 Weeks</a:t>
            </a:r>
          </a:p>
          <a:p>
            <a:r>
              <a:rPr lang="en-US" sz="1400" b="1" dirty="0">
                <a:solidFill>
                  <a:schemeClr val="accent6"/>
                </a:solidFill>
                <a:latin typeface="Arial" panose="020B0604020202020204" pitchFamily="34" charset="0"/>
                <a:cs typeface="Arial" panose="020B0604020202020204" pitchFamily="34" charset="0"/>
              </a:rPr>
              <a:t>483 Years [360 Day]</a:t>
            </a:r>
          </a:p>
          <a:p>
            <a:r>
              <a:rPr lang="en-US" sz="1400" b="1" dirty="0">
                <a:solidFill>
                  <a:schemeClr val="accent6"/>
                </a:solidFill>
                <a:latin typeface="Arial" panose="020B0604020202020204" pitchFamily="34" charset="0"/>
                <a:cs typeface="Arial" panose="020B0604020202020204" pitchFamily="34" charset="0"/>
              </a:rPr>
              <a:t>476 Years [365+ Day]</a:t>
            </a:r>
          </a:p>
        </p:txBody>
      </p:sp>
      <p:sp>
        <p:nvSpPr>
          <p:cNvPr id="39" name="TextBox 38">
            <a:extLst>
              <a:ext uri="{FF2B5EF4-FFF2-40B4-BE49-F238E27FC236}">
                <a16:creationId xmlns:a16="http://schemas.microsoft.com/office/drawing/2014/main" id="{965A6D3B-5C4B-E005-A0A4-E93AB1294158}"/>
              </a:ext>
            </a:extLst>
          </p:cNvPr>
          <p:cNvSpPr txBox="1"/>
          <p:nvPr/>
        </p:nvSpPr>
        <p:spPr>
          <a:xfrm>
            <a:off x="5033963" y="3534428"/>
            <a:ext cx="590552" cy="523220"/>
          </a:xfrm>
          <a:prstGeom prst="rect">
            <a:avLst/>
          </a:prstGeom>
          <a:noFill/>
        </p:spPr>
        <p:txBody>
          <a:bodyPr wrap="square" rtlCol="0">
            <a:spAutoFit/>
          </a:bodyPr>
          <a:lstStyle/>
          <a:p>
            <a:pPr algn="ctr"/>
            <a:r>
              <a:rPr lang="en-US" sz="1400" b="1" dirty="0">
                <a:solidFill>
                  <a:schemeClr val="accent6"/>
                </a:solidFill>
                <a:latin typeface="Arial" panose="020B0604020202020204" pitchFamily="34" charset="0"/>
                <a:cs typeface="Arial" panose="020B0604020202020204" pitchFamily="34" charset="0"/>
              </a:rPr>
              <a:t>33 AD</a:t>
            </a:r>
          </a:p>
        </p:txBody>
      </p:sp>
      <p:cxnSp>
        <p:nvCxnSpPr>
          <p:cNvPr id="42" name="Straight Connector 41">
            <a:extLst>
              <a:ext uri="{FF2B5EF4-FFF2-40B4-BE49-F238E27FC236}">
                <a16:creationId xmlns:a16="http://schemas.microsoft.com/office/drawing/2014/main" id="{02B4FCFE-0F03-9320-07C3-6AAB715B3A89}"/>
              </a:ext>
            </a:extLst>
          </p:cNvPr>
          <p:cNvCxnSpPr>
            <a:cxnSpLocks/>
          </p:cNvCxnSpPr>
          <p:nvPr/>
        </p:nvCxnSpPr>
        <p:spPr>
          <a:xfrm flipH="1">
            <a:off x="5343524" y="3992460"/>
            <a:ext cx="9526" cy="1428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0D57227-AC66-B004-38BC-E2625D7A3E4D}"/>
              </a:ext>
            </a:extLst>
          </p:cNvPr>
          <p:cNvCxnSpPr>
            <a:cxnSpLocks/>
          </p:cNvCxnSpPr>
          <p:nvPr/>
        </p:nvCxnSpPr>
        <p:spPr>
          <a:xfrm>
            <a:off x="1714499" y="3971925"/>
            <a:ext cx="0" cy="15430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71F3C84-0553-4747-C80B-A4FADEE5F939}"/>
              </a:ext>
            </a:extLst>
          </p:cNvPr>
          <p:cNvCxnSpPr>
            <a:cxnSpLocks/>
          </p:cNvCxnSpPr>
          <p:nvPr/>
        </p:nvCxnSpPr>
        <p:spPr>
          <a:xfrm flipH="1">
            <a:off x="2147887" y="2654379"/>
            <a:ext cx="476245" cy="62865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5462013-2B06-0C7C-7822-198F80B4C6D4}"/>
              </a:ext>
            </a:extLst>
          </p:cNvPr>
          <p:cNvCxnSpPr>
            <a:cxnSpLocks/>
          </p:cNvCxnSpPr>
          <p:nvPr/>
        </p:nvCxnSpPr>
        <p:spPr>
          <a:xfrm>
            <a:off x="7961708" y="3429000"/>
            <a:ext cx="40588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A665EF3-331F-C11F-576D-76FBD2971085}"/>
              </a:ext>
            </a:extLst>
          </p:cNvPr>
          <p:cNvCxnSpPr/>
          <p:nvPr/>
        </p:nvCxnSpPr>
        <p:spPr>
          <a:xfrm>
            <a:off x="5038726" y="3171823"/>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82F139F-2C17-F959-1682-829E44C98EE4}"/>
              </a:ext>
            </a:extLst>
          </p:cNvPr>
          <p:cNvCxnSpPr/>
          <p:nvPr/>
        </p:nvCxnSpPr>
        <p:spPr>
          <a:xfrm>
            <a:off x="11449051" y="3200400"/>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D9A38A8-4367-7ABA-0AEB-46AEEC2CA3A8}"/>
              </a:ext>
            </a:extLst>
          </p:cNvPr>
          <p:cNvCxnSpPr>
            <a:cxnSpLocks/>
          </p:cNvCxnSpPr>
          <p:nvPr/>
        </p:nvCxnSpPr>
        <p:spPr>
          <a:xfrm flipV="1">
            <a:off x="11296651" y="3324224"/>
            <a:ext cx="0" cy="247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4429ED6-F612-0D9D-34DF-1005A314547E}"/>
              </a:ext>
            </a:extLst>
          </p:cNvPr>
          <p:cNvCxnSpPr/>
          <p:nvPr/>
        </p:nvCxnSpPr>
        <p:spPr>
          <a:xfrm>
            <a:off x="11153776" y="3189235"/>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D81C32-D5E6-5FC3-8D32-76CF0E744A60}"/>
              </a:ext>
            </a:extLst>
          </p:cNvPr>
          <p:cNvSpPr txBox="1"/>
          <p:nvPr/>
        </p:nvSpPr>
        <p:spPr>
          <a:xfrm>
            <a:off x="3725457" y="1985722"/>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sp>
        <p:nvSpPr>
          <p:cNvPr id="45" name="TextBox 44">
            <a:extLst>
              <a:ext uri="{FF2B5EF4-FFF2-40B4-BE49-F238E27FC236}">
                <a16:creationId xmlns:a16="http://schemas.microsoft.com/office/drawing/2014/main" id="{0B6E5E7E-7899-7224-0758-B4036707BC10}"/>
              </a:ext>
            </a:extLst>
          </p:cNvPr>
          <p:cNvSpPr txBox="1"/>
          <p:nvPr/>
        </p:nvSpPr>
        <p:spPr>
          <a:xfrm>
            <a:off x="10863263" y="4343546"/>
            <a:ext cx="866775" cy="307777"/>
          </a:xfrm>
          <a:prstGeom prst="rect">
            <a:avLst/>
          </a:prstGeom>
          <a:noFill/>
        </p:spPr>
        <p:txBody>
          <a:bodyPr wrap="square" rtlCol="0">
            <a:spAutoFit/>
          </a:bodyPr>
          <a:lstStyle/>
          <a:p>
            <a:pPr algn="ctr"/>
            <a:r>
              <a:rPr lang="en-US" sz="1400" b="1" dirty="0">
                <a:solidFill>
                  <a:schemeClr val="accent6"/>
                </a:solidFill>
                <a:latin typeface="Arial" panose="020B0604020202020204" pitchFamily="34" charset="0"/>
                <a:cs typeface="Arial" panose="020B0604020202020204" pitchFamily="34" charset="0"/>
              </a:rPr>
              <a:t>1 Week</a:t>
            </a:r>
          </a:p>
        </p:txBody>
      </p:sp>
      <p:cxnSp>
        <p:nvCxnSpPr>
          <p:cNvPr id="46" name="Straight Connector 45">
            <a:extLst>
              <a:ext uri="{FF2B5EF4-FFF2-40B4-BE49-F238E27FC236}">
                <a16:creationId xmlns:a16="http://schemas.microsoft.com/office/drawing/2014/main" id="{DE362179-EF58-E109-2E18-E18C0C2963F8}"/>
              </a:ext>
            </a:extLst>
          </p:cNvPr>
          <p:cNvCxnSpPr/>
          <p:nvPr/>
        </p:nvCxnSpPr>
        <p:spPr>
          <a:xfrm>
            <a:off x="5510214" y="3189235"/>
            <a:ext cx="0" cy="419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4FF448D-D875-57CB-A932-2D67A3885030}"/>
              </a:ext>
            </a:extLst>
          </p:cNvPr>
          <p:cNvSpPr txBox="1"/>
          <p:nvPr/>
        </p:nvSpPr>
        <p:spPr>
          <a:xfrm>
            <a:off x="5319712" y="3534427"/>
            <a:ext cx="590552"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70 AD</a:t>
            </a:r>
          </a:p>
        </p:txBody>
      </p:sp>
      <p:sp>
        <p:nvSpPr>
          <p:cNvPr id="48" name="TextBox 47">
            <a:extLst>
              <a:ext uri="{FF2B5EF4-FFF2-40B4-BE49-F238E27FC236}">
                <a16:creationId xmlns:a16="http://schemas.microsoft.com/office/drawing/2014/main" id="{6FBB2183-6DC7-B045-CBED-2DE37E803805}"/>
              </a:ext>
            </a:extLst>
          </p:cNvPr>
          <p:cNvSpPr txBox="1"/>
          <p:nvPr/>
        </p:nvSpPr>
        <p:spPr>
          <a:xfrm>
            <a:off x="4574380" y="3543628"/>
            <a:ext cx="590552" cy="523220"/>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168 BC</a:t>
            </a:r>
          </a:p>
        </p:txBody>
      </p:sp>
      <p:sp>
        <p:nvSpPr>
          <p:cNvPr id="49" name="TextBox 48">
            <a:extLst>
              <a:ext uri="{FF2B5EF4-FFF2-40B4-BE49-F238E27FC236}">
                <a16:creationId xmlns:a16="http://schemas.microsoft.com/office/drawing/2014/main" id="{49D0AF67-7FE2-0FAC-5E73-A592934830A0}"/>
              </a:ext>
            </a:extLst>
          </p:cNvPr>
          <p:cNvSpPr txBox="1"/>
          <p:nvPr/>
        </p:nvSpPr>
        <p:spPr>
          <a:xfrm>
            <a:off x="5881695" y="1982582"/>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sp>
        <p:nvSpPr>
          <p:cNvPr id="50" name="TextBox 49">
            <a:extLst>
              <a:ext uri="{FF2B5EF4-FFF2-40B4-BE49-F238E27FC236}">
                <a16:creationId xmlns:a16="http://schemas.microsoft.com/office/drawing/2014/main" id="{FE760590-36E9-B554-332D-EC1F57376F0E}"/>
              </a:ext>
            </a:extLst>
          </p:cNvPr>
          <p:cNvSpPr txBox="1"/>
          <p:nvPr/>
        </p:nvSpPr>
        <p:spPr>
          <a:xfrm>
            <a:off x="10617995" y="2023437"/>
            <a:ext cx="1357310" cy="738664"/>
          </a:xfrm>
          <a:prstGeom prst="rect">
            <a:avLst/>
          </a:prstGeom>
          <a:noFill/>
        </p:spPr>
        <p:txBody>
          <a:bodyPr wrap="square" rtlCol="0">
            <a:spAutoFit/>
          </a:bodyPr>
          <a:lstStyle/>
          <a:p>
            <a:pPr algn="ctr"/>
            <a:r>
              <a:rPr lang="en-US" sz="1400" b="1" dirty="0">
                <a:solidFill>
                  <a:srgbClr val="FF0000"/>
                </a:solidFill>
                <a:latin typeface="Arial" panose="020B0604020202020204" pitchFamily="34" charset="0"/>
                <a:cs typeface="Arial" panose="020B0604020202020204" pitchFamily="34" charset="0"/>
              </a:rPr>
              <a:t>Abomination</a:t>
            </a:r>
          </a:p>
          <a:p>
            <a:pPr algn="ctr"/>
            <a:r>
              <a:rPr lang="en-US" sz="1400" b="1" dirty="0">
                <a:solidFill>
                  <a:srgbClr val="FF0000"/>
                </a:solidFill>
                <a:latin typeface="Arial" panose="020B0604020202020204" pitchFamily="34" charset="0"/>
                <a:cs typeface="Arial" panose="020B0604020202020204" pitchFamily="34" charset="0"/>
              </a:rPr>
              <a:t>of</a:t>
            </a:r>
          </a:p>
          <a:p>
            <a:pPr algn="ctr"/>
            <a:r>
              <a:rPr lang="en-US" sz="1400" b="1" dirty="0">
                <a:solidFill>
                  <a:srgbClr val="FF0000"/>
                </a:solidFill>
                <a:latin typeface="Arial" panose="020B0604020202020204" pitchFamily="34" charset="0"/>
                <a:cs typeface="Arial" panose="020B0604020202020204" pitchFamily="34" charset="0"/>
              </a:rPr>
              <a:t>Desolation?</a:t>
            </a:r>
            <a:r>
              <a:rPr lang="en-US" sz="1400" b="1" dirty="0">
                <a:solidFill>
                  <a:schemeClr val="accent6"/>
                </a:solidFill>
                <a:latin typeface="Arial" panose="020B0604020202020204" pitchFamily="34" charset="0"/>
                <a:cs typeface="Arial" panose="020B0604020202020204" pitchFamily="34" charset="0"/>
              </a:rPr>
              <a:t> </a:t>
            </a:r>
          </a:p>
        </p:txBody>
      </p:sp>
      <p:cxnSp>
        <p:nvCxnSpPr>
          <p:cNvPr id="51" name="Straight Arrow Connector 50">
            <a:extLst>
              <a:ext uri="{FF2B5EF4-FFF2-40B4-BE49-F238E27FC236}">
                <a16:creationId xmlns:a16="http://schemas.microsoft.com/office/drawing/2014/main" id="{3C74BCD5-17DB-DC82-4492-C650C722DE57}"/>
              </a:ext>
            </a:extLst>
          </p:cNvPr>
          <p:cNvCxnSpPr>
            <a:cxnSpLocks/>
            <a:stCxn id="43" idx="2"/>
          </p:cNvCxnSpPr>
          <p:nvPr/>
        </p:nvCxnSpPr>
        <p:spPr>
          <a:xfrm>
            <a:off x="4404112" y="2724386"/>
            <a:ext cx="611400" cy="4394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8D0E468-001C-B89F-7AD2-12306D3209D7}"/>
              </a:ext>
            </a:extLst>
          </p:cNvPr>
          <p:cNvCxnSpPr>
            <a:cxnSpLocks/>
          </p:cNvCxnSpPr>
          <p:nvPr/>
        </p:nvCxnSpPr>
        <p:spPr>
          <a:xfrm flipH="1">
            <a:off x="5526877" y="2676526"/>
            <a:ext cx="869159" cy="5040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B1E036F-008F-1C80-8C0C-C9F02AA66441}"/>
              </a:ext>
            </a:extLst>
          </p:cNvPr>
          <p:cNvCxnSpPr>
            <a:cxnSpLocks/>
            <a:stCxn id="50" idx="2"/>
          </p:cNvCxnSpPr>
          <p:nvPr/>
        </p:nvCxnSpPr>
        <p:spPr>
          <a:xfrm>
            <a:off x="11296650" y="2762101"/>
            <a:ext cx="0" cy="5621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8AA2FFC-155A-04D0-F3E6-8643885D662B}"/>
              </a:ext>
            </a:extLst>
          </p:cNvPr>
          <p:cNvSpPr txBox="1"/>
          <p:nvPr/>
        </p:nvSpPr>
        <p:spPr>
          <a:xfrm>
            <a:off x="3039255" y="2443922"/>
            <a:ext cx="6234113" cy="2862322"/>
          </a:xfrm>
          <a:prstGeom prst="rect">
            <a:avLst/>
          </a:prstGeom>
          <a:solidFill>
            <a:schemeClr val="bg1"/>
          </a:solidFill>
          <a:ln w="19050">
            <a:solidFill>
              <a:srgbClr val="002060"/>
            </a:solidFill>
          </a:ln>
        </p:spPr>
        <p:txBody>
          <a:bodyPr wrap="square" rtlCol="0">
            <a:spAutoFit/>
          </a:bodyPr>
          <a:lstStyle/>
          <a:p>
            <a:pPr algn="ct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will not leave in you one stone upon another, because you did not know the time of your visitation”</a:t>
            </a:r>
          </a:p>
          <a:p>
            <a:pPr algn="ctr"/>
            <a:r>
              <a:rPr lang="en-US" sz="24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Luke 19:44</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835459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C203-4AD9-F88F-A9D3-20989A8A3EE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357422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0CCFF7F5-04FB-4312-A87C-6C7AC5703836" descr="phonto.JPG">
            <a:extLst>
              <a:ext uri="{FF2B5EF4-FFF2-40B4-BE49-F238E27FC236}">
                <a16:creationId xmlns:a16="http://schemas.microsoft.com/office/drawing/2014/main" id="{D33BFF22-8E3D-20F7-848A-8975CF76B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160" y="1388"/>
            <a:ext cx="7021679" cy="685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6751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86915" y="-166688"/>
            <a:ext cx="12018169" cy="7191375"/>
          </a:xfrm>
        </p:spPr>
        <p:txBody>
          <a:bodyPr>
            <a:noAutofit/>
          </a:bodyPr>
          <a:lstStyle/>
          <a:p>
            <a:pPr marL="0" marR="0">
              <a:lnSpc>
                <a:spcPct val="107000"/>
              </a:lnSpc>
              <a:spcBef>
                <a:spcPts val="0"/>
              </a:spcBef>
              <a:spcAft>
                <a:spcPts val="800"/>
              </a:spcAft>
            </a:pP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Rev 2:5</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“Remember therefore from where you have fallen;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and do the first works, or else I will come to you quickly and remove your lampstand from its place—unless you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Rev 2:16</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or else I will come to you quickly and will fight against them with the sword of My mouth.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Rev 2:21</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“And I gave her time to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 her sexual immorality, and she did not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Rev 2:22</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“Indeed I will cast her into a sickbed, and those who commit adultery with her into great tribulation, unless they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of their deeds.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Rev 2:25</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But that which ye have </a:t>
            </a:r>
            <a:r>
              <a:rPr lang="en-US" sz="2100" b="1" i="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already</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b="1" kern="100"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till I come.</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Rev 3:3</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“Remember therefore how you have received and heard; </a:t>
            </a:r>
            <a:r>
              <a:rPr lang="en-US" sz="2100" b="1" kern="100" dirty="0">
                <a:solidFill>
                  <a:srgbClr val="92D05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hold fast </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and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Therefore, if you will not watch, I will come upon you as a thief, and you will not know what hour I will come upon you.</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[Sa]</a:t>
            </a: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100" b="1" u="sng"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Rev 3:19</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“As many as I love, I rebuke and chasten. Therefore, be zealous and </a:t>
            </a:r>
            <a:r>
              <a:rPr lang="en-US" sz="2100" b="1" kern="100" dirty="0">
                <a:solidFill>
                  <a:srgbClr val="FF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repent</a:t>
            </a:r>
            <a:r>
              <a:rPr lang="en-US" sz="21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1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8158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2308B0-C2D2-EFF7-7EC9-F5B292450437}"/>
              </a:ext>
            </a:extLst>
          </p:cNvPr>
          <p:cNvSpPr txBox="1"/>
          <p:nvPr/>
        </p:nvSpPr>
        <p:spPr>
          <a:xfrm>
            <a:off x="1357313" y="1130171"/>
            <a:ext cx="9477374" cy="4401205"/>
          </a:xfrm>
          <a:prstGeom prst="rect">
            <a:avLst/>
          </a:prstGeom>
          <a:noFill/>
        </p:spPr>
        <p:txBody>
          <a:bodyPr wrap="square" rtlCol="0">
            <a:spAutoFit/>
          </a:bodyPr>
          <a:lstStyle/>
          <a:p>
            <a:pPr algn="ctr"/>
            <a:r>
              <a:rPr lang="en-US" b="1" i="0" baseline="30000" dirty="0">
                <a:solidFill>
                  <a:srgbClr val="000000"/>
                </a:solidFill>
                <a:effectLst/>
                <a:highlight>
                  <a:srgbClr val="FFFFFF"/>
                </a:highlight>
                <a:latin typeface="system-ui"/>
              </a:rPr>
              <a:t> </a:t>
            </a:r>
            <a:r>
              <a:rPr lang="en-US" sz="1800" b="1" kern="100" baseline="30000" dirty="0">
                <a:solidFill>
                  <a:srgbClr val="000000"/>
                </a:solidFill>
                <a:effectLst/>
                <a:highlight>
                  <a:srgbClr val="FFFFFF"/>
                </a:highlight>
                <a:latin typeface="Segoe UI" panose="020B0502040204020203" pitchFamily="34" charset="0"/>
                <a:ea typeface="Calibri" panose="020F0502020204030204" pitchFamily="34" charset="0"/>
                <a:cs typeface="Times New Roman" panose="02020603050405020304" pitchFamily="18" charset="0"/>
              </a:rPr>
              <a:t> </a:t>
            </a:r>
            <a:r>
              <a:rPr lang="en-US" sz="4000" b="1" i="1" kern="100" dirty="0">
                <a:solidFill>
                  <a:srgbClr val="000000"/>
                </a:solidFill>
                <a:highlight>
                  <a:srgbClr val="FFFFFF"/>
                </a:highlight>
                <a:latin typeface="Arial" panose="020B0604020202020204" pitchFamily="34" charset="0"/>
                <a:ea typeface="Calibri" panose="020F0502020204030204" pitchFamily="34" charset="0"/>
                <a:cs typeface="Arial" panose="020B0604020202020204" pitchFamily="34" charset="0"/>
              </a:rPr>
              <a:t>Then God said, “Let there be lights in the firmament of the heavens to divide the day from the night; and let them be for signs and seasons, and for days and years;”</a:t>
            </a:r>
          </a:p>
          <a:p>
            <a:pPr algn="ctr"/>
            <a:r>
              <a:rPr lang="en-US" sz="2400" b="1" kern="100" dirty="0">
                <a:solidFill>
                  <a:srgbClr val="000000"/>
                </a:solidFill>
                <a:highlight>
                  <a:srgbClr val="FFFFFF"/>
                </a:highlight>
                <a:latin typeface="Arial" panose="020B0604020202020204" pitchFamily="34" charset="0"/>
                <a:ea typeface="Calibri" panose="020F0502020204030204" pitchFamily="34" charset="0"/>
                <a:cs typeface="Arial" panose="020B0604020202020204" pitchFamily="34" charset="0"/>
              </a:rPr>
              <a:t>Genesis 1:14</a:t>
            </a:r>
            <a:r>
              <a:rPr lang="en-US" sz="4000" b="1" i="1" kern="100" dirty="0">
                <a:solidFill>
                  <a:srgbClr val="000000"/>
                </a:solidFill>
                <a:highlight>
                  <a:srgbClr val="FFFFFF"/>
                </a:highlight>
                <a:latin typeface="Arial" panose="020B0604020202020204" pitchFamily="34" charset="0"/>
                <a:ea typeface="Calibri" panose="020F0502020204030204" pitchFamily="34" charset="0"/>
                <a:cs typeface="Arial" panose="020B0604020202020204" pitchFamily="34" charset="0"/>
              </a:rPr>
              <a:t> </a:t>
            </a:r>
            <a:endParaRPr lang="en-US" sz="4000" b="1" i="1" kern="100" dirty="0">
              <a:latin typeface="Arial" panose="020B0604020202020204" pitchFamily="34" charset="0"/>
              <a:ea typeface="Calibri" panose="020F0502020204030204" pitchFamily="34" charset="0"/>
              <a:cs typeface="Arial" panose="020B0604020202020204" pitchFamily="34" charset="0"/>
            </a:endParaRPr>
          </a:p>
          <a:p>
            <a:pPr algn="ctr"/>
            <a:endParaRPr lang="en-US"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5467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5BDBEA-9DD8-16B8-BAD2-A51535192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9395" y="0"/>
            <a:ext cx="9773209" cy="6858000"/>
          </a:xfrm>
          <a:prstGeom prst="rect">
            <a:avLst/>
          </a:prstGeom>
        </p:spPr>
      </p:pic>
    </p:spTree>
    <p:extLst>
      <p:ext uri="{BB962C8B-B14F-4D97-AF65-F5344CB8AC3E}">
        <p14:creationId xmlns:p14="http://schemas.microsoft.com/office/powerpoint/2010/main" val="38324245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31D06-4FB3-B449-FDCA-06EB41D67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990" y="0"/>
            <a:ext cx="11412020" cy="6858000"/>
          </a:xfrm>
          <a:prstGeom prst="rect">
            <a:avLst/>
          </a:prstGeom>
        </p:spPr>
      </p:pic>
    </p:spTree>
    <p:extLst>
      <p:ext uri="{BB962C8B-B14F-4D97-AF65-F5344CB8AC3E}">
        <p14:creationId xmlns:p14="http://schemas.microsoft.com/office/powerpoint/2010/main" val="512896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p:cNvPicPr>
            <a:picLocks noChangeAspect="1" noChangeArrowheads="1"/>
          </p:cNvPicPr>
          <p:nvPr/>
        </p:nvPicPr>
        <p:blipFill>
          <a:blip r:embed="rId3">
            <a:extLst>
              <a:ext uri="{28A0092B-C50C-407E-A947-70E740481C1C}">
                <a14:useLocalDpi xmlns:a14="http://schemas.microsoft.com/office/drawing/2010/main" val="0"/>
              </a:ext>
            </a:extLst>
          </a:blip>
          <a:srcRect l="11244" t="7527" r="25169" b="6451"/>
          <a:stretch>
            <a:fillRect/>
          </a:stretch>
        </p:blipFill>
        <p:spPr bwMode="auto">
          <a:xfrm>
            <a:off x="3744384" y="76202"/>
            <a:ext cx="4586816"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163"/>
            <a:ext cx="12192000" cy="6868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ABC7A-6C36-4D15-5D65-664C467D8152}"/>
              </a:ext>
            </a:extLst>
          </p:cNvPr>
          <p:cNvSpPr>
            <a:spLocks noGrp="1"/>
          </p:cNvSpPr>
          <p:nvPr>
            <p:ph type="title"/>
          </p:nvPr>
        </p:nvSpPr>
        <p:spPr/>
        <p:txBody>
          <a:bodyPr/>
          <a:lstStyle/>
          <a:p>
            <a:endParaRPr lang="en-US"/>
          </a:p>
        </p:txBody>
      </p:sp>
      <p:pic>
        <p:nvPicPr>
          <p:cNvPr id="1026" name="23F670E8-45E8-4FC9-926E-65BE4C3769A3" descr="IMG_3356.PNG">
            <a:extLst>
              <a:ext uri="{FF2B5EF4-FFF2-40B4-BE49-F238E27FC236}">
                <a16:creationId xmlns:a16="http://schemas.microsoft.com/office/drawing/2014/main" id="{A703ADD3-0C07-A22E-67D9-69C01E05F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43" y="-842211"/>
            <a:ext cx="12032756" cy="897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4989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D489-8B9F-A970-C20E-E3AE0249AA3B}"/>
              </a:ext>
            </a:extLst>
          </p:cNvPr>
          <p:cNvSpPr>
            <a:spLocks noGrp="1"/>
          </p:cNvSpPr>
          <p:nvPr>
            <p:ph type="title"/>
          </p:nvPr>
        </p:nvSpPr>
        <p:spPr/>
        <p:txBody>
          <a:bodyPr/>
          <a:lstStyle/>
          <a:p>
            <a:endParaRPr lang="en-US"/>
          </a:p>
        </p:txBody>
      </p:sp>
      <p:pic>
        <p:nvPicPr>
          <p:cNvPr id="2050" name="E076836C-8F5D-4BFB-B181-8ACA298E36A1" descr="IMG_3357.PNG">
            <a:extLst>
              <a:ext uri="{FF2B5EF4-FFF2-40B4-BE49-F238E27FC236}">
                <a16:creationId xmlns:a16="http://schemas.microsoft.com/office/drawing/2014/main" id="{26C1928B-9237-4AFF-9362-A1772BC4B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5" y="-933701"/>
            <a:ext cx="12121481" cy="909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464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5DED-25F8-26D1-0E24-59D3EE43E3F6}"/>
              </a:ext>
            </a:extLst>
          </p:cNvPr>
          <p:cNvSpPr>
            <a:spLocks noGrp="1"/>
          </p:cNvSpPr>
          <p:nvPr>
            <p:ph type="title"/>
          </p:nvPr>
        </p:nvSpPr>
        <p:spPr/>
        <p:txBody>
          <a:bodyPr/>
          <a:lstStyle/>
          <a:p>
            <a:endParaRPr lang="en-US"/>
          </a:p>
        </p:txBody>
      </p:sp>
      <p:pic>
        <p:nvPicPr>
          <p:cNvPr id="3074" name="A66FC05C-C598-4B60-93AB-1B322ABBA1A6" descr="IMG_3358.PNG">
            <a:extLst>
              <a:ext uri="{FF2B5EF4-FFF2-40B4-BE49-F238E27FC236}">
                <a16:creationId xmlns:a16="http://schemas.microsoft.com/office/drawing/2014/main" id="{D10B54CE-D9EB-04D1-1A07-ACBB674C9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43" y="-1054017"/>
            <a:ext cx="11961060" cy="897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1138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9594A-1842-15C9-748C-86C7C0C3AA6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914437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y Documents\Temple Aron HaKodesh\Service Messages\Shavuot\IMG_0005.jpg">
            <a:extLst>
              <a:ext uri="{FF2B5EF4-FFF2-40B4-BE49-F238E27FC236}">
                <a16:creationId xmlns:a16="http://schemas.microsoft.com/office/drawing/2014/main" id="{F74643AA-7168-F304-0331-B85C9C6A3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395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a:extLst>
              <a:ext uri="{FF2B5EF4-FFF2-40B4-BE49-F238E27FC236}">
                <a16:creationId xmlns:a16="http://schemas.microsoft.com/office/drawing/2014/main" id="{2952BBDB-79A1-89FC-2B5B-EAB6EED2EDBC}"/>
              </a:ext>
            </a:extLst>
          </p:cNvPr>
          <p:cNvSpPr txBox="1">
            <a:spLocks noChangeArrowheads="1"/>
          </p:cNvSpPr>
          <p:nvPr/>
        </p:nvSpPr>
        <p:spPr bwMode="auto">
          <a:xfrm>
            <a:off x="1727200" y="1219200"/>
            <a:ext cx="8737600"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70000"/>
              <a:buFont typeface="Wingdings" panose="05000000000000000000" pitchFamily="2" charset="2"/>
              <a:defRPr sz="3200" b="1">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cs typeface="Arial" panose="020B0604020202020204" pitchFamily="34" charset="0"/>
              </a:defRPr>
            </a:lvl2pPr>
            <a:lvl3pPr marL="1143000" indent="-228600" eaLnBrk="0" hangingPunct="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cs typeface="Arial" panose="020B0604020202020204" pitchFamily="34" charset="0"/>
              </a:defRPr>
            </a:lvl3pPr>
            <a:lvl4pPr marL="1600200" indent="-228600" eaLnBrk="0" hangingPunct="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4pPr>
            <a:lvl5pPr marL="2057400" indent="-228600" eaLnBrk="0" hangingPunct="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cs typeface="Arial" panose="020B0604020202020204" pitchFamily="34" charset="0"/>
              </a:defRPr>
            </a:lvl9pPr>
          </a:lstStyle>
          <a:p>
            <a:pPr defTabSz="1219170" eaLnBrk="1" fontAlgn="base" hangingPunct="1">
              <a:spcBef>
                <a:spcPct val="50000"/>
              </a:spcBef>
              <a:spcAft>
                <a:spcPct val="0"/>
              </a:spcAft>
              <a:buClrTx/>
              <a:buSzTx/>
            </a:pPr>
            <a:endParaRPr lang="en-US" altLang="en-US" sz="4267" b="0">
              <a:solidFill>
                <a:srgbClr val="4B2500"/>
              </a:solidFill>
            </a:endParaRPr>
          </a:p>
        </p:txBody>
      </p:sp>
      <p:sp>
        <p:nvSpPr>
          <p:cNvPr id="2248708" name="Rectangle 4">
            <a:extLst>
              <a:ext uri="{FF2B5EF4-FFF2-40B4-BE49-F238E27FC236}">
                <a16:creationId xmlns:a16="http://schemas.microsoft.com/office/drawing/2014/main" id="{C3A6F840-666F-E4CE-C87E-C7E18565A5E1}"/>
              </a:ext>
            </a:extLst>
          </p:cNvPr>
          <p:cNvSpPr>
            <a:spLocks noChangeArrowheads="1"/>
          </p:cNvSpPr>
          <p:nvPr/>
        </p:nvSpPr>
        <p:spPr bwMode="auto">
          <a:xfrm>
            <a:off x="50800" y="1219200"/>
            <a:ext cx="12090400" cy="287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Revelation</a:t>
            </a:r>
          </a:p>
          <a:p>
            <a:pPr algn="ctr" defTabSz="1219170" fontAlgn="base">
              <a:lnSpc>
                <a:spcPct val="150000"/>
              </a:lnSpc>
              <a:spcBef>
                <a:spcPct val="20000"/>
              </a:spcBef>
              <a:spcAft>
                <a:spcPct val="0"/>
              </a:spcAft>
              <a:buClr>
                <a:srgbClr val="4B2500"/>
              </a:buClr>
              <a:buSzPct val="70000"/>
              <a:defRPr/>
            </a:pPr>
            <a:r>
              <a:rPr lang="en-US" sz="6000" b="1" dirty="0">
                <a:solidFill>
                  <a:srgbClr val="FFFFE3"/>
                </a:solidFill>
                <a:effectLst>
                  <a:outerShdw blurRad="38100" dist="38100" dir="2700000" algn="tl">
                    <a:srgbClr val="000000"/>
                  </a:outerShdw>
                </a:effectLst>
                <a:latin typeface="Arial" charset="0"/>
                <a:cs typeface="Arial" charset="0"/>
              </a:rPr>
              <a:t>Chapters 2 &amp; 3</a:t>
            </a:r>
          </a:p>
        </p:txBody>
      </p:sp>
    </p:spTree>
    <p:extLst>
      <p:ext uri="{BB962C8B-B14F-4D97-AF65-F5344CB8AC3E}">
        <p14:creationId xmlns:p14="http://schemas.microsoft.com/office/powerpoint/2010/main" val="8565906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389A5F-927B-87A5-D321-1918B7140E61}"/>
              </a:ext>
            </a:extLst>
          </p:cNvPr>
          <p:cNvPicPr>
            <a:picLocks noChangeAspect="1"/>
          </p:cNvPicPr>
          <p:nvPr/>
        </p:nvPicPr>
        <p:blipFill>
          <a:blip r:embed="rId2"/>
          <a:stretch>
            <a:fillRect/>
          </a:stretch>
        </p:blipFill>
        <p:spPr>
          <a:xfrm>
            <a:off x="512317" y="0"/>
            <a:ext cx="11167365" cy="6858000"/>
          </a:xfrm>
          <a:prstGeom prst="rect">
            <a:avLst/>
          </a:prstGeom>
        </p:spPr>
      </p:pic>
    </p:spTree>
    <p:extLst>
      <p:ext uri="{BB962C8B-B14F-4D97-AF65-F5344CB8AC3E}">
        <p14:creationId xmlns:p14="http://schemas.microsoft.com/office/powerpoint/2010/main" val="21880474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0C84C37-F338-634A-21DB-73092A025FB7}"/>
              </a:ext>
            </a:extLst>
          </p:cNvPr>
          <p:cNvSpPr txBox="1"/>
          <p:nvPr/>
        </p:nvSpPr>
        <p:spPr>
          <a:xfrm>
            <a:off x="295274" y="104775"/>
            <a:ext cx="11772901" cy="6873677"/>
          </a:xfrm>
          <a:prstGeom prst="rect">
            <a:avLst/>
          </a:prstGeom>
          <a:noFill/>
        </p:spPr>
        <p:txBody>
          <a:bodyPr wrap="square" rtlCol="0">
            <a:spAutoFit/>
          </a:bodyPr>
          <a:lstStyle/>
          <a:p>
            <a:pPr>
              <a:lnSpc>
                <a:spcPct val="150000"/>
              </a:lnSpc>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Yeshua’s Commendations:</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Ephesus</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Tested Evil, Endured Persecution, Rejected Mingling</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Smyrna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Endured Persecution &amp; Poverty, Rejected Mingling</a:t>
            </a:r>
            <a:endPar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Pergamos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Faithful; Didn’t Deny Faith; Rejected Mingling</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Thyatira</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Love, Service, Faith, &amp; Patience</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Sardis</a:t>
            </a:r>
          </a:p>
          <a:p>
            <a:pPr>
              <a:lnSpc>
                <a:spcPct val="175000"/>
              </a:lnSpc>
            </a:pPr>
            <a:r>
              <a:rPr lang="en-US" sz="3200" b="1" baseline="3000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Philadel</a:t>
            </a:r>
            <a:r>
              <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Kept Their Strength, Didn’t Deny His Name</a:t>
            </a:r>
          </a:p>
          <a:p>
            <a:pPr>
              <a:lnSpc>
                <a:spcPct val="175000"/>
              </a:lnSpc>
            </a:pPr>
            <a:r>
              <a:rPr lang="en-US" sz="32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Laodicea</a:t>
            </a:r>
          </a:p>
          <a:p>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0917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50711" y="134624"/>
            <a:ext cx="11789651" cy="6585154"/>
          </a:xfrm>
        </p:spPr>
        <p:txBody>
          <a:bodyPr vert="horz" lIns="91440" tIns="45720" rIns="91440" bIns="45720" rtlCol="0" anchor="t">
            <a:noAutofit/>
          </a:bodyPr>
          <a:lstStyle/>
          <a:p>
            <a:pPr>
              <a:lnSpc>
                <a:spcPct val="107000"/>
              </a:lnSpc>
              <a:spcBef>
                <a:spcPts val="0"/>
              </a:spcBef>
              <a:spcAft>
                <a:spcPts val="800"/>
              </a:spcAft>
            </a:pPr>
            <a:r>
              <a:rPr lang="en-US" sz="3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Yeshua’s Concerns:</a:t>
            </a:r>
            <a:br>
              <a:rPr lang="en-US" sz="30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Nevertheless I have this against you, that </a:t>
            </a:r>
            <a:r>
              <a:rPr lang="en-US" sz="2400" b="1" kern="100" dirty="0">
                <a:effectLst>
                  <a:outerShdw blurRad="38100" dist="38100" dir="2700000" algn="tl">
                    <a:srgbClr val="000000">
                      <a:alpha val="43137"/>
                    </a:srgbClr>
                  </a:outerShdw>
                </a:effectLst>
                <a:highlight>
                  <a:srgbClr val="FF0000"/>
                </a:highlight>
                <a:latin typeface="Arial" panose="020B0604020202020204" pitchFamily="34" charset="0"/>
                <a:ea typeface="Calibri" panose="020F0502020204030204" pitchFamily="34" charset="0"/>
                <a:cs typeface="Arial" panose="020B0604020202020204" pitchFamily="34" charset="0"/>
              </a:rPr>
              <a:t>you have left your first love</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[E]</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But I have a few things against you, because you have there those who </a:t>
            </a:r>
            <a:r>
              <a:rPr lang="en-US" sz="2400" b="1" kern="100" dirty="0">
                <a:effectLst>
                  <a:outerShdw blurRad="38100" dist="38100" dir="2700000" algn="tl">
                    <a:srgbClr val="000000">
                      <a:alpha val="43137"/>
                    </a:srgbClr>
                  </a:outerShdw>
                </a:effectLst>
                <a:highlight>
                  <a:srgbClr val="00FF00"/>
                </a:highlight>
                <a:latin typeface="Arial" panose="020B0604020202020204" pitchFamily="34" charset="0"/>
                <a:ea typeface="Calibri" panose="020F0502020204030204" pitchFamily="34" charset="0"/>
                <a:cs typeface="Arial" panose="020B0604020202020204" pitchFamily="34" charset="0"/>
              </a:rPr>
              <a:t>hold the doctrine of Balaam</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who taught </a:t>
            </a:r>
            <a:r>
              <a:rPr lang="en-US" sz="2400" b="1" i="1" kern="100"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Balak</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to put a stumbling block before the children of Israel, to eat things sacrificed to idols, and to commit sexual immorality.  Thus you also have those </a:t>
            </a:r>
            <a:r>
              <a:rPr lang="en-US" sz="2400" b="1" kern="100" dirty="0">
                <a:effectLst>
                  <a:outerShdw blurRad="38100" dist="38100" dir="2700000" algn="tl">
                    <a:srgbClr val="000000">
                      <a:alpha val="43137"/>
                    </a:srgbClr>
                  </a:outerShdw>
                </a:effectLst>
                <a:highlight>
                  <a:srgbClr val="00FF00"/>
                </a:highlight>
                <a:latin typeface="Arial" panose="020B0604020202020204" pitchFamily="34" charset="0"/>
                <a:ea typeface="Calibri" panose="020F0502020204030204" pitchFamily="34" charset="0"/>
                <a:cs typeface="Arial" panose="020B0604020202020204" pitchFamily="34" charset="0"/>
              </a:rPr>
              <a:t>who hold the doctrine of the </a:t>
            </a:r>
            <a:r>
              <a:rPr lang="en-US" sz="2400" b="1" i="1" kern="100" dirty="0">
                <a:effectLst>
                  <a:outerShdw blurRad="38100" dist="38100" dir="2700000" algn="tl">
                    <a:srgbClr val="000000">
                      <a:alpha val="43137"/>
                    </a:srgbClr>
                  </a:outerShdw>
                </a:effectLst>
                <a:highlight>
                  <a:srgbClr val="00FF00"/>
                </a:highlight>
                <a:latin typeface="Arial" panose="020B0604020202020204" pitchFamily="34" charset="0"/>
                <a:ea typeface="Calibri" panose="020F0502020204030204" pitchFamily="34" charset="0"/>
                <a:cs typeface="Arial" panose="020B0604020202020204" pitchFamily="34" charset="0"/>
              </a:rPr>
              <a:t>Nicolaitans</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which thing I hate.  [Pe]</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Nevertheless I have a few things against you, because you </a:t>
            </a:r>
            <a:r>
              <a:rPr lang="en-US" sz="2400" b="1" kern="100" dirty="0">
                <a:effectLst>
                  <a:outerShdw blurRad="38100" dist="38100" dir="2700000" algn="tl">
                    <a:srgbClr val="000000">
                      <a:alpha val="43137"/>
                    </a:srgbClr>
                  </a:outerShdw>
                </a:effectLst>
                <a:highlight>
                  <a:srgbClr val="FFFF00"/>
                </a:highlight>
                <a:latin typeface="Arial" panose="020B0604020202020204" pitchFamily="34" charset="0"/>
                <a:ea typeface="Calibri" panose="020F0502020204030204" pitchFamily="34" charset="0"/>
                <a:cs typeface="Arial" panose="020B0604020202020204" pitchFamily="34" charset="0"/>
              </a:rPr>
              <a:t>allow that woman Jezebel, who calls herself a prophetess, to teach and seduce My servants </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to commit sexual immorality and eat things sacrificed to idols.  And I gave her time to repent of her sexual immorality, and she did not repent.  Indeed I will cast her into a sickbed, and those who commit adultery with her into great tribulation, unless they repent of their deeds.  </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58157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BB07A-21F0-9F7E-E15F-6053F8D5944D}"/>
              </a:ext>
            </a:extLst>
          </p:cNvPr>
          <p:cNvSpPr>
            <a:spLocks noGrp="1"/>
          </p:cNvSpPr>
          <p:nvPr>
            <p:ph type="title"/>
          </p:nvPr>
        </p:nvSpPr>
        <p:spPr>
          <a:xfrm>
            <a:off x="150711" y="134624"/>
            <a:ext cx="11789651" cy="6585154"/>
          </a:xfrm>
        </p:spPr>
        <p:txBody>
          <a:bodyPr anchor="t">
            <a:noAutofit/>
          </a:bodyPr>
          <a:lstStyle/>
          <a:p>
            <a:pPr marL="0" marR="0">
              <a:lnSpc>
                <a:spcPct val="107000"/>
              </a:lnSpc>
              <a:spcBef>
                <a:spcPts val="0"/>
              </a:spcBef>
              <a:spcAft>
                <a:spcPts val="800"/>
              </a:spcAft>
            </a:pP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will kill her children with death, and all the churches shall know that I am He who searches the minds and hearts. And I will give to each one of you according to your works.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[T]</a:t>
            </a: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know your works, that </a:t>
            </a:r>
            <a:r>
              <a:rPr lang="en-US" sz="2400" b="1" kern="100" dirty="0">
                <a:effectLst>
                  <a:outerShdw blurRad="38100" dist="38100" dir="2700000" algn="tl">
                    <a:srgbClr val="000000">
                      <a:alpha val="43137"/>
                    </a:srgbClr>
                  </a:outerShdw>
                </a:effectLst>
                <a:highlight>
                  <a:srgbClr val="FF00FF"/>
                </a:highlight>
                <a:latin typeface="Arial" panose="020B0604020202020204" pitchFamily="34" charset="0"/>
                <a:ea typeface="Calibri" panose="020F0502020204030204" pitchFamily="34" charset="0"/>
                <a:cs typeface="Arial" panose="020B0604020202020204" pitchFamily="34" charset="0"/>
              </a:rPr>
              <a:t>you have a name that you are alive, but you are dead</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Be watchful, and strengthen the things which remain, that are ready to die, for I have not found your works perfect before God.  Remember how you have received and heard.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[Sa]</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I know your works, that </a:t>
            </a:r>
            <a:r>
              <a:rPr lang="en-US" sz="2400" b="1" kern="100" dirty="0">
                <a:effectLst>
                  <a:outerShdw blurRad="38100" dist="38100" dir="2700000" algn="tl">
                    <a:srgbClr val="000000">
                      <a:alpha val="43137"/>
                    </a:srgbClr>
                  </a:outerShdw>
                </a:effectLst>
                <a:highlight>
                  <a:srgbClr val="008080"/>
                </a:highlight>
                <a:latin typeface="Arial" panose="020B0604020202020204" pitchFamily="34" charset="0"/>
                <a:ea typeface="Calibri" panose="020F0502020204030204" pitchFamily="34" charset="0"/>
                <a:cs typeface="Arial" panose="020B0604020202020204" pitchFamily="34" charset="0"/>
              </a:rPr>
              <a:t>you are neither cold nor hot</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I could wish you were cold or hot.  So then, because you are lukewarm, and neither cold nor hot, I will vomit you out of My mouth.  </a:t>
            </a:r>
            <a:r>
              <a:rPr lang="en-US" sz="2400" b="1" kern="100" dirty="0">
                <a:effectLst>
                  <a:outerShdw blurRad="38100" dist="38100" dir="2700000" algn="tl">
                    <a:srgbClr val="000000">
                      <a:alpha val="43137"/>
                    </a:srgbClr>
                  </a:outerShdw>
                </a:effectLst>
                <a:highlight>
                  <a:srgbClr val="008080"/>
                </a:highlight>
                <a:latin typeface="Arial" panose="020B0604020202020204" pitchFamily="34" charset="0"/>
                <a:ea typeface="Calibri" panose="020F0502020204030204" pitchFamily="34" charset="0"/>
                <a:cs typeface="Arial" panose="020B0604020202020204" pitchFamily="34" charset="0"/>
              </a:rPr>
              <a:t>Because you say, ‘I am rich, have become wealthy, and have need of nothing’—and do not know that you are wretched, miserable, poor, blind, and naked</a:t>
            </a:r>
            <a:r>
              <a:rPr lang="en-US" sz="2400" b="1"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[L]</a:t>
            </a: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br>
              <a:rPr lang="en-US" sz="2400" kern="1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br>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0189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p of Revelation's Seven Churches">
            <a:extLst>
              <a:ext uri="{FF2B5EF4-FFF2-40B4-BE49-F238E27FC236}">
                <a16:creationId xmlns:a16="http://schemas.microsoft.com/office/drawing/2014/main" id="{75AFDEA0-7123-A704-1939-803B9901F8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326" y="-10535"/>
            <a:ext cx="8881726" cy="68685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20E2A3-D293-1CD5-1545-6E179F64095C}"/>
              </a:ext>
            </a:extLst>
          </p:cNvPr>
          <p:cNvSpPr txBox="1"/>
          <p:nvPr/>
        </p:nvSpPr>
        <p:spPr>
          <a:xfrm>
            <a:off x="5771147" y="1768642"/>
            <a:ext cx="1913021" cy="430887"/>
          </a:xfrm>
          <a:prstGeom prst="rect">
            <a:avLst/>
          </a:prstGeom>
          <a:noFill/>
        </p:spPr>
        <p:txBody>
          <a:bodyPr wrap="square" rtlCol="0">
            <a:spAutoFit/>
          </a:bodyPr>
          <a:lstStyle/>
          <a:p>
            <a:r>
              <a:rPr lang="en-US" sz="2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Satan’s Seat</a:t>
            </a:r>
          </a:p>
        </p:txBody>
      </p:sp>
    </p:spTree>
    <p:extLst>
      <p:ext uri="{BB962C8B-B14F-4D97-AF65-F5344CB8AC3E}">
        <p14:creationId xmlns:p14="http://schemas.microsoft.com/office/powerpoint/2010/main" val="2425566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2485</TotalTime>
  <Words>5296</Words>
  <Application>Microsoft Office PowerPoint</Application>
  <PresentationFormat>Widescreen</PresentationFormat>
  <Paragraphs>555</Paragraphs>
  <Slides>124</Slides>
  <Notes>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124</vt:i4>
      </vt:variant>
    </vt:vector>
  </HeadingPairs>
  <TitlesOfParts>
    <vt:vector size="133" baseType="lpstr">
      <vt:lpstr>Arial</vt:lpstr>
      <vt:lpstr>Arial</vt:lpstr>
      <vt:lpstr>Calibri</vt:lpstr>
      <vt:lpstr>Calibri Light</vt:lpstr>
      <vt:lpstr>Segoe UI</vt:lpstr>
      <vt:lpstr>system-ui</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the Lord spoke to Moses and Aaron in the land of Egypt, saying, 2 “This month shall be your beginning of months; it shall be the first month of the year to you.  3 Speak to all the congregation of Israel, saying: ‘On the tenth of this month every man shall take for himself a lamb …. 6Now you shall keep it until the fourteenth day of the same month. Then the whole assembly of the congregation of Israel shall kill it at twilight.         Exodus 12:1-3 &amp; 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Nicolaitans</vt:lpstr>
      <vt:lpstr>Nicolaitans</vt:lpstr>
      <vt:lpstr>Nicolaitans</vt:lpstr>
      <vt:lpstr>Nicolaitans</vt:lpstr>
      <vt:lpstr>Nicolaitans</vt:lpstr>
      <vt:lpstr>Nicolaitans</vt:lpstr>
      <vt:lpstr>Nicolaitans</vt:lpstr>
      <vt:lpstr>PowerPoint Presentation</vt:lpstr>
      <vt:lpstr>PowerPoint Presentation</vt:lpstr>
      <vt:lpstr>PowerPoint Presentation</vt:lpstr>
      <vt:lpstr>Crowns in the Bible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Yeshua’s Final Week</vt:lpstr>
      <vt:lpstr>PowerPoint Presentation</vt:lpstr>
      <vt:lpstr>PowerPoint Presentation</vt:lpstr>
      <vt:lpstr>PowerPoint Presentation</vt:lpstr>
      <vt:lpstr>PowerPoint Presentation</vt:lpstr>
      <vt:lpstr>PowerPoint Presentation</vt:lpstr>
      <vt:lpstr>PowerPoint Presentation</vt:lpstr>
      <vt:lpstr>Two Congregations:     In the Shadow of Pagan Temples:   Ephesus &amp; Pergamos    Nothing Good Said About Them:   Sardis &amp; Laodicea   Nothing Bad Said About Them:   Smyrna &amp; Philadelphia   </vt:lpstr>
      <vt:lpstr>Two Congregations:     In the Shadow of Pagan Temples:   Ephesus &amp; Pergamos    Nothing Good Said About Them:   Sardis &amp; Laodicea   Nothing Bad Said About Them:   Smyrna &amp; Philadelphia   </vt:lpstr>
      <vt:lpstr>PowerPoint Presentation</vt:lpstr>
      <vt:lpstr>PowerPoint Presentation</vt:lpstr>
      <vt:lpstr>To him who overcomes I will give to eat from the tree of life, which is in the midst of the Paradise of God.   [E]  He who overcomes shall not be hurt by the second death.  [Sm]  To him who overcomes I will give some of the hidden manna to eat. And I will give him a white stone, and on the stone a new name written which no one knows except him who receives it.  [Pe]  And he who overcomes, and keeps My works until the end, to him I will give power over the nations —  ‘He shall rule them with a rod of iron; they shall be dashed to pieces like the potter’s vessels’—  as I also have received from My Father;  and I will give him the morning star.  [T]      </vt:lpstr>
      <vt:lpstr>He who overcomes shall be clothed in white garments, and I will not blot out his name from the Book of Life; but I will confess his name before My Father and before His angels.  [Sa]  He who overcomes, I will make him a pillar in the temple of My God, and he shall go out no more. I will write on him the name of My God and the name of the city of My God, the New Jerusalem, which comes down out of heaven from My God. And I will write on him My new name.  [Ph]  To him who overcomes I will grant to sit with Me on My throne, as I also overcame and sat down with My Father on His throne.  [L]    </vt:lpstr>
      <vt:lpstr>PowerPoint Presentation</vt:lpstr>
      <vt:lpstr>PowerPoint Presentation</vt:lpstr>
      <vt:lpstr>PowerPoint Presentation</vt:lpstr>
      <vt:lpstr>PowerPoint Presentation</vt:lpstr>
      <vt:lpstr>PowerPoint Presentation</vt:lpstr>
      <vt:lpstr>Rev 2:5  “Remember therefore from where you have fallen; repent and do the first works, or else I will come to you quickly and remove your lampstand from its place—unless you repent.  [E]  Rev 2:16  “Repent, or else I will come to you quickly and will fight against them with the sword of My mouth.  [P]  Rev 2:21  “And I gave her time to repent of her sexual immorality, and she did not repent. [T]  Rev 2:22  “Indeed I will cast her into a sickbed, and those who commit adultery with her into great tribulation, unless they repent of their deeds.  [T]  Rev 2:25  But that which ye have already hold fast till I come.  [T]  Rev 3:3  “Remember therefore how you have received and heard; hold fast and repent. Therefore, if you will not watch, I will come upon you as a thief, and you will not know what hour I will come upon you.  [Sa]  Rev 3:19  “As many as I love, I rebuke and chasten. Therefore, be zealous and repent.  [L]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Yeshua’s Concerns:  Nevertheless I have this against you, that you have left your first love.  [E]  But I have a few things against you, because you have there those who hold the doctrine of Balaam, who taught Balak to put a stumbling block before the children of Israel, to eat things sacrificed to idols, and to commit sexual immorality.  Thus you also have those who hold the doctrine of the Nicolaitans, which thing I hate.  [Pe]  Nevertheless I have a few things against you, because you allow that woman Jezebel, who calls herself a prophetess, to teach and seduce My servants to commit sexual immorality and eat things sacrificed to idols.  And I gave her time to repent of her sexual immorality, and she did not repent.  Indeed I will cast her into a sickbed, and those who commit adultery with her into great tribulation, unless they repent of their deeds.     </vt:lpstr>
      <vt:lpstr>I will kill her children with death, and all the churches shall know that I am He who searches the minds and hearts. And I will give to each one of you according to your works.  [T]  I know your works, that you have a name that you are alive, but you are dead.  Be watchful, and strengthen the things which remain, that are ready to die, for I have not found your works perfect before God.  Remember how you have received and heard.  [Sa]  I know your works, that you are neither cold nor hot. I could wish you were cold or hot.  So then, because you are lukewarm, and neither cold nor hot, I will vomit you out of My mouth.  Because you say, ‘I am rich, have become wealthy, and have need of nothing’—and do not know that you are wretched, miserable, poor, blind, and naked—  [L]  </vt:lpstr>
      <vt:lpstr>PowerPoint Presentation</vt:lpstr>
      <vt:lpstr>PowerPoint Presentation</vt:lpstr>
      <vt:lpstr>PowerPoint Presentation</vt:lpstr>
      <vt:lpstr>PowerPoint Presentation</vt:lpstr>
      <vt:lpstr>PowerPoint Presentation</vt:lpstr>
      <vt:lpstr>Yeshua’s Exhortations: Remember therefore from where you have fallen; repent and do the first works, or else I will come to you quickly and remove your lampstand from its place—unless you repent.  [E]  Do not fear any of those things which you are about to suffer. Indeed, the devil is about to throw some of you into prison, that you may be tested, and you will have tribulation ten days. Be faithful until death, and I will give you the crown of life.  [Sm]  Repent, or else I will come to you quickly and will fight against them [Nicolaitans] with the sword of My mouth.  [Pe]  Now to you I say, and to the rest in Thyatira, as many as do not have this doctrine [of Jezebel], who have not known the depths of Satan, as they say, I will put on you no other burden.  But hold fast what you have till I come.  [T]    </vt:lpstr>
      <vt:lpstr>Yeshua’s Exhortations: Remember therefore from where you have fallen; repent and do the first works, or else I will come to you quickly and remove your lampstand from its place—unless you repent.  [E]  Do not fear any of those things which you are about to suffer. Indeed, the devil is about to throw some of you into prison, that you may be tested, and you will have tribulation ten days. Be faithful until death, and I will give you the crown of life.  [Sm]  Repent, or else I will come to you quickly and will fight against them [Nicolaitans] with the sword of My mouth.  [Pe]  Now to you I say, and to the rest in Thyatira, as many as do not have this doctrine [of Jezebel], who have not known the depths of Satan, as they say, I will put on you no other burden.  But hold fast what you have till I come.  [T]    </vt:lpstr>
      <vt:lpstr>Hold fast and repent. Therefore if you will not watch, I will come upon you as a thief, and you will not know what hour I will come upon you. You have a few names even in Sardis who have not defiled their garments; and they shall walk with Me in white, for they are worthy.   [Sa]  Because you have kept My command to persevere, I also will keep you from the hour of trial which shall come upon the whole world, to test those who dwell on the earth. Behold, I am coming quickly! Hold fast what you have, that no one may take your crown.  [Ph]  I counsel you to buy from Me gold refined in the fire, that you may be rich; and white garments, that you may be clothed, that the shame of your nakedness may not be revealed; and anoint your eyes with eye salve, that you may see.  As many as I love, I rebuke and chasten. Therefore be zealous and repent.  Behold, I stand at the door and knock. If anyone hears My voice and opens the door, I will come in to him and dine with him, and he with Me.  [L]    </vt:lpstr>
      <vt:lpstr>Hold fast and repent. Therefore if you will not watch, I will come upon you as a thief, and you will not know what hour I will come upon you. You have a few names even in Sardis who have not defiled their garments; and they shall walk with Me in white, for they are worthy.   [Sa]  Because you have kept My command to persevere, I also will keep you from the hour of trial which shall come upon the whole world, to test those who dwell on the earth. Behold, I am coming quickly! Hold fast what you have, that no one may take your crown.  [Ph]  I counsel you to buy from Me gold refined in the fire, that you may be rich; and white garments, that you may be clothed, that the shame of your nakedness may not be revealed; and anoint your eyes with eye salve, that you may see.  As many as I love, I rebuke and chasten. Therefore be zealous and repent.  Behold, I stand at the door and knock. If anyone hears My voice and opens the door, I will come in to him and dine with him, and he with Me.  [L]    </vt:lpstr>
      <vt:lpstr>Rev 2:5  “Remember therefore from where you have fallen; repent and do the first works, or else I will come to you quickly and remove your lampstand from its place—unless you repent.  [E]  Rev 2:16  “Repent, or else I will come to you quickly and will fight against them with the sword of My mouth.  [P]  Rev 2:21  “And I gave her time to repent of her sexual immorality, and she did not repent. [T]  Rev 2:22  “Indeed I will cast her into a sickbed, and those who commit adultery with her into great tribulation, unless they repent of their deeds.  [T]  Rev 2:25  But that which ye have already hold fast till I come.  [T]  Rev 3:3  “Remember therefore how you have received and heard; hold fast and repent. Therefore, if you will not watch, I will come upon you as a thief, and you will not know what hour I will come upon you.  [Sa]  Rev 3:19  “As many as I love, I rebuke and chasten. Therefore, be zealous and repent.  [L]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Baker</dc:creator>
  <cp:lastModifiedBy>Jon Baker</cp:lastModifiedBy>
  <cp:revision>113</cp:revision>
  <dcterms:created xsi:type="dcterms:W3CDTF">2024-03-26T18:13:17Z</dcterms:created>
  <dcterms:modified xsi:type="dcterms:W3CDTF">2024-05-10T18:42:52Z</dcterms:modified>
</cp:coreProperties>
</file>