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4"/>
  </p:notesMasterIdLst>
  <p:sldIdLst>
    <p:sldId id="331" r:id="rId2"/>
    <p:sldId id="920" r:id="rId3"/>
    <p:sldId id="910" r:id="rId4"/>
    <p:sldId id="911" r:id="rId5"/>
    <p:sldId id="912" r:id="rId6"/>
    <p:sldId id="913" r:id="rId7"/>
    <p:sldId id="914" r:id="rId8"/>
    <p:sldId id="915" r:id="rId9"/>
    <p:sldId id="916" r:id="rId10"/>
    <p:sldId id="917" r:id="rId11"/>
    <p:sldId id="918" r:id="rId12"/>
    <p:sldId id="919" r:id="rId13"/>
    <p:sldId id="849" r:id="rId14"/>
    <p:sldId id="859" r:id="rId15"/>
    <p:sldId id="895" r:id="rId16"/>
    <p:sldId id="897" r:id="rId17"/>
    <p:sldId id="900" r:id="rId18"/>
    <p:sldId id="901" r:id="rId19"/>
    <p:sldId id="898" r:id="rId20"/>
    <p:sldId id="923" r:id="rId21"/>
    <p:sldId id="903" r:id="rId22"/>
    <p:sldId id="904" r:id="rId23"/>
    <p:sldId id="905" r:id="rId24"/>
    <p:sldId id="922" r:id="rId25"/>
    <p:sldId id="899" r:id="rId26"/>
    <p:sldId id="933" r:id="rId27"/>
    <p:sldId id="906" r:id="rId28"/>
    <p:sldId id="907" r:id="rId29"/>
    <p:sldId id="934" r:id="rId30"/>
    <p:sldId id="947" r:id="rId31"/>
    <p:sldId id="952" r:id="rId32"/>
    <p:sldId id="953" r:id="rId33"/>
    <p:sldId id="954" r:id="rId34"/>
    <p:sldId id="955" r:id="rId35"/>
    <p:sldId id="964" r:id="rId36"/>
    <p:sldId id="908" r:id="rId37"/>
    <p:sldId id="909" r:id="rId38"/>
    <p:sldId id="925" r:id="rId39"/>
    <p:sldId id="497" r:id="rId40"/>
    <p:sldId id="965" r:id="rId41"/>
    <p:sldId id="968" r:id="rId42"/>
    <p:sldId id="967" r:id="rId43"/>
    <p:sldId id="926" r:id="rId44"/>
    <p:sldId id="927" r:id="rId45"/>
    <p:sldId id="928" r:id="rId46"/>
    <p:sldId id="969" r:id="rId47"/>
    <p:sldId id="924" r:id="rId48"/>
    <p:sldId id="956" r:id="rId49"/>
    <p:sldId id="957" r:id="rId50"/>
    <p:sldId id="932" r:id="rId51"/>
    <p:sldId id="935" r:id="rId52"/>
    <p:sldId id="855" r:id="rId53"/>
    <p:sldId id="966" r:id="rId54"/>
    <p:sldId id="884" r:id="rId55"/>
    <p:sldId id="993" r:id="rId56"/>
    <p:sldId id="970" r:id="rId57"/>
    <p:sldId id="972" r:id="rId58"/>
    <p:sldId id="977" r:id="rId59"/>
    <p:sldId id="976" r:id="rId60"/>
    <p:sldId id="978" r:id="rId61"/>
    <p:sldId id="986" r:id="rId62"/>
    <p:sldId id="994" r:id="rId63"/>
    <p:sldId id="981" r:id="rId64"/>
    <p:sldId id="984" r:id="rId65"/>
    <p:sldId id="983" r:id="rId66"/>
    <p:sldId id="982" r:id="rId67"/>
    <p:sldId id="985" r:id="rId68"/>
    <p:sldId id="987" r:id="rId69"/>
    <p:sldId id="995" r:id="rId70"/>
    <p:sldId id="936" r:id="rId71"/>
    <p:sldId id="974" r:id="rId72"/>
    <p:sldId id="973" r:id="rId73"/>
    <p:sldId id="931" r:id="rId74"/>
    <p:sldId id="937" r:id="rId75"/>
    <p:sldId id="996" r:id="rId76"/>
    <p:sldId id="997" r:id="rId77"/>
    <p:sldId id="989" r:id="rId78"/>
    <p:sldId id="990" r:id="rId79"/>
    <p:sldId id="991" r:id="rId80"/>
    <p:sldId id="992" r:id="rId81"/>
    <p:sldId id="988" r:id="rId82"/>
    <p:sldId id="998" r:id="rId83"/>
    <p:sldId id="971" r:id="rId84"/>
    <p:sldId id="938" r:id="rId85"/>
    <p:sldId id="940" r:id="rId86"/>
    <p:sldId id="941" r:id="rId87"/>
    <p:sldId id="942" r:id="rId88"/>
    <p:sldId id="943" r:id="rId89"/>
    <p:sldId id="944" r:id="rId90"/>
    <p:sldId id="945" r:id="rId91"/>
    <p:sldId id="946" r:id="rId92"/>
    <p:sldId id="939" r:id="rId93"/>
    <p:sldId id="958" r:id="rId94"/>
    <p:sldId id="959" r:id="rId95"/>
    <p:sldId id="960" r:id="rId96"/>
    <p:sldId id="961" r:id="rId97"/>
    <p:sldId id="962" r:id="rId98"/>
    <p:sldId id="963" r:id="rId99"/>
    <p:sldId id="306" r:id="rId100"/>
    <p:sldId id="294" r:id="rId101"/>
    <p:sldId id="305" r:id="rId102"/>
    <p:sldId id="396" r:id="rId10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90" autoAdjust="0"/>
  </p:normalViewPr>
  <p:slideViewPr>
    <p:cSldViewPr snapToGrid="0">
      <p:cViewPr varScale="1">
        <p:scale>
          <a:sx n="100" d="100"/>
          <a:sy n="100" d="100"/>
        </p:scale>
        <p:origin x="990" y="90"/>
      </p:cViewPr>
      <p:guideLst/>
    </p:cSldViewPr>
  </p:slideViewPr>
  <p:outlineViewPr>
    <p:cViewPr>
      <p:scale>
        <a:sx n="33" d="100"/>
        <a:sy n="33" d="100"/>
      </p:scale>
      <p:origin x="0" y="-3816"/>
    </p:cViewPr>
  </p:outlineViewPr>
  <p:notesTextViewPr>
    <p:cViewPr>
      <p:scale>
        <a:sx n="1" d="1"/>
        <a:sy n="1" d="1"/>
      </p:scale>
      <p:origin x="0" y="0"/>
    </p:cViewPr>
  </p:notesTextViewPr>
  <p:notesViewPr>
    <p:cSldViewPr snapToGrid="0">
      <p:cViewPr varScale="1">
        <p:scale>
          <a:sx n="80" d="100"/>
          <a:sy n="80" d="100"/>
        </p:scale>
        <p:origin x="4002" y="11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heme" Target="theme/theme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A799C5-12E5-47D8-A585-9B94E243770E}" type="datetimeFigureOut">
              <a:rPr lang="en-US" smtClean="0"/>
              <a:t>6/14/2024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D597FD-C39A-4012-AD64-CF019350484F}" type="slidenum">
              <a:rPr lang="en-US" smtClean="0"/>
              <a:t>‹#›</a:t>
            </a:fld>
            <a:endParaRPr lang="en-US"/>
          </a:p>
        </p:txBody>
      </p:sp>
    </p:spTree>
    <p:extLst>
      <p:ext uri="{BB962C8B-B14F-4D97-AF65-F5344CB8AC3E}">
        <p14:creationId xmlns:p14="http://schemas.microsoft.com/office/powerpoint/2010/main" val="36958098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BD597FD-C39A-4012-AD64-CF019350484F}" type="slidenum">
              <a:rPr lang="en-US" smtClean="0"/>
              <a:t>13</a:t>
            </a:fld>
            <a:endParaRPr lang="en-US"/>
          </a:p>
        </p:txBody>
      </p:sp>
    </p:spTree>
    <p:extLst>
      <p:ext uri="{BB962C8B-B14F-4D97-AF65-F5344CB8AC3E}">
        <p14:creationId xmlns:p14="http://schemas.microsoft.com/office/powerpoint/2010/main" val="10004847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D597FD-C39A-4012-AD64-CF019350484F}" type="slidenum">
              <a:rPr lang="en-US" smtClean="0"/>
              <a:t>64</a:t>
            </a:fld>
            <a:endParaRPr lang="en-US"/>
          </a:p>
        </p:txBody>
      </p:sp>
    </p:spTree>
    <p:extLst>
      <p:ext uri="{BB962C8B-B14F-4D97-AF65-F5344CB8AC3E}">
        <p14:creationId xmlns:p14="http://schemas.microsoft.com/office/powerpoint/2010/main" val="40893332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D597FD-C39A-4012-AD64-CF019350484F}" type="slidenum">
              <a:rPr lang="en-US" smtClean="0"/>
              <a:t>65</a:t>
            </a:fld>
            <a:endParaRPr lang="en-US"/>
          </a:p>
        </p:txBody>
      </p:sp>
    </p:spTree>
    <p:extLst>
      <p:ext uri="{BB962C8B-B14F-4D97-AF65-F5344CB8AC3E}">
        <p14:creationId xmlns:p14="http://schemas.microsoft.com/office/powerpoint/2010/main" val="4387551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D597FD-C39A-4012-AD64-CF019350484F}" type="slidenum">
              <a:rPr lang="en-US" smtClean="0"/>
              <a:t>68</a:t>
            </a:fld>
            <a:endParaRPr lang="en-US"/>
          </a:p>
        </p:txBody>
      </p:sp>
    </p:spTree>
    <p:extLst>
      <p:ext uri="{BB962C8B-B14F-4D97-AF65-F5344CB8AC3E}">
        <p14:creationId xmlns:p14="http://schemas.microsoft.com/office/powerpoint/2010/main" val="17445641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D597FD-C39A-4012-AD64-CF019350484F}" type="slidenum">
              <a:rPr lang="en-US" smtClean="0"/>
              <a:t>94</a:t>
            </a:fld>
            <a:endParaRPr lang="en-US"/>
          </a:p>
        </p:txBody>
      </p:sp>
    </p:spTree>
    <p:extLst>
      <p:ext uri="{BB962C8B-B14F-4D97-AF65-F5344CB8AC3E}">
        <p14:creationId xmlns:p14="http://schemas.microsoft.com/office/powerpoint/2010/main" val="29295773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D597FD-C39A-4012-AD64-CF019350484F}" type="slidenum">
              <a:rPr lang="en-US" smtClean="0"/>
              <a:t>95</a:t>
            </a:fld>
            <a:endParaRPr lang="en-US"/>
          </a:p>
        </p:txBody>
      </p:sp>
    </p:spTree>
    <p:extLst>
      <p:ext uri="{BB962C8B-B14F-4D97-AF65-F5344CB8AC3E}">
        <p14:creationId xmlns:p14="http://schemas.microsoft.com/office/powerpoint/2010/main" val="8334660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D597FD-C39A-4012-AD64-CF019350484F}" type="slidenum">
              <a:rPr lang="en-US" smtClean="0"/>
              <a:t>96</a:t>
            </a:fld>
            <a:endParaRPr lang="en-US"/>
          </a:p>
        </p:txBody>
      </p:sp>
    </p:spTree>
    <p:extLst>
      <p:ext uri="{BB962C8B-B14F-4D97-AF65-F5344CB8AC3E}">
        <p14:creationId xmlns:p14="http://schemas.microsoft.com/office/powerpoint/2010/main" val="31237594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D597FD-C39A-4012-AD64-CF019350484F}" type="slidenum">
              <a:rPr lang="en-US" smtClean="0"/>
              <a:t>97</a:t>
            </a:fld>
            <a:endParaRPr lang="en-US"/>
          </a:p>
        </p:txBody>
      </p:sp>
    </p:spTree>
    <p:extLst>
      <p:ext uri="{BB962C8B-B14F-4D97-AF65-F5344CB8AC3E}">
        <p14:creationId xmlns:p14="http://schemas.microsoft.com/office/powerpoint/2010/main" val="354705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D597FD-C39A-4012-AD64-CF019350484F}" type="slidenum">
              <a:rPr lang="en-US" smtClean="0"/>
              <a:t>98</a:t>
            </a:fld>
            <a:endParaRPr lang="en-US"/>
          </a:p>
        </p:txBody>
      </p:sp>
    </p:spTree>
    <p:extLst>
      <p:ext uri="{BB962C8B-B14F-4D97-AF65-F5344CB8AC3E}">
        <p14:creationId xmlns:p14="http://schemas.microsoft.com/office/powerpoint/2010/main" val="8704493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BD597FD-C39A-4012-AD64-CF019350484F}" type="slidenum">
              <a:rPr lang="en-US" smtClean="0"/>
              <a:t>26</a:t>
            </a:fld>
            <a:endParaRPr lang="en-US"/>
          </a:p>
        </p:txBody>
      </p:sp>
    </p:spTree>
    <p:extLst>
      <p:ext uri="{BB962C8B-B14F-4D97-AF65-F5344CB8AC3E}">
        <p14:creationId xmlns:p14="http://schemas.microsoft.com/office/powerpoint/2010/main" val="16196300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BD597FD-C39A-4012-AD64-CF019350484F}" type="slidenum">
              <a:rPr lang="en-US" smtClean="0"/>
              <a:t>29</a:t>
            </a:fld>
            <a:endParaRPr lang="en-US"/>
          </a:p>
        </p:txBody>
      </p:sp>
    </p:spTree>
    <p:extLst>
      <p:ext uri="{BB962C8B-B14F-4D97-AF65-F5344CB8AC3E}">
        <p14:creationId xmlns:p14="http://schemas.microsoft.com/office/powerpoint/2010/main" val="14683457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i="1">
                <a:solidFill>
                  <a:schemeClr val="tx1"/>
                </a:solidFill>
                <a:latin typeface="Times New Roman" pitchFamily="-80" charset="0"/>
                <a:ea typeface="ＭＳ Ｐゴシック" pitchFamily="-80" charset="-128"/>
              </a:defRPr>
            </a:lvl1pPr>
            <a:lvl2pPr marL="785372" indent="-302066">
              <a:defRPr sz="2500" i="1">
                <a:solidFill>
                  <a:schemeClr val="tx1"/>
                </a:solidFill>
                <a:latin typeface="Times New Roman" pitchFamily="-80" charset="0"/>
                <a:ea typeface="ＭＳ Ｐゴシック" pitchFamily="-80" charset="-128"/>
              </a:defRPr>
            </a:lvl2pPr>
            <a:lvl3pPr marL="1208265" indent="-241653">
              <a:defRPr sz="2500" i="1">
                <a:solidFill>
                  <a:schemeClr val="tx1"/>
                </a:solidFill>
                <a:latin typeface="Times New Roman" pitchFamily="-80" charset="0"/>
                <a:ea typeface="ＭＳ Ｐゴシック" pitchFamily="-80" charset="-128"/>
              </a:defRPr>
            </a:lvl3pPr>
            <a:lvl4pPr marL="1691571" indent="-241653">
              <a:defRPr sz="2500" i="1">
                <a:solidFill>
                  <a:schemeClr val="tx1"/>
                </a:solidFill>
                <a:latin typeface="Times New Roman" pitchFamily="-80" charset="0"/>
                <a:ea typeface="ＭＳ Ｐゴシック" pitchFamily="-80" charset="-128"/>
              </a:defRPr>
            </a:lvl4pPr>
            <a:lvl5pPr marL="2174878" indent="-241653">
              <a:defRPr sz="2500" i="1">
                <a:solidFill>
                  <a:schemeClr val="tx1"/>
                </a:solidFill>
                <a:latin typeface="Times New Roman" pitchFamily="-80" charset="0"/>
                <a:ea typeface="ＭＳ Ｐゴシック" pitchFamily="-80" charset="-128"/>
              </a:defRPr>
            </a:lvl5pPr>
            <a:lvl6pPr marL="2658184" indent="-241653" algn="ctr" eaLnBrk="0" fontAlgn="base" hangingPunct="0">
              <a:spcBef>
                <a:spcPct val="0"/>
              </a:spcBef>
              <a:spcAft>
                <a:spcPct val="0"/>
              </a:spcAft>
              <a:defRPr sz="2500" i="1">
                <a:solidFill>
                  <a:schemeClr val="tx1"/>
                </a:solidFill>
                <a:latin typeface="Times New Roman" pitchFamily="-80" charset="0"/>
                <a:ea typeface="ＭＳ Ｐゴシック" pitchFamily="-80" charset="-128"/>
              </a:defRPr>
            </a:lvl6pPr>
            <a:lvl7pPr marL="3141490" indent="-241653" algn="ctr" eaLnBrk="0" fontAlgn="base" hangingPunct="0">
              <a:spcBef>
                <a:spcPct val="0"/>
              </a:spcBef>
              <a:spcAft>
                <a:spcPct val="0"/>
              </a:spcAft>
              <a:defRPr sz="2500" i="1">
                <a:solidFill>
                  <a:schemeClr val="tx1"/>
                </a:solidFill>
                <a:latin typeface="Times New Roman" pitchFamily="-80" charset="0"/>
                <a:ea typeface="ＭＳ Ｐゴシック" pitchFamily="-80" charset="-128"/>
              </a:defRPr>
            </a:lvl7pPr>
            <a:lvl8pPr marL="3624796" indent="-241653" algn="ctr" eaLnBrk="0" fontAlgn="base" hangingPunct="0">
              <a:spcBef>
                <a:spcPct val="0"/>
              </a:spcBef>
              <a:spcAft>
                <a:spcPct val="0"/>
              </a:spcAft>
              <a:defRPr sz="2500" i="1">
                <a:solidFill>
                  <a:schemeClr val="tx1"/>
                </a:solidFill>
                <a:latin typeface="Times New Roman" pitchFamily="-80" charset="0"/>
                <a:ea typeface="ＭＳ Ｐゴシック" pitchFamily="-80" charset="-128"/>
              </a:defRPr>
            </a:lvl8pPr>
            <a:lvl9pPr marL="4108102" indent="-241653" algn="ctr" eaLnBrk="0" fontAlgn="base" hangingPunct="0">
              <a:spcBef>
                <a:spcPct val="0"/>
              </a:spcBef>
              <a:spcAft>
                <a:spcPct val="0"/>
              </a:spcAft>
              <a:defRPr sz="2500" i="1">
                <a:solidFill>
                  <a:schemeClr val="tx1"/>
                </a:solidFill>
                <a:latin typeface="Times New Roman" pitchFamily="-80" charset="0"/>
                <a:ea typeface="ＭＳ Ｐゴシック" pitchFamily="-80" charset="-128"/>
              </a:defRPr>
            </a:lvl9pPr>
          </a:lstStyle>
          <a:p>
            <a:fld id="{E9A9872D-8CA9-45B6-A0B8-6BBC295DDCDF}" type="slidenum">
              <a:rPr lang="en-US" altLang="en-US" sz="1300" i="0"/>
              <a:pPr/>
              <a:t>39</a:t>
            </a:fld>
            <a:endParaRPr lang="en-US" altLang="en-US" sz="1300" i="0"/>
          </a:p>
        </p:txBody>
      </p:sp>
      <p:sp>
        <p:nvSpPr>
          <p:cNvPr id="24579" name="Rectangle 2"/>
          <p:cNvSpPr>
            <a:spLocks noGrp="1" noRot="1" noChangeAspect="1" noChangeArrowheads="1" noTextEdit="1"/>
          </p:cNvSpPr>
          <p:nvPr>
            <p:ph type="sldImg"/>
          </p:nvPr>
        </p:nvSpPr>
        <p:spPr>
          <a:xfrm>
            <a:off x="457200" y="720725"/>
            <a:ext cx="6400800" cy="3600450"/>
          </a:xfrm>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80" charset="0"/>
              <a:ea typeface="ＭＳ Ｐゴシック" pitchFamily="-80"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BD597FD-C39A-4012-AD64-CF019350484F}" type="slidenum">
              <a:rPr lang="en-US" smtClean="0"/>
              <a:t>56</a:t>
            </a:fld>
            <a:endParaRPr lang="en-US"/>
          </a:p>
        </p:txBody>
      </p:sp>
    </p:spTree>
    <p:extLst>
      <p:ext uri="{BB962C8B-B14F-4D97-AF65-F5344CB8AC3E}">
        <p14:creationId xmlns:p14="http://schemas.microsoft.com/office/powerpoint/2010/main" val="35980743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D597FD-C39A-4012-AD64-CF019350484F}" type="slidenum">
              <a:rPr lang="en-US" smtClean="0"/>
              <a:t>59</a:t>
            </a:fld>
            <a:endParaRPr lang="en-US"/>
          </a:p>
        </p:txBody>
      </p:sp>
    </p:spTree>
    <p:extLst>
      <p:ext uri="{BB962C8B-B14F-4D97-AF65-F5344CB8AC3E}">
        <p14:creationId xmlns:p14="http://schemas.microsoft.com/office/powerpoint/2010/main" val="13172276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D597FD-C39A-4012-AD64-CF019350484F}" type="slidenum">
              <a:rPr lang="en-US" smtClean="0"/>
              <a:t>60</a:t>
            </a:fld>
            <a:endParaRPr lang="en-US"/>
          </a:p>
        </p:txBody>
      </p:sp>
    </p:spTree>
    <p:extLst>
      <p:ext uri="{BB962C8B-B14F-4D97-AF65-F5344CB8AC3E}">
        <p14:creationId xmlns:p14="http://schemas.microsoft.com/office/powerpoint/2010/main" val="38293617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D597FD-C39A-4012-AD64-CF019350484F}" type="slidenum">
              <a:rPr lang="en-US" smtClean="0"/>
              <a:t>62</a:t>
            </a:fld>
            <a:endParaRPr lang="en-US"/>
          </a:p>
        </p:txBody>
      </p:sp>
    </p:spTree>
    <p:extLst>
      <p:ext uri="{BB962C8B-B14F-4D97-AF65-F5344CB8AC3E}">
        <p14:creationId xmlns:p14="http://schemas.microsoft.com/office/powerpoint/2010/main" val="34030300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D597FD-C39A-4012-AD64-CF019350484F}" type="slidenum">
              <a:rPr lang="en-US" smtClean="0"/>
              <a:t>63</a:t>
            </a:fld>
            <a:endParaRPr lang="en-US"/>
          </a:p>
        </p:txBody>
      </p:sp>
    </p:spTree>
    <p:extLst>
      <p:ext uri="{BB962C8B-B14F-4D97-AF65-F5344CB8AC3E}">
        <p14:creationId xmlns:p14="http://schemas.microsoft.com/office/powerpoint/2010/main" val="41042756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E4A5E-272A-D4AE-33C3-0FC6C45700B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E06A0EA-E0F6-C356-CF88-D156EC1077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1FA7B56-1678-B3F2-407A-4D724DF5357D}"/>
              </a:ext>
            </a:extLst>
          </p:cNvPr>
          <p:cNvSpPr>
            <a:spLocks noGrp="1"/>
          </p:cNvSpPr>
          <p:nvPr>
            <p:ph type="dt" sz="half" idx="10"/>
          </p:nvPr>
        </p:nvSpPr>
        <p:spPr/>
        <p:txBody>
          <a:bodyPr/>
          <a:lstStyle/>
          <a:p>
            <a:fld id="{19A7E523-DC96-4303-9A05-B2A1D07ADA32}" type="datetimeFigureOut">
              <a:rPr lang="en-US" smtClean="0"/>
              <a:t>6/14/2024</a:t>
            </a:fld>
            <a:endParaRPr lang="en-US"/>
          </a:p>
        </p:txBody>
      </p:sp>
      <p:sp>
        <p:nvSpPr>
          <p:cNvPr id="5" name="Footer Placeholder 4">
            <a:extLst>
              <a:ext uri="{FF2B5EF4-FFF2-40B4-BE49-F238E27FC236}">
                <a16:creationId xmlns:a16="http://schemas.microsoft.com/office/drawing/2014/main" id="{D0860AEA-4C9C-56E8-A776-90A3CE1237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ED6A0-8D30-EBD3-B843-68F29DE21C43}"/>
              </a:ext>
            </a:extLst>
          </p:cNvPr>
          <p:cNvSpPr>
            <a:spLocks noGrp="1"/>
          </p:cNvSpPr>
          <p:nvPr>
            <p:ph type="sldNum" sz="quarter" idx="12"/>
          </p:nvPr>
        </p:nvSpPr>
        <p:spPr/>
        <p:txBody>
          <a:bodyPr/>
          <a:lstStyle/>
          <a:p>
            <a:fld id="{74D4F52F-70A4-4A5A-B22E-0EB0A32F31E8}" type="slidenum">
              <a:rPr lang="en-US" smtClean="0"/>
              <a:t>‹#›</a:t>
            </a:fld>
            <a:endParaRPr lang="en-US"/>
          </a:p>
        </p:txBody>
      </p:sp>
    </p:spTree>
    <p:extLst>
      <p:ext uri="{BB962C8B-B14F-4D97-AF65-F5344CB8AC3E}">
        <p14:creationId xmlns:p14="http://schemas.microsoft.com/office/powerpoint/2010/main" val="19171884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8372F-D56A-F033-6422-BA0C596BAE3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47B0931-F937-33CA-48D1-B4CB8A2B04E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1632EB-CCB0-35CF-B856-C75406F8EDC8}"/>
              </a:ext>
            </a:extLst>
          </p:cNvPr>
          <p:cNvSpPr>
            <a:spLocks noGrp="1"/>
          </p:cNvSpPr>
          <p:nvPr>
            <p:ph type="dt" sz="half" idx="10"/>
          </p:nvPr>
        </p:nvSpPr>
        <p:spPr/>
        <p:txBody>
          <a:bodyPr/>
          <a:lstStyle/>
          <a:p>
            <a:fld id="{19A7E523-DC96-4303-9A05-B2A1D07ADA32}" type="datetimeFigureOut">
              <a:rPr lang="en-US" smtClean="0"/>
              <a:t>6/14/2024</a:t>
            </a:fld>
            <a:endParaRPr lang="en-US"/>
          </a:p>
        </p:txBody>
      </p:sp>
      <p:sp>
        <p:nvSpPr>
          <p:cNvPr id="5" name="Footer Placeholder 4">
            <a:extLst>
              <a:ext uri="{FF2B5EF4-FFF2-40B4-BE49-F238E27FC236}">
                <a16:creationId xmlns:a16="http://schemas.microsoft.com/office/drawing/2014/main" id="{2F30B98F-E8FB-1404-B1AC-3CDFB00208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4D50F5-6804-697D-00C5-A65B376E32C1}"/>
              </a:ext>
            </a:extLst>
          </p:cNvPr>
          <p:cNvSpPr>
            <a:spLocks noGrp="1"/>
          </p:cNvSpPr>
          <p:nvPr>
            <p:ph type="sldNum" sz="quarter" idx="12"/>
          </p:nvPr>
        </p:nvSpPr>
        <p:spPr/>
        <p:txBody>
          <a:bodyPr/>
          <a:lstStyle/>
          <a:p>
            <a:fld id="{74D4F52F-70A4-4A5A-B22E-0EB0A32F31E8}" type="slidenum">
              <a:rPr lang="en-US" smtClean="0"/>
              <a:t>‹#›</a:t>
            </a:fld>
            <a:endParaRPr lang="en-US"/>
          </a:p>
        </p:txBody>
      </p:sp>
    </p:spTree>
    <p:extLst>
      <p:ext uri="{BB962C8B-B14F-4D97-AF65-F5344CB8AC3E}">
        <p14:creationId xmlns:p14="http://schemas.microsoft.com/office/powerpoint/2010/main" val="9390384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C9798C3-C24E-1BA8-A5F3-362EDDB3A50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8968CF1-FD3F-420B-07A2-F547A1FB801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409C73-C666-3914-7721-0BB170E5C695}"/>
              </a:ext>
            </a:extLst>
          </p:cNvPr>
          <p:cNvSpPr>
            <a:spLocks noGrp="1"/>
          </p:cNvSpPr>
          <p:nvPr>
            <p:ph type="dt" sz="half" idx="10"/>
          </p:nvPr>
        </p:nvSpPr>
        <p:spPr/>
        <p:txBody>
          <a:bodyPr/>
          <a:lstStyle/>
          <a:p>
            <a:fld id="{19A7E523-DC96-4303-9A05-B2A1D07ADA32}" type="datetimeFigureOut">
              <a:rPr lang="en-US" smtClean="0"/>
              <a:t>6/14/2024</a:t>
            </a:fld>
            <a:endParaRPr lang="en-US"/>
          </a:p>
        </p:txBody>
      </p:sp>
      <p:sp>
        <p:nvSpPr>
          <p:cNvPr id="5" name="Footer Placeholder 4">
            <a:extLst>
              <a:ext uri="{FF2B5EF4-FFF2-40B4-BE49-F238E27FC236}">
                <a16:creationId xmlns:a16="http://schemas.microsoft.com/office/drawing/2014/main" id="{E9062926-D178-5267-8CE9-FC96AE7E7C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74CAC1-F241-38D4-E5F9-41330C9491FE}"/>
              </a:ext>
            </a:extLst>
          </p:cNvPr>
          <p:cNvSpPr>
            <a:spLocks noGrp="1"/>
          </p:cNvSpPr>
          <p:nvPr>
            <p:ph type="sldNum" sz="quarter" idx="12"/>
          </p:nvPr>
        </p:nvSpPr>
        <p:spPr/>
        <p:txBody>
          <a:bodyPr/>
          <a:lstStyle/>
          <a:p>
            <a:fld id="{74D4F52F-70A4-4A5A-B22E-0EB0A32F31E8}" type="slidenum">
              <a:rPr lang="en-US" smtClean="0"/>
              <a:t>‹#›</a:t>
            </a:fld>
            <a:endParaRPr lang="en-US"/>
          </a:p>
        </p:txBody>
      </p:sp>
    </p:spTree>
    <p:extLst>
      <p:ext uri="{BB962C8B-B14F-4D97-AF65-F5344CB8AC3E}">
        <p14:creationId xmlns:p14="http://schemas.microsoft.com/office/powerpoint/2010/main" val="1328040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D648B-E300-CC89-42A3-85120F55F0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FE8E72-206C-E69C-8F1D-667B6897E81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45701C-641A-DF0C-7CC5-9E2F8E920214}"/>
              </a:ext>
            </a:extLst>
          </p:cNvPr>
          <p:cNvSpPr>
            <a:spLocks noGrp="1"/>
          </p:cNvSpPr>
          <p:nvPr>
            <p:ph type="dt" sz="half" idx="10"/>
          </p:nvPr>
        </p:nvSpPr>
        <p:spPr/>
        <p:txBody>
          <a:bodyPr/>
          <a:lstStyle/>
          <a:p>
            <a:fld id="{19A7E523-DC96-4303-9A05-B2A1D07ADA32}" type="datetimeFigureOut">
              <a:rPr lang="en-US" smtClean="0"/>
              <a:t>6/14/2024</a:t>
            </a:fld>
            <a:endParaRPr lang="en-US"/>
          </a:p>
        </p:txBody>
      </p:sp>
      <p:sp>
        <p:nvSpPr>
          <p:cNvPr id="5" name="Footer Placeholder 4">
            <a:extLst>
              <a:ext uri="{FF2B5EF4-FFF2-40B4-BE49-F238E27FC236}">
                <a16:creationId xmlns:a16="http://schemas.microsoft.com/office/drawing/2014/main" id="{59AD1A63-3838-76D2-6CC0-57A0E4670A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21C8F2-7EB4-C841-8264-17277B1B5B84}"/>
              </a:ext>
            </a:extLst>
          </p:cNvPr>
          <p:cNvSpPr>
            <a:spLocks noGrp="1"/>
          </p:cNvSpPr>
          <p:nvPr>
            <p:ph type="sldNum" sz="quarter" idx="12"/>
          </p:nvPr>
        </p:nvSpPr>
        <p:spPr/>
        <p:txBody>
          <a:bodyPr/>
          <a:lstStyle/>
          <a:p>
            <a:fld id="{74D4F52F-70A4-4A5A-B22E-0EB0A32F31E8}" type="slidenum">
              <a:rPr lang="en-US" smtClean="0"/>
              <a:t>‹#›</a:t>
            </a:fld>
            <a:endParaRPr lang="en-US"/>
          </a:p>
        </p:txBody>
      </p:sp>
    </p:spTree>
    <p:extLst>
      <p:ext uri="{BB962C8B-B14F-4D97-AF65-F5344CB8AC3E}">
        <p14:creationId xmlns:p14="http://schemas.microsoft.com/office/powerpoint/2010/main" val="3593966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66321-1DFB-DE40-363A-9964343C165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6AD2494-40C2-1195-E7CF-9BB150CC9A0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4E1DD12-541C-8C49-C810-1817340BAF59}"/>
              </a:ext>
            </a:extLst>
          </p:cNvPr>
          <p:cNvSpPr>
            <a:spLocks noGrp="1"/>
          </p:cNvSpPr>
          <p:nvPr>
            <p:ph type="dt" sz="half" idx="10"/>
          </p:nvPr>
        </p:nvSpPr>
        <p:spPr/>
        <p:txBody>
          <a:bodyPr/>
          <a:lstStyle/>
          <a:p>
            <a:fld id="{19A7E523-DC96-4303-9A05-B2A1D07ADA32}" type="datetimeFigureOut">
              <a:rPr lang="en-US" smtClean="0"/>
              <a:t>6/14/2024</a:t>
            </a:fld>
            <a:endParaRPr lang="en-US"/>
          </a:p>
        </p:txBody>
      </p:sp>
      <p:sp>
        <p:nvSpPr>
          <p:cNvPr id="5" name="Footer Placeholder 4">
            <a:extLst>
              <a:ext uri="{FF2B5EF4-FFF2-40B4-BE49-F238E27FC236}">
                <a16:creationId xmlns:a16="http://schemas.microsoft.com/office/drawing/2014/main" id="{5E0DD3C9-EC4D-BB0C-0647-2464D054B9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135A10-FFCA-59B7-F9FA-85E21B154821}"/>
              </a:ext>
            </a:extLst>
          </p:cNvPr>
          <p:cNvSpPr>
            <a:spLocks noGrp="1"/>
          </p:cNvSpPr>
          <p:nvPr>
            <p:ph type="sldNum" sz="quarter" idx="12"/>
          </p:nvPr>
        </p:nvSpPr>
        <p:spPr/>
        <p:txBody>
          <a:bodyPr/>
          <a:lstStyle/>
          <a:p>
            <a:fld id="{74D4F52F-70A4-4A5A-B22E-0EB0A32F31E8}" type="slidenum">
              <a:rPr lang="en-US" smtClean="0"/>
              <a:t>‹#›</a:t>
            </a:fld>
            <a:endParaRPr lang="en-US"/>
          </a:p>
        </p:txBody>
      </p:sp>
    </p:spTree>
    <p:extLst>
      <p:ext uri="{BB962C8B-B14F-4D97-AF65-F5344CB8AC3E}">
        <p14:creationId xmlns:p14="http://schemas.microsoft.com/office/powerpoint/2010/main" val="42137555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B07C2-2D43-FFCD-2901-308816C4D0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BB5C3A-6CCB-F89E-A5B4-BB0E3DF90BF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4F8CC22-45D5-441F-EA73-46EC93587AF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F4ADF4D-20AE-791F-C705-0753711176B3}"/>
              </a:ext>
            </a:extLst>
          </p:cNvPr>
          <p:cNvSpPr>
            <a:spLocks noGrp="1"/>
          </p:cNvSpPr>
          <p:nvPr>
            <p:ph type="dt" sz="half" idx="10"/>
          </p:nvPr>
        </p:nvSpPr>
        <p:spPr/>
        <p:txBody>
          <a:bodyPr/>
          <a:lstStyle/>
          <a:p>
            <a:fld id="{19A7E523-DC96-4303-9A05-B2A1D07ADA32}" type="datetimeFigureOut">
              <a:rPr lang="en-US" smtClean="0"/>
              <a:t>6/14/2024</a:t>
            </a:fld>
            <a:endParaRPr lang="en-US"/>
          </a:p>
        </p:txBody>
      </p:sp>
      <p:sp>
        <p:nvSpPr>
          <p:cNvPr id="6" name="Footer Placeholder 5">
            <a:extLst>
              <a:ext uri="{FF2B5EF4-FFF2-40B4-BE49-F238E27FC236}">
                <a16:creationId xmlns:a16="http://schemas.microsoft.com/office/drawing/2014/main" id="{0E0BD0D2-C460-E59B-0EF3-624B1AF0B0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1E0A56-9813-D1E2-439F-5C497EC21C71}"/>
              </a:ext>
            </a:extLst>
          </p:cNvPr>
          <p:cNvSpPr>
            <a:spLocks noGrp="1"/>
          </p:cNvSpPr>
          <p:nvPr>
            <p:ph type="sldNum" sz="quarter" idx="12"/>
          </p:nvPr>
        </p:nvSpPr>
        <p:spPr/>
        <p:txBody>
          <a:bodyPr/>
          <a:lstStyle/>
          <a:p>
            <a:fld id="{74D4F52F-70A4-4A5A-B22E-0EB0A32F31E8}" type="slidenum">
              <a:rPr lang="en-US" smtClean="0"/>
              <a:t>‹#›</a:t>
            </a:fld>
            <a:endParaRPr lang="en-US"/>
          </a:p>
        </p:txBody>
      </p:sp>
    </p:spTree>
    <p:extLst>
      <p:ext uri="{BB962C8B-B14F-4D97-AF65-F5344CB8AC3E}">
        <p14:creationId xmlns:p14="http://schemas.microsoft.com/office/powerpoint/2010/main" val="359967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161A4-3B4B-75AB-342E-83FC14473D7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24B9BBF-16A1-1BAC-954E-137558F607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22F4AB-0CC2-A21E-50F2-C074658C2D9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C80193-87BC-8E40-490C-0C3516D6BF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54AA4D2-74DA-0F14-CCBC-9FBB0FF1A2A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E921AFA-03E4-956C-3997-BE482D096911}"/>
              </a:ext>
            </a:extLst>
          </p:cNvPr>
          <p:cNvSpPr>
            <a:spLocks noGrp="1"/>
          </p:cNvSpPr>
          <p:nvPr>
            <p:ph type="dt" sz="half" idx="10"/>
          </p:nvPr>
        </p:nvSpPr>
        <p:spPr/>
        <p:txBody>
          <a:bodyPr/>
          <a:lstStyle/>
          <a:p>
            <a:fld id="{19A7E523-DC96-4303-9A05-B2A1D07ADA32}" type="datetimeFigureOut">
              <a:rPr lang="en-US" smtClean="0"/>
              <a:t>6/14/2024</a:t>
            </a:fld>
            <a:endParaRPr lang="en-US"/>
          </a:p>
        </p:txBody>
      </p:sp>
      <p:sp>
        <p:nvSpPr>
          <p:cNvPr id="8" name="Footer Placeholder 7">
            <a:extLst>
              <a:ext uri="{FF2B5EF4-FFF2-40B4-BE49-F238E27FC236}">
                <a16:creationId xmlns:a16="http://schemas.microsoft.com/office/drawing/2014/main" id="{707D2B36-3C6B-EA05-8963-3AF8C896EFE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A152044-C173-F413-67EE-E7A316A3AB1B}"/>
              </a:ext>
            </a:extLst>
          </p:cNvPr>
          <p:cNvSpPr>
            <a:spLocks noGrp="1"/>
          </p:cNvSpPr>
          <p:nvPr>
            <p:ph type="sldNum" sz="quarter" idx="12"/>
          </p:nvPr>
        </p:nvSpPr>
        <p:spPr/>
        <p:txBody>
          <a:bodyPr/>
          <a:lstStyle/>
          <a:p>
            <a:fld id="{74D4F52F-70A4-4A5A-B22E-0EB0A32F31E8}" type="slidenum">
              <a:rPr lang="en-US" smtClean="0"/>
              <a:t>‹#›</a:t>
            </a:fld>
            <a:endParaRPr lang="en-US"/>
          </a:p>
        </p:txBody>
      </p:sp>
    </p:spTree>
    <p:extLst>
      <p:ext uri="{BB962C8B-B14F-4D97-AF65-F5344CB8AC3E}">
        <p14:creationId xmlns:p14="http://schemas.microsoft.com/office/powerpoint/2010/main" val="23645883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00295-D436-A2DF-3540-C85A03A830A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D44389A-00FF-D05C-157B-48E6032D87F7}"/>
              </a:ext>
            </a:extLst>
          </p:cNvPr>
          <p:cNvSpPr>
            <a:spLocks noGrp="1"/>
          </p:cNvSpPr>
          <p:nvPr>
            <p:ph type="dt" sz="half" idx="10"/>
          </p:nvPr>
        </p:nvSpPr>
        <p:spPr/>
        <p:txBody>
          <a:bodyPr/>
          <a:lstStyle/>
          <a:p>
            <a:fld id="{19A7E523-DC96-4303-9A05-B2A1D07ADA32}" type="datetimeFigureOut">
              <a:rPr lang="en-US" smtClean="0"/>
              <a:t>6/14/2024</a:t>
            </a:fld>
            <a:endParaRPr lang="en-US"/>
          </a:p>
        </p:txBody>
      </p:sp>
      <p:sp>
        <p:nvSpPr>
          <p:cNvPr id="4" name="Footer Placeholder 3">
            <a:extLst>
              <a:ext uri="{FF2B5EF4-FFF2-40B4-BE49-F238E27FC236}">
                <a16:creationId xmlns:a16="http://schemas.microsoft.com/office/drawing/2014/main" id="{1AE1EB6A-29EB-B1C8-915A-8C7AA2CDA89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EF75703-87E1-7909-6B57-377E89279C14}"/>
              </a:ext>
            </a:extLst>
          </p:cNvPr>
          <p:cNvSpPr>
            <a:spLocks noGrp="1"/>
          </p:cNvSpPr>
          <p:nvPr>
            <p:ph type="sldNum" sz="quarter" idx="12"/>
          </p:nvPr>
        </p:nvSpPr>
        <p:spPr/>
        <p:txBody>
          <a:bodyPr/>
          <a:lstStyle/>
          <a:p>
            <a:fld id="{74D4F52F-70A4-4A5A-B22E-0EB0A32F31E8}" type="slidenum">
              <a:rPr lang="en-US" smtClean="0"/>
              <a:t>‹#›</a:t>
            </a:fld>
            <a:endParaRPr lang="en-US"/>
          </a:p>
        </p:txBody>
      </p:sp>
    </p:spTree>
    <p:extLst>
      <p:ext uri="{BB962C8B-B14F-4D97-AF65-F5344CB8AC3E}">
        <p14:creationId xmlns:p14="http://schemas.microsoft.com/office/powerpoint/2010/main" val="2911269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4B223C-C799-0C3A-3F90-5CF40DC02B9B}"/>
              </a:ext>
            </a:extLst>
          </p:cNvPr>
          <p:cNvSpPr>
            <a:spLocks noGrp="1"/>
          </p:cNvSpPr>
          <p:nvPr>
            <p:ph type="dt" sz="half" idx="10"/>
          </p:nvPr>
        </p:nvSpPr>
        <p:spPr/>
        <p:txBody>
          <a:bodyPr/>
          <a:lstStyle/>
          <a:p>
            <a:fld id="{19A7E523-DC96-4303-9A05-B2A1D07ADA32}" type="datetimeFigureOut">
              <a:rPr lang="en-US" smtClean="0"/>
              <a:t>6/14/2024</a:t>
            </a:fld>
            <a:endParaRPr lang="en-US"/>
          </a:p>
        </p:txBody>
      </p:sp>
      <p:sp>
        <p:nvSpPr>
          <p:cNvPr id="3" name="Footer Placeholder 2">
            <a:extLst>
              <a:ext uri="{FF2B5EF4-FFF2-40B4-BE49-F238E27FC236}">
                <a16:creationId xmlns:a16="http://schemas.microsoft.com/office/drawing/2014/main" id="{D195B774-719E-BC87-5DA8-F28DB52468A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69B67C3-5693-4EFE-867D-1C6FFF3C9517}"/>
              </a:ext>
            </a:extLst>
          </p:cNvPr>
          <p:cNvSpPr>
            <a:spLocks noGrp="1"/>
          </p:cNvSpPr>
          <p:nvPr>
            <p:ph type="sldNum" sz="quarter" idx="12"/>
          </p:nvPr>
        </p:nvSpPr>
        <p:spPr/>
        <p:txBody>
          <a:bodyPr/>
          <a:lstStyle/>
          <a:p>
            <a:fld id="{74D4F52F-70A4-4A5A-B22E-0EB0A32F31E8}" type="slidenum">
              <a:rPr lang="en-US" smtClean="0"/>
              <a:t>‹#›</a:t>
            </a:fld>
            <a:endParaRPr lang="en-US"/>
          </a:p>
        </p:txBody>
      </p:sp>
    </p:spTree>
    <p:extLst>
      <p:ext uri="{BB962C8B-B14F-4D97-AF65-F5344CB8AC3E}">
        <p14:creationId xmlns:p14="http://schemas.microsoft.com/office/powerpoint/2010/main" val="38443928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6484E-0E2E-8064-A2EC-84C66C8C37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26B34AA-97D0-0BE3-890C-F70734A0CC1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FB3D98-4076-4F46-2110-F36C91BD35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74DE49-5810-CBF1-84F3-8D414B9BC570}"/>
              </a:ext>
            </a:extLst>
          </p:cNvPr>
          <p:cNvSpPr>
            <a:spLocks noGrp="1"/>
          </p:cNvSpPr>
          <p:nvPr>
            <p:ph type="dt" sz="half" idx="10"/>
          </p:nvPr>
        </p:nvSpPr>
        <p:spPr/>
        <p:txBody>
          <a:bodyPr/>
          <a:lstStyle/>
          <a:p>
            <a:fld id="{19A7E523-DC96-4303-9A05-B2A1D07ADA32}" type="datetimeFigureOut">
              <a:rPr lang="en-US" smtClean="0"/>
              <a:t>6/14/2024</a:t>
            </a:fld>
            <a:endParaRPr lang="en-US"/>
          </a:p>
        </p:txBody>
      </p:sp>
      <p:sp>
        <p:nvSpPr>
          <p:cNvPr id="6" name="Footer Placeholder 5">
            <a:extLst>
              <a:ext uri="{FF2B5EF4-FFF2-40B4-BE49-F238E27FC236}">
                <a16:creationId xmlns:a16="http://schemas.microsoft.com/office/drawing/2014/main" id="{31107BEC-8154-F380-E5EC-4942D808D0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D29EAE-AA99-7140-7E46-13F8FACDB054}"/>
              </a:ext>
            </a:extLst>
          </p:cNvPr>
          <p:cNvSpPr>
            <a:spLocks noGrp="1"/>
          </p:cNvSpPr>
          <p:nvPr>
            <p:ph type="sldNum" sz="quarter" idx="12"/>
          </p:nvPr>
        </p:nvSpPr>
        <p:spPr/>
        <p:txBody>
          <a:bodyPr/>
          <a:lstStyle/>
          <a:p>
            <a:fld id="{74D4F52F-70A4-4A5A-B22E-0EB0A32F31E8}" type="slidenum">
              <a:rPr lang="en-US" smtClean="0"/>
              <a:t>‹#›</a:t>
            </a:fld>
            <a:endParaRPr lang="en-US"/>
          </a:p>
        </p:txBody>
      </p:sp>
    </p:spTree>
    <p:extLst>
      <p:ext uri="{BB962C8B-B14F-4D97-AF65-F5344CB8AC3E}">
        <p14:creationId xmlns:p14="http://schemas.microsoft.com/office/powerpoint/2010/main" val="32685993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179A5-BEE0-383C-E241-EFE11312C8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9CF5DF-9AF3-32FE-D089-049AD4ED08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33D935A-840E-5FFF-2D03-951A0C2512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96EDA9-67C9-AC0C-CB71-F28412E57D3D}"/>
              </a:ext>
            </a:extLst>
          </p:cNvPr>
          <p:cNvSpPr>
            <a:spLocks noGrp="1"/>
          </p:cNvSpPr>
          <p:nvPr>
            <p:ph type="dt" sz="half" idx="10"/>
          </p:nvPr>
        </p:nvSpPr>
        <p:spPr/>
        <p:txBody>
          <a:bodyPr/>
          <a:lstStyle/>
          <a:p>
            <a:fld id="{19A7E523-DC96-4303-9A05-B2A1D07ADA32}" type="datetimeFigureOut">
              <a:rPr lang="en-US" smtClean="0"/>
              <a:t>6/14/2024</a:t>
            </a:fld>
            <a:endParaRPr lang="en-US"/>
          </a:p>
        </p:txBody>
      </p:sp>
      <p:sp>
        <p:nvSpPr>
          <p:cNvPr id="6" name="Footer Placeholder 5">
            <a:extLst>
              <a:ext uri="{FF2B5EF4-FFF2-40B4-BE49-F238E27FC236}">
                <a16:creationId xmlns:a16="http://schemas.microsoft.com/office/drawing/2014/main" id="{8FA8F25A-D27D-E237-41BB-EF5D73F21B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709ADD-4073-3A2F-547A-A614EBBABA15}"/>
              </a:ext>
            </a:extLst>
          </p:cNvPr>
          <p:cNvSpPr>
            <a:spLocks noGrp="1"/>
          </p:cNvSpPr>
          <p:nvPr>
            <p:ph type="sldNum" sz="quarter" idx="12"/>
          </p:nvPr>
        </p:nvSpPr>
        <p:spPr/>
        <p:txBody>
          <a:bodyPr/>
          <a:lstStyle/>
          <a:p>
            <a:fld id="{74D4F52F-70A4-4A5A-B22E-0EB0A32F31E8}" type="slidenum">
              <a:rPr lang="en-US" smtClean="0"/>
              <a:t>‹#›</a:t>
            </a:fld>
            <a:endParaRPr lang="en-US"/>
          </a:p>
        </p:txBody>
      </p:sp>
    </p:spTree>
    <p:extLst>
      <p:ext uri="{BB962C8B-B14F-4D97-AF65-F5344CB8AC3E}">
        <p14:creationId xmlns:p14="http://schemas.microsoft.com/office/powerpoint/2010/main" val="19855244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1650AA8-A651-8E99-37B4-731DA0B2FE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C05A0D1-275F-4BBE-057F-8701C120BA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4FEFB0-E09E-BE5E-E3C9-5F17FB07F4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A7E523-DC96-4303-9A05-B2A1D07ADA32}" type="datetimeFigureOut">
              <a:rPr lang="en-US" smtClean="0"/>
              <a:t>6/14/2024</a:t>
            </a:fld>
            <a:endParaRPr lang="en-US"/>
          </a:p>
        </p:txBody>
      </p:sp>
      <p:sp>
        <p:nvSpPr>
          <p:cNvPr id="5" name="Footer Placeholder 4">
            <a:extLst>
              <a:ext uri="{FF2B5EF4-FFF2-40B4-BE49-F238E27FC236}">
                <a16:creationId xmlns:a16="http://schemas.microsoft.com/office/drawing/2014/main" id="{4E7E61FA-0491-7592-A58C-A593525505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497EF60-7049-C41C-8C13-BC448B0461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D4F52F-70A4-4A5A-B22E-0EB0A32F31E8}" type="slidenum">
              <a:rPr lang="en-US" smtClean="0"/>
              <a:t>‹#›</a:t>
            </a:fld>
            <a:endParaRPr lang="en-US"/>
          </a:p>
        </p:txBody>
      </p:sp>
    </p:spTree>
    <p:extLst>
      <p:ext uri="{BB962C8B-B14F-4D97-AF65-F5344CB8AC3E}">
        <p14:creationId xmlns:p14="http://schemas.microsoft.com/office/powerpoint/2010/main" val="15823287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cid:46C8F958-FE25-4135-B735-CC90EA401B66" TargetMode="External"/><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8" Type="http://schemas.openxmlformats.org/officeDocument/2006/relationships/hyperlink" Target="https://biblia.com/bible/esv/Rev%2020.5" TargetMode="External"/><Relationship Id="rId3" Type="http://schemas.openxmlformats.org/officeDocument/2006/relationships/hyperlink" Target="https://biblia.com/bible/esv/Matt%2027.52%E2%80%9353" TargetMode="External"/><Relationship Id="rId7" Type="http://schemas.openxmlformats.org/officeDocument/2006/relationships/hyperlink" Target="https://biblia.com/bible/esv/1%20Cor%2015.23" TargetMode="External"/><Relationship Id="rId2" Type="http://schemas.openxmlformats.org/officeDocument/2006/relationships/hyperlink" Target="https://biblia.com/bible/esv/Matt%2028.1-6" TargetMode="External"/><Relationship Id="rId1" Type="http://schemas.openxmlformats.org/officeDocument/2006/relationships/slideLayout" Target="../slideLayouts/slideLayout2.xml"/><Relationship Id="rId6" Type="http://schemas.openxmlformats.org/officeDocument/2006/relationships/hyperlink" Target="https://biblia.com/bible/esv/1%20Thess%204.13-18" TargetMode="External"/><Relationship Id="rId5" Type="http://schemas.openxmlformats.org/officeDocument/2006/relationships/hyperlink" Target="https://biblia.com/bible/esv/Rev%2011.7%E2%80%9311" TargetMode="External"/><Relationship Id="rId4" Type="http://schemas.openxmlformats.org/officeDocument/2006/relationships/hyperlink" Target="https://biblia.com/bible/esv/Rev%2020.4" TargetMode="External"/></Relationships>
</file>

<file path=ppt/slides/_rels/slide53.xml.rels><?xml version="1.0" encoding="UTF-8" standalone="yes"?>
<Relationships xmlns="http://schemas.openxmlformats.org/package/2006/relationships"><Relationship Id="rId8" Type="http://schemas.openxmlformats.org/officeDocument/2006/relationships/hyperlink" Target="https://biblia.com/bible/esv/Rev%2020.5" TargetMode="External"/><Relationship Id="rId3" Type="http://schemas.openxmlformats.org/officeDocument/2006/relationships/hyperlink" Target="https://biblia.com/bible/esv/Matt%2027.52%E2%80%9353" TargetMode="External"/><Relationship Id="rId7" Type="http://schemas.openxmlformats.org/officeDocument/2006/relationships/hyperlink" Target="https://biblia.com/bible/esv/1%20Cor%2015.23" TargetMode="External"/><Relationship Id="rId2" Type="http://schemas.openxmlformats.org/officeDocument/2006/relationships/hyperlink" Target="https://biblia.com/bible/esv/Matt%2028.1-6" TargetMode="External"/><Relationship Id="rId1" Type="http://schemas.openxmlformats.org/officeDocument/2006/relationships/slideLayout" Target="../slideLayouts/slideLayout2.xml"/><Relationship Id="rId6" Type="http://schemas.openxmlformats.org/officeDocument/2006/relationships/hyperlink" Target="https://biblia.com/bible/esv/1%20Thess%204.13-18" TargetMode="External"/><Relationship Id="rId5" Type="http://schemas.openxmlformats.org/officeDocument/2006/relationships/hyperlink" Target="https://biblia.com/bible/esv/Rev%2011.7%E2%80%9311" TargetMode="External"/><Relationship Id="rId4" Type="http://schemas.openxmlformats.org/officeDocument/2006/relationships/hyperlink" Target="https://biblia.com/bible/esv/Rev%2020.4" TargetMode="External"/><Relationship Id="rId9" Type="http://schemas.openxmlformats.org/officeDocument/2006/relationships/image" Target="../media/image21.jpeg"/></Relationships>
</file>

<file path=ppt/slides/_rels/slide5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5" y="106731"/>
            <a:ext cx="6705601" cy="66445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920609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8194" name="4CE95028-0327-44AF-BC29-CF55E6A77232" descr="phonto.jpg">
            <a:extLst>
              <a:ext uri="{FF2B5EF4-FFF2-40B4-BE49-F238E27FC236}">
                <a16:creationId xmlns:a16="http://schemas.microsoft.com/office/drawing/2014/main" id="{EBF72DFB-2290-38AA-67CE-A8938F535E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5008" y="0"/>
            <a:ext cx="614198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278695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01600" y="3648762"/>
            <a:ext cx="1625600" cy="830997"/>
          </a:xfrm>
          <a:prstGeom prst="rect">
            <a:avLst/>
          </a:prstGeom>
          <a:noFill/>
          <a:ln w="19050">
            <a:solidFill>
              <a:srgbClr val="0070C0"/>
            </a:solidFill>
          </a:ln>
        </p:spPr>
        <p:txBody>
          <a:bodyPr wrap="square" rtlCol="0">
            <a:spAutoFit/>
          </a:bodyPr>
          <a:lstStyle/>
          <a:p>
            <a:pPr algn="ctr"/>
            <a:r>
              <a:rPr lang="en-US" sz="2400" b="1" dirty="0">
                <a:effectLst>
                  <a:outerShdw blurRad="38100" dist="38100" dir="2700000" algn="tl">
                    <a:srgbClr val="000000">
                      <a:alpha val="43137"/>
                    </a:srgbClr>
                  </a:outerShdw>
                </a:effectLst>
              </a:rPr>
              <a:t>Hail, Fire, Blood</a:t>
            </a:r>
          </a:p>
        </p:txBody>
      </p:sp>
      <p:sp>
        <p:nvSpPr>
          <p:cNvPr id="15" name="TextBox 14"/>
          <p:cNvSpPr txBox="1"/>
          <p:nvPr/>
        </p:nvSpPr>
        <p:spPr>
          <a:xfrm>
            <a:off x="1828800" y="3648705"/>
            <a:ext cx="1625600" cy="830997"/>
          </a:xfrm>
          <a:prstGeom prst="rect">
            <a:avLst/>
          </a:prstGeom>
          <a:noFill/>
          <a:ln w="19050">
            <a:solidFill>
              <a:srgbClr val="0070C0"/>
            </a:solidFill>
          </a:ln>
        </p:spPr>
        <p:txBody>
          <a:bodyPr wrap="square" rtlCol="0">
            <a:spAutoFit/>
          </a:bodyPr>
          <a:lstStyle/>
          <a:p>
            <a:pPr algn="ctr"/>
            <a:r>
              <a:rPr lang="en-US" sz="2400" b="1" dirty="0">
                <a:effectLst>
                  <a:outerShdw blurRad="38100" dist="38100" dir="2700000" algn="tl">
                    <a:srgbClr val="000000">
                      <a:alpha val="43137"/>
                    </a:srgbClr>
                  </a:outerShdw>
                </a:effectLst>
              </a:rPr>
              <a:t>Mountain into Sea</a:t>
            </a:r>
          </a:p>
        </p:txBody>
      </p:sp>
      <p:sp>
        <p:nvSpPr>
          <p:cNvPr id="16" name="TextBox 15"/>
          <p:cNvSpPr txBox="1"/>
          <p:nvPr/>
        </p:nvSpPr>
        <p:spPr>
          <a:xfrm>
            <a:off x="3556000" y="3636554"/>
            <a:ext cx="1625600" cy="830997"/>
          </a:xfrm>
          <a:prstGeom prst="rect">
            <a:avLst/>
          </a:prstGeom>
          <a:noFill/>
          <a:ln w="19050">
            <a:solidFill>
              <a:srgbClr val="0070C0"/>
            </a:solidFill>
          </a:ln>
        </p:spPr>
        <p:txBody>
          <a:bodyPr wrap="square" rtlCol="0">
            <a:spAutoFit/>
          </a:bodyPr>
          <a:lstStyle/>
          <a:p>
            <a:pPr algn="ctr"/>
            <a:r>
              <a:rPr lang="en-US" sz="2400" b="1" dirty="0">
                <a:effectLst>
                  <a:outerShdw blurRad="38100" dist="38100" dir="2700000" algn="tl">
                    <a:srgbClr val="000000">
                      <a:alpha val="43137"/>
                    </a:srgbClr>
                  </a:outerShdw>
                </a:effectLst>
              </a:rPr>
              <a:t>Star into Rivers </a:t>
            </a:r>
          </a:p>
        </p:txBody>
      </p:sp>
      <p:sp>
        <p:nvSpPr>
          <p:cNvPr id="17" name="TextBox 16"/>
          <p:cNvSpPr txBox="1"/>
          <p:nvPr/>
        </p:nvSpPr>
        <p:spPr>
          <a:xfrm>
            <a:off x="5283200" y="3636555"/>
            <a:ext cx="1625600" cy="830997"/>
          </a:xfrm>
          <a:prstGeom prst="rect">
            <a:avLst/>
          </a:prstGeom>
          <a:noFill/>
          <a:ln w="19050">
            <a:solidFill>
              <a:srgbClr val="0070C0"/>
            </a:solidFill>
          </a:ln>
        </p:spPr>
        <p:txBody>
          <a:bodyPr wrap="square" rtlCol="0">
            <a:spAutoFit/>
          </a:bodyPr>
          <a:lstStyle/>
          <a:p>
            <a:pPr algn="ctr"/>
            <a:r>
              <a:rPr lang="en-US" sz="2400" b="1" dirty="0">
                <a:effectLst>
                  <a:outerShdw blurRad="38100" dist="38100" dir="2700000" algn="tl">
                    <a:srgbClr val="000000">
                      <a:alpha val="43137"/>
                    </a:srgbClr>
                  </a:outerShdw>
                </a:effectLst>
              </a:rPr>
              <a:t>Sun, Moon Darkened</a:t>
            </a:r>
          </a:p>
        </p:txBody>
      </p:sp>
      <p:sp>
        <p:nvSpPr>
          <p:cNvPr id="18" name="TextBox 17"/>
          <p:cNvSpPr txBox="1"/>
          <p:nvPr/>
        </p:nvSpPr>
        <p:spPr>
          <a:xfrm>
            <a:off x="6972300" y="3637866"/>
            <a:ext cx="1625600" cy="830997"/>
          </a:xfrm>
          <a:prstGeom prst="rect">
            <a:avLst/>
          </a:prstGeom>
          <a:noFill/>
          <a:ln w="19050">
            <a:solidFill>
              <a:srgbClr val="0070C0"/>
            </a:solidFill>
          </a:ln>
        </p:spPr>
        <p:txBody>
          <a:bodyPr wrap="square" rtlCol="0">
            <a:spAutoFit/>
          </a:bodyPr>
          <a:lstStyle/>
          <a:p>
            <a:pPr algn="ctr"/>
            <a:r>
              <a:rPr lang="en-US" sz="2400" b="1" dirty="0">
                <a:effectLst>
                  <a:outerShdw blurRad="38100" dist="38100" dir="2700000" algn="tl">
                    <a:srgbClr val="000000">
                      <a:alpha val="43137"/>
                    </a:srgbClr>
                  </a:outerShdw>
                </a:effectLst>
              </a:rPr>
              <a:t>Fallen Star, Pit Open</a:t>
            </a:r>
          </a:p>
        </p:txBody>
      </p:sp>
      <p:sp>
        <p:nvSpPr>
          <p:cNvPr id="19" name="TextBox 18"/>
          <p:cNvSpPr txBox="1"/>
          <p:nvPr/>
        </p:nvSpPr>
        <p:spPr>
          <a:xfrm>
            <a:off x="8636007" y="3648702"/>
            <a:ext cx="1765300" cy="830997"/>
          </a:xfrm>
          <a:prstGeom prst="rect">
            <a:avLst/>
          </a:prstGeom>
          <a:noFill/>
          <a:ln w="19050">
            <a:solidFill>
              <a:srgbClr val="0070C0"/>
            </a:solidFill>
          </a:ln>
        </p:spPr>
        <p:txBody>
          <a:bodyPr wrap="square" rtlCol="0">
            <a:spAutoFit/>
          </a:bodyPr>
          <a:lstStyle/>
          <a:p>
            <a:pPr algn="ctr"/>
            <a:r>
              <a:rPr lang="en-US" sz="2400" b="1" dirty="0">
                <a:effectLst>
                  <a:outerShdw blurRad="38100" dist="38100" dir="2700000" algn="tl">
                    <a:srgbClr val="000000">
                      <a:alpha val="43137"/>
                    </a:srgbClr>
                  </a:outerShdw>
                </a:effectLst>
              </a:rPr>
              <a:t>Angels Released</a:t>
            </a:r>
          </a:p>
        </p:txBody>
      </p:sp>
      <p:sp>
        <p:nvSpPr>
          <p:cNvPr id="20" name="TextBox 19"/>
          <p:cNvSpPr txBox="1"/>
          <p:nvPr/>
        </p:nvSpPr>
        <p:spPr>
          <a:xfrm>
            <a:off x="10502900" y="3640605"/>
            <a:ext cx="1625600" cy="830997"/>
          </a:xfrm>
          <a:prstGeom prst="rect">
            <a:avLst/>
          </a:prstGeom>
          <a:noFill/>
          <a:ln w="19050">
            <a:solidFill>
              <a:srgbClr val="0070C0"/>
            </a:solidFill>
          </a:ln>
        </p:spPr>
        <p:txBody>
          <a:bodyPr wrap="square" rtlCol="0">
            <a:spAutoFit/>
          </a:bodyPr>
          <a:lstStyle/>
          <a:p>
            <a:pPr algn="ctr"/>
            <a:r>
              <a:rPr lang="en-US" sz="2400" b="1" dirty="0">
                <a:effectLst>
                  <a:outerShdw blurRad="38100" dist="38100" dir="2700000" algn="tl">
                    <a:srgbClr val="000000">
                      <a:alpha val="43137"/>
                    </a:srgbClr>
                  </a:outerShdw>
                </a:effectLst>
              </a:rPr>
              <a:t>Temple Opened</a:t>
            </a:r>
          </a:p>
        </p:txBody>
      </p:sp>
      <p:sp>
        <p:nvSpPr>
          <p:cNvPr id="21" name="TextBox 20"/>
          <p:cNvSpPr txBox="1"/>
          <p:nvPr/>
        </p:nvSpPr>
        <p:spPr>
          <a:xfrm>
            <a:off x="88907" y="5206091"/>
            <a:ext cx="1625600" cy="830997"/>
          </a:xfrm>
          <a:prstGeom prst="rect">
            <a:avLst/>
          </a:prstGeom>
          <a:noFill/>
          <a:ln w="19050">
            <a:solidFill>
              <a:srgbClr val="00B050"/>
            </a:solidFill>
          </a:ln>
        </p:spPr>
        <p:txBody>
          <a:bodyPr wrap="square" rtlCol="0">
            <a:spAutoFit/>
          </a:bodyPr>
          <a:lstStyle/>
          <a:p>
            <a:pPr algn="ctr"/>
            <a:r>
              <a:rPr lang="en-US" sz="2400" b="1" dirty="0">
                <a:effectLst>
                  <a:outerShdw blurRad="38100" dist="38100" dir="2700000" algn="tl">
                    <a:srgbClr val="000000">
                      <a:alpha val="43137"/>
                    </a:srgbClr>
                  </a:outerShdw>
                </a:effectLst>
              </a:rPr>
              <a:t>Sores Upon Men</a:t>
            </a:r>
          </a:p>
        </p:txBody>
      </p:sp>
      <p:sp>
        <p:nvSpPr>
          <p:cNvPr id="22" name="TextBox 21"/>
          <p:cNvSpPr txBox="1"/>
          <p:nvPr/>
        </p:nvSpPr>
        <p:spPr>
          <a:xfrm>
            <a:off x="1828804" y="5206093"/>
            <a:ext cx="1625600" cy="830997"/>
          </a:xfrm>
          <a:prstGeom prst="rect">
            <a:avLst/>
          </a:prstGeom>
          <a:noFill/>
          <a:ln w="19050">
            <a:solidFill>
              <a:srgbClr val="00B050"/>
            </a:solidFill>
          </a:ln>
        </p:spPr>
        <p:txBody>
          <a:bodyPr wrap="square" rtlCol="0">
            <a:spAutoFit/>
          </a:bodyPr>
          <a:lstStyle/>
          <a:p>
            <a:pPr algn="ctr"/>
            <a:r>
              <a:rPr lang="en-US" sz="2400" b="1" dirty="0">
                <a:effectLst>
                  <a:outerShdw blurRad="38100" dist="38100" dir="2700000" algn="tl">
                    <a:srgbClr val="000000">
                      <a:alpha val="43137"/>
                    </a:srgbClr>
                  </a:outerShdw>
                </a:effectLst>
              </a:rPr>
              <a:t>Seas to Blood</a:t>
            </a:r>
          </a:p>
        </p:txBody>
      </p:sp>
      <p:sp>
        <p:nvSpPr>
          <p:cNvPr id="23" name="TextBox 22"/>
          <p:cNvSpPr txBox="1"/>
          <p:nvPr/>
        </p:nvSpPr>
        <p:spPr>
          <a:xfrm>
            <a:off x="3556000" y="5226855"/>
            <a:ext cx="1625600" cy="830997"/>
          </a:xfrm>
          <a:prstGeom prst="rect">
            <a:avLst/>
          </a:prstGeom>
          <a:noFill/>
          <a:ln w="19050">
            <a:solidFill>
              <a:srgbClr val="00B050"/>
            </a:solidFill>
          </a:ln>
        </p:spPr>
        <p:txBody>
          <a:bodyPr wrap="square" rtlCol="0">
            <a:spAutoFit/>
          </a:bodyPr>
          <a:lstStyle/>
          <a:p>
            <a:pPr algn="ctr"/>
            <a:r>
              <a:rPr lang="en-US" sz="2400" b="1" dirty="0">
                <a:effectLst>
                  <a:outerShdw blurRad="38100" dist="38100" dir="2700000" algn="tl">
                    <a:srgbClr val="000000">
                      <a:alpha val="43137"/>
                    </a:srgbClr>
                  </a:outerShdw>
                </a:effectLst>
              </a:rPr>
              <a:t>Rivers to Blood</a:t>
            </a:r>
          </a:p>
        </p:txBody>
      </p:sp>
      <p:sp>
        <p:nvSpPr>
          <p:cNvPr id="24" name="TextBox 23"/>
          <p:cNvSpPr txBox="1"/>
          <p:nvPr/>
        </p:nvSpPr>
        <p:spPr>
          <a:xfrm>
            <a:off x="5283200" y="5240053"/>
            <a:ext cx="1625600" cy="830997"/>
          </a:xfrm>
          <a:prstGeom prst="rect">
            <a:avLst/>
          </a:prstGeom>
          <a:noFill/>
          <a:ln w="19050">
            <a:solidFill>
              <a:srgbClr val="00B050"/>
            </a:solidFill>
          </a:ln>
        </p:spPr>
        <p:txBody>
          <a:bodyPr wrap="square" rtlCol="0">
            <a:spAutoFit/>
          </a:bodyPr>
          <a:lstStyle/>
          <a:p>
            <a:pPr algn="ctr"/>
            <a:r>
              <a:rPr lang="en-US" sz="2400" b="1" dirty="0">
                <a:effectLst>
                  <a:outerShdw blurRad="38100" dist="38100" dir="2700000" algn="tl">
                    <a:srgbClr val="000000">
                      <a:alpha val="43137"/>
                    </a:srgbClr>
                  </a:outerShdw>
                </a:effectLst>
              </a:rPr>
              <a:t>Scorching Sun</a:t>
            </a:r>
          </a:p>
        </p:txBody>
      </p:sp>
      <p:sp>
        <p:nvSpPr>
          <p:cNvPr id="25" name="TextBox 24"/>
          <p:cNvSpPr txBox="1"/>
          <p:nvPr/>
        </p:nvSpPr>
        <p:spPr>
          <a:xfrm>
            <a:off x="6972300" y="5240051"/>
            <a:ext cx="1625600" cy="830997"/>
          </a:xfrm>
          <a:prstGeom prst="rect">
            <a:avLst/>
          </a:prstGeom>
          <a:noFill/>
          <a:ln w="19050">
            <a:solidFill>
              <a:srgbClr val="00B050"/>
            </a:solidFill>
          </a:ln>
        </p:spPr>
        <p:txBody>
          <a:bodyPr wrap="square" rtlCol="0">
            <a:spAutoFit/>
          </a:bodyPr>
          <a:lstStyle/>
          <a:p>
            <a:pPr algn="ctr"/>
            <a:r>
              <a:rPr lang="en-US" sz="2400" b="1" dirty="0">
                <a:effectLst>
                  <a:outerShdw blurRad="38100" dist="38100" dir="2700000" algn="tl">
                    <a:srgbClr val="000000">
                      <a:alpha val="43137"/>
                    </a:srgbClr>
                  </a:outerShdw>
                </a:effectLst>
              </a:rPr>
              <a:t>Darkness on Earth</a:t>
            </a:r>
          </a:p>
        </p:txBody>
      </p:sp>
      <p:sp>
        <p:nvSpPr>
          <p:cNvPr id="26" name="TextBox 25"/>
          <p:cNvSpPr txBox="1"/>
          <p:nvPr/>
        </p:nvSpPr>
        <p:spPr>
          <a:xfrm>
            <a:off x="8686799" y="5240050"/>
            <a:ext cx="1765300" cy="830997"/>
          </a:xfrm>
          <a:prstGeom prst="rect">
            <a:avLst/>
          </a:prstGeom>
          <a:noFill/>
          <a:ln w="19050">
            <a:solidFill>
              <a:srgbClr val="00B050"/>
            </a:solidFill>
          </a:ln>
        </p:spPr>
        <p:txBody>
          <a:bodyPr wrap="square" rtlCol="0">
            <a:spAutoFit/>
          </a:bodyPr>
          <a:lstStyle/>
          <a:p>
            <a:pPr algn="ctr"/>
            <a:r>
              <a:rPr lang="en-US" sz="2400" b="1" dirty="0">
                <a:effectLst>
                  <a:outerShdw blurRad="38100" dist="38100" dir="2700000" algn="tl">
                    <a:srgbClr val="000000">
                      <a:alpha val="43137"/>
                    </a:srgbClr>
                  </a:outerShdw>
                </a:effectLst>
              </a:rPr>
              <a:t>Euphrates Dried Up</a:t>
            </a:r>
          </a:p>
        </p:txBody>
      </p:sp>
      <p:sp>
        <p:nvSpPr>
          <p:cNvPr id="27" name="TextBox 26"/>
          <p:cNvSpPr txBox="1"/>
          <p:nvPr/>
        </p:nvSpPr>
        <p:spPr>
          <a:xfrm>
            <a:off x="10439401" y="5225103"/>
            <a:ext cx="1689100" cy="830997"/>
          </a:xfrm>
          <a:prstGeom prst="rect">
            <a:avLst/>
          </a:prstGeom>
          <a:noFill/>
          <a:ln w="19050">
            <a:solidFill>
              <a:srgbClr val="00B050"/>
            </a:solidFill>
          </a:ln>
        </p:spPr>
        <p:txBody>
          <a:bodyPr wrap="square" rtlCol="0">
            <a:spAutoFit/>
          </a:bodyPr>
          <a:lstStyle/>
          <a:p>
            <a:pPr lvl="0" algn="ctr"/>
            <a:r>
              <a:rPr lang="en-US" sz="2400" b="1" dirty="0">
                <a:solidFill>
                  <a:prstClr val="black"/>
                </a:solidFill>
                <a:effectLst>
                  <a:outerShdw blurRad="38100" dist="38100" dir="2700000" algn="tl">
                    <a:srgbClr val="000000">
                      <a:alpha val="43137"/>
                    </a:srgbClr>
                  </a:outerShdw>
                </a:effectLst>
              </a:rPr>
              <a:t>Thunder &amp;</a:t>
            </a:r>
          </a:p>
          <a:p>
            <a:pPr lvl="0" algn="ctr"/>
            <a:r>
              <a:rPr lang="en-US" sz="2400" b="1" dirty="0">
                <a:solidFill>
                  <a:prstClr val="black"/>
                </a:solidFill>
                <a:effectLst>
                  <a:outerShdw blurRad="38100" dist="38100" dir="2700000" algn="tl">
                    <a:srgbClr val="000000">
                      <a:alpha val="43137"/>
                    </a:srgbClr>
                  </a:outerShdw>
                </a:effectLst>
              </a:rPr>
              <a:t>Earthquake</a:t>
            </a:r>
          </a:p>
        </p:txBody>
      </p:sp>
      <p:sp>
        <p:nvSpPr>
          <p:cNvPr id="29" name="TextBox 28"/>
          <p:cNvSpPr txBox="1"/>
          <p:nvPr/>
        </p:nvSpPr>
        <p:spPr>
          <a:xfrm>
            <a:off x="2641605" y="3039160"/>
            <a:ext cx="7454900" cy="584775"/>
          </a:xfrm>
          <a:prstGeom prst="rect">
            <a:avLst/>
          </a:prstGeom>
          <a:noFill/>
        </p:spPr>
        <p:txBody>
          <a:bodyPr wrap="square" rtlCol="0">
            <a:spAutoFit/>
          </a:bodyPr>
          <a:lstStyle/>
          <a:p>
            <a:pPr algn="ctr"/>
            <a:r>
              <a:rPr lang="en-US" sz="32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Trumpet Judgments (Rev 8, 9 &amp; 11)</a:t>
            </a:r>
          </a:p>
        </p:txBody>
      </p:sp>
      <p:sp>
        <p:nvSpPr>
          <p:cNvPr id="30" name="TextBox 29"/>
          <p:cNvSpPr txBox="1"/>
          <p:nvPr/>
        </p:nvSpPr>
        <p:spPr>
          <a:xfrm>
            <a:off x="2641604" y="4598105"/>
            <a:ext cx="6705600" cy="584775"/>
          </a:xfrm>
          <a:prstGeom prst="rect">
            <a:avLst/>
          </a:prstGeom>
          <a:noFill/>
        </p:spPr>
        <p:txBody>
          <a:bodyPr wrap="square" rtlCol="0">
            <a:spAutoFit/>
          </a:bodyPr>
          <a:lstStyle/>
          <a:p>
            <a:pPr algn="ctr"/>
            <a:r>
              <a:rPr lang="en-US" sz="3200" b="1" dirty="0">
                <a:solidFill>
                  <a:srgbClr val="00B05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Bowl Judgments (Rev 16)</a:t>
            </a:r>
          </a:p>
        </p:txBody>
      </p:sp>
      <p:sp>
        <p:nvSpPr>
          <p:cNvPr id="31" name="TextBox 30"/>
          <p:cNvSpPr txBox="1"/>
          <p:nvPr/>
        </p:nvSpPr>
        <p:spPr>
          <a:xfrm>
            <a:off x="101600" y="1511915"/>
            <a:ext cx="1625600" cy="830997"/>
          </a:xfrm>
          <a:prstGeom prst="rect">
            <a:avLst/>
          </a:prstGeom>
          <a:noFill/>
          <a:ln w="19050">
            <a:solidFill>
              <a:schemeClr val="tx1"/>
            </a:solidFill>
          </a:ln>
        </p:spPr>
        <p:txBody>
          <a:bodyPr wrap="square" rtlCol="0">
            <a:spAutoFit/>
          </a:bodyPr>
          <a:lstStyle/>
          <a:p>
            <a:pPr algn="ctr"/>
            <a:r>
              <a:rPr lang="en-US" sz="2400" b="1" dirty="0">
                <a:effectLst>
                  <a:outerShdw blurRad="38100" dist="38100" dir="2700000" algn="tl">
                    <a:srgbClr val="000000">
                      <a:alpha val="43137"/>
                    </a:srgbClr>
                  </a:outerShdw>
                </a:effectLst>
              </a:rPr>
              <a:t>Swarms of Flies</a:t>
            </a:r>
          </a:p>
        </p:txBody>
      </p:sp>
      <p:sp>
        <p:nvSpPr>
          <p:cNvPr id="32" name="TextBox 31"/>
          <p:cNvSpPr txBox="1"/>
          <p:nvPr/>
        </p:nvSpPr>
        <p:spPr>
          <a:xfrm>
            <a:off x="1828800" y="1511857"/>
            <a:ext cx="1625600" cy="830997"/>
          </a:xfrm>
          <a:prstGeom prst="rect">
            <a:avLst/>
          </a:prstGeom>
          <a:noFill/>
          <a:ln w="19050">
            <a:solidFill>
              <a:schemeClr val="tx1"/>
            </a:solidFill>
          </a:ln>
        </p:spPr>
        <p:txBody>
          <a:bodyPr wrap="square" rtlCol="0">
            <a:spAutoFit/>
          </a:bodyPr>
          <a:lstStyle/>
          <a:p>
            <a:pPr algn="ctr"/>
            <a:r>
              <a:rPr lang="en-US" sz="2400" b="1" dirty="0">
                <a:effectLst>
                  <a:outerShdw blurRad="38100" dist="38100" dir="2700000" algn="tl">
                    <a:srgbClr val="000000">
                      <a:alpha val="43137"/>
                    </a:srgbClr>
                  </a:outerShdw>
                </a:effectLst>
              </a:rPr>
              <a:t>Death of Cattle</a:t>
            </a:r>
          </a:p>
        </p:txBody>
      </p:sp>
      <p:sp>
        <p:nvSpPr>
          <p:cNvPr id="33" name="TextBox 32"/>
          <p:cNvSpPr txBox="1"/>
          <p:nvPr/>
        </p:nvSpPr>
        <p:spPr>
          <a:xfrm>
            <a:off x="3556000" y="1499707"/>
            <a:ext cx="1625600" cy="830997"/>
          </a:xfrm>
          <a:prstGeom prst="rect">
            <a:avLst/>
          </a:prstGeom>
          <a:noFill/>
          <a:ln w="19050">
            <a:solidFill>
              <a:schemeClr val="tx1"/>
            </a:solidFill>
          </a:ln>
        </p:spPr>
        <p:txBody>
          <a:bodyPr wrap="square" rtlCol="0">
            <a:spAutoFit/>
          </a:bodyPr>
          <a:lstStyle/>
          <a:p>
            <a:pPr algn="ctr"/>
            <a:r>
              <a:rPr lang="en-US" sz="2400" b="1" dirty="0">
                <a:effectLst>
                  <a:outerShdw blurRad="38100" dist="38100" dir="2700000" algn="tl">
                    <a:srgbClr val="000000">
                      <a:alpha val="43137"/>
                    </a:srgbClr>
                  </a:outerShdw>
                </a:effectLst>
              </a:rPr>
              <a:t>Boils &amp; Blisters </a:t>
            </a:r>
          </a:p>
        </p:txBody>
      </p:sp>
      <p:sp>
        <p:nvSpPr>
          <p:cNvPr id="34" name="TextBox 33"/>
          <p:cNvSpPr txBox="1"/>
          <p:nvPr/>
        </p:nvSpPr>
        <p:spPr>
          <a:xfrm>
            <a:off x="5283200" y="1499709"/>
            <a:ext cx="1625600" cy="830997"/>
          </a:xfrm>
          <a:prstGeom prst="rect">
            <a:avLst/>
          </a:prstGeom>
          <a:noFill/>
          <a:ln w="19050">
            <a:solidFill>
              <a:schemeClr val="tx1"/>
            </a:solidFill>
          </a:ln>
        </p:spPr>
        <p:txBody>
          <a:bodyPr wrap="square" rtlCol="0">
            <a:spAutoFit/>
          </a:bodyPr>
          <a:lstStyle/>
          <a:p>
            <a:pPr algn="ctr"/>
            <a:r>
              <a:rPr lang="en-US" sz="2400" b="1" dirty="0">
                <a:effectLst>
                  <a:outerShdw blurRad="38100" dist="38100" dir="2700000" algn="tl">
                    <a:srgbClr val="000000">
                      <a:alpha val="43137"/>
                    </a:srgbClr>
                  </a:outerShdw>
                </a:effectLst>
              </a:rPr>
              <a:t>Hail</a:t>
            </a:r>
          </a:p>
          <a:p>
            <a:pPr algn="ctr"/>
            <a:r>
              <a:rPr lang="en-US" sz="2400" b="1" dirty="0">
                <a:effectLst>
                  <a:outerShdw blurRad="38100" dist="38100" dir="2700000" algn="tl">
                    <a:srgbClr val="000000">
                      <a:alpha val="43137"/>
                    </a:srgbClr>
                  </a:outerShdw>
                </a:effectLst>
              </a:rPr>
              <a:t> &amp; Fire</a:t>
            </a:r>
          </a:p>
        </p:txBody>
      </p:sp>
      <p:sp>
        <p:nvSpPr>
          <p:cNvPr id="35" name="TextBox 34"/>
          <p:cNvSpPr txBox="1"/>
          <p:nvPr/>
        </p:nvSpPr>
        <p:spPr>
          <a:xfrm>
            <a:off x="6972300" y="1501019"/>
            <a:ext cx="1625600" cy="830997"/>
          </a:xfrm>
          <a:prstGeom prst="rect">
            <a:avLst/>
          </a:prstGeom>
          <a:noFill/>
          <a:ln w="19050">
            <a:solidFill>
              <a:schemeClr val="tx1"/>
            </a:solidFill>
          </a:ln>
        </p:spPr>
        <p:txBody>
          <a:bodyPr wrap="square" rtlCol="0">
            <a:spAutoFit/>
          </a:bodyPr>
          <a:lstStyle/>
          <a:p>
            <a:pPr algn="ctr"/>
            <a:r>
              <a:rPr lang="en-US" sz="2400" b="1" dirty="0">
                <a:effectLst>
                  <a:outerShdw blurRad="38100" dist="38100" dir="2700000" algn="tl">
                    <a:srgbClr val="000000">
                      <a:alpha val="43137"/>
                    </a:srgbClr>
                  </a:outerShdw>
                </a:effectLst>
              </a:rPr>
              <a:t>Locust Swarms</a:t>
            </a:r>
          </a:p>
        </p:txBody>
      </p:sp>
      <p:sp>
        <p:nvSpPr>
          <p:cNvPr id="36" name="TextBox 35"/>
          <p:cNvSpPr txBox="1"/>
          <p:nvPr/>
        </p:nvSpPr>
        <p:spPr>
          <a:xfrm>
            <a:off x="8636007" y="1511855"/>
            <a:ext cx="1765300" cy="830997"/>
          </a:xfrm>
          <a:prstGeom prst="rect">
            <a:avLst/>
          </a:prstGeom>
          <a:noFill/>
          <a:ln w="19050">
            <a:solidFill>
              <a:schemeClr val="tx1"/>
            </a:solidFill>
          </a:ln>
        </p:spPr>
        <p:txBody>
          <a:bodyPr wrap="square" rtlCol="0">
            <a:spAutoFit/>
          </a:bodyPr>
          <a:lstStyle/>
          <a:p>
            <a:pPr algn="ctr"/>
            <a:r>
              <a:rPr lang="en-US" sz="2400" b="1" dirty="0">
                <a:effectLst>
                  <a:outerShdw blurRad="38100" dist="38100" dir="2700000" algn="tl">
                    <a:srgbClr val="000000">
                      <a:alpha val="43137"/>
                    </a:srgbClr>
                  </a:outerShdw>
                </a:effectLst>
              </a:rPr>
              <a:t>Darkness</a:t>
            </a:r>
          </a:p>
          <a:p>
            <a:pPr algn="ctr"/>
            <a:endParaRPr lang="en-US" sz="2400" b="1" dirty="0">
              <a:effectLst>
                <a:outerShdw blurRad="38100" dist="38100" dir="2700000" algn="tl">
                  <a:srgbClr val="000000">
                    <a:alpha val="43137"/>
                  </a:srgbClr>
                </a:outerShdw>
              </a:effectLst>
            </a:endParaRPr>
          </a:p>
        </p:txBody>
      </p:sp>
      <p:sp>
        <p:nvSpPr>
          <p:cNvPr id="37" name="TextBox 36"/>
          <p:cNvSpPr txBox="1"/>
          <p:nvPr/>
        </p:nvSpPr>
        <p:spPr>
          <a:xfrm>
            <a:off x="10502900" y="1503758"/>
            <a:ext cx="1625600" cy="830997"/>
          </a:xfrm>
          <a:prstGeom prst="rect">
            <a:avLst/>
          </a:prstGeom>
          <a:noFill/>
          <a:ln w="19050">
            <a:solidFill>
              <a:schemeClr val="tx1"/>
            </a:solidFill>
          </a:ln>
        </p:spPr>
        <p:txBody>
          <a:bodyPr wrap="square" rtlCol="0">
            <a:spAutoFit/>
          </a:bodyPr>
          <a:lstStyle/>
          <a:p>
            <a:pPr algn="ctr"/>
            <a:r>
              <a:rPr lang="en-US" sz="2400" b="1" dirty="0">
                <a:effectLst>
                  <a:outerShdw blurRad="38100" dist="38100" dir="2700000" algn="tl">
                    <a:srgbClr val="000000">
                      <a:alpha val="43137"/>
                    </a:srgbClr>
                  </a:outerShdw>
                </a:effectLst>
              </a:rPr>
              <a:t>Death of  1</a:t>
            </a:r>
            <a:r>
              <a:rPr lang="en-US" sz="2400" b="1" baseline="30000" dirty="0">
                <a:effectLst>
                  <a:outerShdw blurRad="38100" dist="38100" dir="2700000" algn="tl">
                    <a:srgbClr val="000000">
                      <a:alpha val="43137"/>
                    </a:srgbClr>
                  </a:outerShdw>
                </a:effectLst>
              </a:rPr>
              <a:t>st</a:t>
            </a:r>
            <a:r>
              <a:rPr lang="en-US" sz="2400" b="1" dirty="0">
                <a:effectLst>
                  <a:outerShdw blurRad="38100" dist="38100" dir="2700000" algn="tl">
                    <a:srgbClr val="000000">
                      <a:alpha val="43137"/>
                    </a:srgbClr>
                  </a:outerShdw>
                </a:effectLst>
              </a:rPr>
              <a:t> Born</a:t>
            </a:r>
          </a:p>
        </p:txBody>
      </p:sp>
      <p:sp>
        <p:nvSpPr>
          <p:cNvPr id="38" name="TextBox 37"/>
          <p:cNvSpPr txBox="1"/>
          <p:nvPr/>
        </p:nvSpPr>
        <p:spPr>
          <a:xfrm>
            <a:off x="1092207" y="697376"/>
            <a:ext cx="9753599" cy="584775"/>
          </a:xfrm>
          <a:prstGeom prst="rect">
            <a:avLst/>
          </a:prstGeom>
          <a:noFill/>
        </p:spPr>
        <p:txBody>
          <a:bodyPr wrap="square" rtlCol="0">
            <a:spAutoFit/>
          </a:bodyPr>
          <a:lstStyle/>
          <a:p>
            <a:pPr algn="ctr"/>
            <a:r>
              <a:rPr 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Egyptian “Judgment” Plagues (Exo 8-11)</a:t>
            </a:r>
          </a:p>
        </p:txBody>
      </p:sp>
    </p:spTree>
    <p:extLst>
      <p:ext uri="{BB962C8B-B14F-4D97-AF65-F5344CB8AC3E}">
        <p14:creationId xmlns:p14="http://schemas.microsoft.com/office/powerpoint/2010/main" val="30925469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01600" y="3648762"/>
            <a:ext cx="1625600" cy="830997"/>
          </a:xfrm>
          <a:prstGeom prst="rect">
            <a:avLst/>
          </a:prstGeom>
          <a:noFill/>
          <a:ln w="19050">
            <a:solidFill>
              <a:srgbClr val="0070C0"/>
            </a:solidFill>
          </a:ln>
        </p:spPr>
        <p:txBody>
          <a:bodyPr wrap="square" rtlCol="0">
            <a:spAutoFit/>
          </a:bodyPr>
          <a:lstStyle/>
          <a:p>
            <a:pPr algn="ctr"/>
            <a:r>
              <a:rPr lang="en-US" sz="2400" b="1" dirty="0">
                <a:effectLst>
                  <a:outerShdw blurRad="38100" dist="38100" dir="2700000" algn="tl">
                    <a:srgbClr val="000000">
                      <a:alpha val="43137"/>
                    </a:srgbClr>
                  </a:outerShdw>
                </a:effectLst>
              </a:rPr>
              <a:t>Hail, Fire, Blood</a:t>
            </a:r>
          </a:p>
        </p:txBody>
      </p:sp>
      <p:sp>
        <p:nvSpPr>
          <p:cNvPr id="15" name="TextBox 14"/>
          <p:cNvSpPr txBox="1"/>
          <p:nvPr/>
        </p:nvSpPr>
        <p:spPr>
          <a:xfrm>
            <a:off x="1828800" y="3648705"/>
            <a:ext cx="1625600" cy="830997"/>
          </a:xfrm>
          <a:prstGeom prst="rect">
            <a:avLst/>
          </a:prstGeom>
          <a:noFill/>
          <a:ln w="19050">
            <a:solidFill>
              <a:srgbClr val="0070C0"/>
            </a:solidFill>
          </a:ln>
        </p:spPr>
        <p:txBody>
          <a:bodyPr wrap="square" rtlCol="0">
            <a:spAutoFit/>
          </a:bodyPr>
          <a:lstStyle/>
          <a:p>
            <a:pPr algn="ctr"/>
            <a:r>
              <a:rPr lang="en-US" sz="2400" b="1" dirty="0">
                <a:effectLst>
                  <a:outerShdw blurRad="38100" dist="38100" dir="2700000" algn="tl">
                    <a:srgbClr val="000000">
                      <a:alpha val="43137"/>
                    </a:srgbClr>
                  </a:outerShdw>
                </a:effectLst>
              </a:rPr>
              <a:t>Mountain into Sea</a:t>
            </a:r>
          </a:p>
        </p:txBody>
      </p:sp>
      <p:sp>
        <p:nvSpPr>
          <p:cNvPr id="16" name="TextBox 15"/>
          <p:cNvSpPr txBox="1"/>
          <p:nvPr/>
        </p:nvSpPr>
        <p:spPr>
          <a:xfrm>
            <a:off x="3556000" y="3636554"/>
            <a:ext cx="1625600" cy="830997"/>
          </a:xfrm>
          <a:prstGeom prst="rect">
            <a:avLst/>
          </a:prstGeom>
          <a:noFill/>
          <a:ln w="19050">
            <a:solidFill>
              <a:srgbClr val="0070C0"/>
            </a:solidFill>
          </a:ln>
        </p:spPr>
        <p:txBody>
          <a:bodyPr wrap="square" rtlCol="0">
            <a:spAutoFit/>
          </a:bodyPr>
          <a:lstStyle/>
          <a:p>
            <a:pPr algn="ctr"/>
            <a:r>
              <a:rPr lang="en-US" sz="2400" b="1" dirty="0">
                <a:effectLst>
                  <a:outerShdw blurRad="38100" dist="38100" dir="2700000" algn="tl">
                    <a:srgbClr val="000000">
                      <a:alpha val="43137"/>
                    </a:srgbClr>
                  </a:outerShdw>
                </a:effectLst>
              </a:rPr>
              <a:t>Star into Rivers </a:t>
            </a:r>
          </a:p>
        </p:txBody>
      </p:sp>
      <p:sp>
        <p:nvSpPr>
          <p:cNvPr id="17" name="TextBox 16"/>
          <p:cNvSpPr txBox="1"/>
          <p:nvPr/>
        </p:nvSpPr>
        <p:spPr>
          <a:xfrm>
            <a:off x="5283200" y="3636555"/>
            <a:ext cx="1625600" cy="830997"/>
          </a:xfrm>
          <a:prstGeom prst="rect">
            <a:avLst/>
          </a:prstGeom>
          <a:noFill/>
          <a:ln w="19050">
            <a:solidFill>
              <a:srgbClr val="0070C0"/>
            </a:solidFill>
          </a:ln>
        </p:spPr>
        <p:txBody>
          <a:bodyPr wrap="square" rtlCol="0">
            <a:spAutoFit/>
          </a:bodyPr>
          <a:lstStyle/>
          <a:p>
            <a:pPr algn="ctr"/>
            <a:r>
              <a:rPr lang="en-US" sz="2400" b="1" dirty="0">
                <a:effectLst>
                  <a:outerShdw blurRad="38100" dist="38100" dir="2700000" algn="tl">
                    <a:srgbClr val="000000">
                      <a:alpha val="43137"/>
                    </a:srgbClr>
                  </a:outerShdw>
                </a:effectLst>
              </a:rPr>
              <a:t>Sun, Moon Darkened</a:t>
            </a:r>
          </a:p>
        </p:txBody>
      </p:sp>
      <p:sp>
        <p:nvSpPr>
          <p:cNvPr id="18" name="TextBox 17"/>
          <p:cNvSpPr txBox="1"/>
          <p:nvPr/>
        </p:nvSpPr>
        <p:spPr>
          <a:xfrm>
            <a:off x="6972300" y="3637866"/>
            <a:ext cx="1625600" cy="830997"/>
          </a:xfrm>
          <a:prstGeom prst="rect">
            <a:avLst/>
          </a:prstGeom>
          <a:noFill/>
          <a:ln w="19050">
            <a:solidFill>
              <a:srgbClr val="0070C0"/>
            </a:solidFill>
          </a:ln>
        </p:spPr>
        <p:txBody>
          <a:bodyPr wrap="square" rtlCol="0">
            <a:spAutoFit/>
          </a:bodyPr>
          <a:lstStyle/>
          <a:p>
            <a:pPr algn="ctr"/>
            <a:r>
              <a:rPr lang="en-US" sz="2400" b="1" dirty="0">
                <a:effectLst>
                  <a:outerShdw blurRad="38100" dist="38100" dir="2700000" algn="tl">
                    <a:srgbClr val="000000">
                      <a:alpha val="43137"/>
                    </a:srgbClr>
                  </a:outerShdw>
                </a:effectLst>
              </a:rPr>
              <a:t>Fallen Star, Pit Open</a:t>
            </a:r>
          </a:p>
        </p:txBody>
      </p:sp>
      <p:sp>
        <p:nvSpPr>
          <p:cNvPr id="19" name="TextBox 18"/>
          <p:cNvSpPr txBox="1"/>
          <p:nvPr/>
        </p:nvSpPr>
        <p:spPr>
          <a:xfrm>
            <a:off x="8636007" y="3648702"/>
            <a:ext cx="1765300" cy="830997"/>
          </a:xfrm>
          <a:prstGeom prst="rect">
            <a:avLst/>
          </a:prstGeom>
          <a:noFill/>
          <a:ln w="19050">
            <a:solidFill>
              <a:srgbClr val="0070C0"/>
            </a:solidFill>
          </a:ln>
        </p:spPr>
        <p:txBody>
          <a:bodyPr wrap="square" rtlCol="0">
            <a:spAutoFit/>
          </a:bodyPr>
          <a:lstStyle/>
          <a:p>
            <a:pPr algn="ctr"/>
            <a:r>
              <a:rPr lang="en-US" sz="2400" b="1" dirty="0">
                <a:effectLst>
                  <a:outerShdw blurRad="38100" dist="38100" dir="2700000" algn="tl">
                    <a:srgbClr val="000000">
                      <a:alpha val="43137"/>
                    </a:srgbClr>
                  </a:outerShdw>
                </a:effectLst>
              </a:rPr>
              <a:t>Angels Released</a:t>
            </a:r>
          </a:p>
        </p:txBody>
      </p:sp>
      <p:sp>
        <p:nvSpPr>
          <p:cNvPr id="20" name="TextBox 19"/>
          <p:cNvSpPr txBox="1"/>
          <p:nvPr/>
        </p:nvSpPr>
        <p:spPr>
          <a:xfrm>
            <a:off x="10502900" y="3640605"/>
            <a:ext cx="1625600" cy="830997"/>
          </a:xfrm>
          <a:prstGeom prst="rect">
            <a:avLst/>
          </a:prstGeom>
          <a:noFill/>
          <a:ln w="19050">
            <a:solidFill>
              <a:srgbClr val="0070C0"/>
            </a:solidFill>
          </a:ln>
        </p:spPr>
        <p:txBody>
          <a:bodyPr wrap="square" rtlCol="0">
            <a:spAutoFit/>
          </a:bodyPr>
          <a:lstStyle/>
          <a:p>
            <a:pPr algn="ctr"/>
            <a:r>
              <a:rPr lang="en-US" sz="2400" b="1" dirty="0">
                <a:effectLst>
                  <a:outerShdw blurRad="38100" dist="38100" dir="2700000" algn="tl">
                    <a:srgbClr val="000000">
                      <a:alpha val="43137"/>
                    </a:srgbClr>
                  </a:outerShdw>
                </a:effectLst>
              </a:rPr>
              <a:t>Temple Opened</a:t>
            </a:r>
          </a:p>
        </p:txBody>
      </p:sp>
      <p:sp>
        <p:nvSpPr>
          <p:cNvPr id="21" name="TextBox 20"/>
          <p:cNvSpPr txBox="1"/>
          <p:nvPr/>
        </p:nvSpPr>
        <p:spPr>
          <a:xfrm>
            <a:off x="88907" y="5206091"/>
            <a:ext cx="1625600" cy="830997"/>
          </a:xfrm>
          <a:prstGeom prst="rect">
            <a:avLst/>
          </a:prstGeom>
          <a:noFill/>
          <a:ln w="19050">
            <a:solidFill>
              <a:srgbClr val="00B050"/>
            </a:solidFill>
          </a:ln>
        </p:spPr>
        <p:txBody>
          <a:bodyPr wrap="square" rtlCol="0">
            <a:spAutoFit/>
          </a:bodyPr>
          <a:lstStyle/>
          <a:p>
            <a:pPr algn="ctr"/>
            <a:r>
              <a:rPr lang="en-US" sz="2400" b="1" dirty="0">
                <a:effectLst>
                  <a:outerShdw blurRad="38100" dist="38100" dir="2700000" algn="tl">
                    <a:srgbClr val="000000">
                      <a:alpha val="43137"/>
                    </a:srgbClr>
                  </a:outerShdw>
                </a:effectLst>
              </a:rPr>
              <a:t>Sores Upon Men</a:t>
            </a:r>
          </a:p>
        </p:txBody>
      </p:sp>
      <p:sp>
        <p:nvSpPr>
          <p:cNvPr id="22" name="TextBox 21"/>
          <p:cNvSpPr txBox="1"/>
          <p:nvPr/>
        </p:nvSpPr>
        <p:spPr>
          <a:xfrm>
            <a:off x="1828804" y="5206093"/>
            <a:ext cx="1625600" cy="830997"/>
          </a:xfrm>
          <a:prstGeom prst="rect">
            <a:avLst/>
          </a:prstGeom>
          <a:noFill/>
          <a:ln w="19050">
            <a:solidFill>
              <a:srgbClr val="00B050"/>
            </a:solidFill>
          </a:ln>
        </p:spPr>
        <p:txBody>
          <a:bodyPr wrap="square" rtlCol="0">
            <a:spAutoFit/>
          </a:bodyPr>
          <a:lstStyle/>
          <a:p>
            <a:pPr algn="ctr"/>
            <a:r>
              <a:rPr lang="en-US" sz="2400" b="1" dirty="0">
                <a:effectLst>
                  <a:outerShdw blurRad="38100" dist="38100" dir="2700000" algn="tl">
                    <a:srgbClr val="000000">
                      <a:alpha val="43137"/>
                    </a:srgbClr>
                  </a:outerShdw>
                </a:effectLst>
              </a:rPr>
              <a:t>Seas to Blood</a:t>
            </a:r>
          </a:p>
        </p:txBody>
      </p:sp>
      <p:sp>
        <p:nvSpPr>
          <p:cNvPr id="23" name="TextBox 22"/>
          <p:cNvSpPr txBox="1"/>
          <p:nvPr/>
        </p:nvSpPr>
        <p:spPr>
          <a:xfrm>
            <a:off x="3556000" y="5226855"/>
            <a:ext cx="1625600" cy="830997"/>
          </a:xfrm>
          <a:prstGeom prst="rect">
            <a:avLst/>
          </a:prstGeom>
          <a:noFill/>
          <a:ln w="19050">
            <a:solidFill>
              <a:srgbClr val="00B050"/>
            </a:solidFill>
          </a:ln>
        </p:spPr>
        <p:txBody>
          <a:bodyPr wrap="square" rtlCol="0">
            <a:spAutoFit/>
          </a:bodyPr>
          <a:lstStyle/>
          <a:p>
            <a:pPr algn="ctr"/>
            <a:r>
              <a:rPr lang="en-US" sz="2400" b="1" dirty="0">
                <a:effectLst>
                  <a:outerShdw blurRad="38100" dist="38100" dir="2700000" algn="tl">
                    <a:srgbClr val="000000">
                      <a:alpha val="43137"/>
                    </a:srgbClr>
                  </a:outerShdw>
                </a:effectLst>
              </a:rPr>
              <a:t>Rivers to Blood</a:t>
            </a:r>
          </a:p>
        </p:txBody>
      </p:sp>
      <p:sp>
        <p:nvSpPr>
          <p:cNvPr id="24" name="TextBox 23"/>
          <p:cNvSpPr txBox="1"/>
          <p:nvPr/>
        </p:nvSpPr>
        <p:spPr>
          <a:xfrm>
            <a:off x="5283200" y="5240053"/>
            <a:ext cx="1625600" cy="830997"/>
          </a:xfrm>
          <a:prstGeom prst="rect">
            <a:avLst/>
          </a:prstGeom>
          <a:noFill/>
          <a:ln w="19050">
            <a:solidFill>
              <a:srgbClr val="00B050"/>
            </a:solidFill>
          </a:ln>
        </p:spPr>
        <p:txBody>
          <a:bodyPr wrap="square" rtlCol="0">
            <a:spAutoFit/>
          </a:bodyPr>
          <a:lstStyle/>
          <a:p>
            <a:pPr algn="ctr"/>
            <a:r>
              <a:rPr lang="en-US" sz="2400" b="1" dirty="0">
                <a:effectLst>
                  <a:outerShdw blurRad="38100" dist="38100" dir="2700000" algn="tl">
                    <a:srgbClr val="000000">
                      <a:alpha val="43137"/>
                    </a:srgbClr>
                  </a:outerShdw>
                </a:effectLst>
              </a:rPr>
              <a:t>Scorching Sun</a:t>
            </a:r>
          </a:p>
        </p:txBody>
      </p:sp>
      <p:sp>
        <p:nvSpPr>
          <p:cNvPr id="25" name="TextBox 24"/>
          <p:cNvSpPr txBox="1"/>
          <p:nvPr/>
        </p:nvSpPr>
        <p:spPr>
          <a:xfrm>
            <a:off x="6972300" y="5240051"/>
            <a:ext cx="1625600" cy="830997"/>
          </a:xfrm>
          <a:prstGeom prst="rect">
            <a:avLst/>
          </a:prstGeom>
          <a:noFill/>
          <a:ln w="19050">
            <a:solidFill>
              <a:srgbClr val="00B050"/>
            </a:solidFill>
          </a:ln>
        </p:spPr>
        <p:txBody>
          <a:bodyPr wrap="square" rtlCol="0">
            <a:spAutoFit/>
          </a:bodyPr>
          <a:lstStyle/>
          <a:p>
            <a:pPr algn="ctr"/>
            <a:r>
              <a:rPr lang="en-US" sz="2400" b="1" dirty="0">
                <a:effectLst>
                  <a:outerShdw blurRad="38100" dist="38100" dir="2700000" algn="tl">
                    <a:srgbClr val="000000">
                      <a:alpha val="43137"/>
                    </a:srgbClr>
                  </a:outerShdw>
                </a:effectLst>
              </a:rPr>
              <a:t>Darkness on Earth</a:t>
            </a:r>
          </a:p>
        </p:txBody>
      </p:sp>
      <p:sp>
        <p:nvSpPr>
          <p:cNvPr id="26" name="TextBox 25"/>
          <p:cNvSpPr txBox="1"/>
          <p:nvPr/>
        </p:nvSpPr>
        <p:spPr>
          <a:xfrm>
            <a:off x="8686799" y="5240050"/>
            <a:ext cx="1765300" cy="830997"/>
          </a:xfrm>
          <a:prstGeom prst="rect">
            <a:avLst/>
          </a:prstGeom>
          <a:noFill/>
          <a:ln w="19050">
            <a:solidFill>
              <a:srgbClr val="00B050"/>
            </a:solidFill>
          </a:ln>
        </p:spPr>
        <p:txBody>
          <a:bodyPr wrap="square" rtlCol="0">
            <a:spAutoFit/>
          </a:bodyPr>
          <a:lstStyle/>
          <a:p>
            <a:pPr algn="ctr"/>
            <a:r>
              <a:rPr lang="en-US" sz="2400" b="1" dirty="0">
                <a:effectLst>
                  <a:outerShdw blurRad="38100" dist="38100" dir="2700000" algn="tl">
                    <a:srgbClr val="000000">
                      <a:alpha val="43137"/>
                    </a:srgbClr>
                  </a:outerShdw>
                </a:effectLst>
              </a:rPr>
              <a:t>Euphrates Dried Up</a:t>
            </a:r>
          </a:p>
        </p:txBody>
      </p:sp>
      <p:sp>
        <p:nvSpPr>
          <p:cNvPr id="27" name="TextBox 26"/>
          <p:cNvSpPr txBox="1"/>
          <p:nvPr/>
        </p:nvSpPr>
        <p:spPr>
          <a:xfrm>
            <a:off x="10439401" y="5225103"/>
            <a:ext cx="1689100" cy="830997"/>
          </a:xfrm>
          <a:prstGeom prst="rect">
            <a:avLst/>
          </a:prstGeom>
          <a:noFill/>
          <a:ln w="19050">
            <a:solidFill>
              <a:srgbClr val="00B050"/>
            </a:solidFill>
          </a:ln>
        </p:spPr>
        <p:txBody>
          <a:bodyPr wrap="square" rtlCol="0">
            <a:spAutoFit/>
          </a:bodyPr>
          <a:lstStyle/>
          <a:p>
            <a:pPr lvl="0" algn="ctr"/>
            <a:r>
              <a:rPr lang="en-US" sz="2400" b="1" dirty="0">
                <a:solidFill>
                  <a:prstClr val="black"/>
                </a:solidFill>
                <a:effectLst>
                  <a:outerShdw blurRad="38100" dist="38100" dir="2700000" algn="tl">
                    <a:srgbClr val="000000">
                      <a:alpha val="43137"/>
                    </a:srgbClr>
                  </a:outerShdw>
                </a:effectLst>
              </a:rPr>
              <a:t>Thunder &amp;</a:t>
            </a:r>
          </a:p>
          <a:p>
            <a:pPr lvl="0" algn="ctr"/>
            <a:r>
              <a:rPr lang="en-US" sz="2400" b="1" dirty="0">
                <a:solidFill>
                  <a:prstClr val="black"/>
                </a:solidFill>
                <a:effectLst>
                  <a:outerShdw blurRad="38100" dist="38100" dir="2700000" algn="tl">
                    <a:srgbClr val="000000">
                      <a:alpha val="43137"/>
                    </a:srgbClr>
                  </a:outerShdw>
                </a:effectLst>
              </a:rPr>
              <a:t>Earthquake</a:t>
            </a:r>
          </a:p>
        </p:txBody>
      </p:sp>
      <p:sp>
        <p:nvSpPr>
          <p:cNvPr id="29" name="TextBox 28"/>
          <p:cNvSpPr txBox="1"/>
          <p:nvPr/>
        </p:nvSpPr>
        <p:spPr>
          <a:xfrm>
            <a:off x="2641605" y="3039160"/>
            <a:ext cx="7454900" cy="584775"/>
          </a:xfrm>
          <a:prstGeom prst="rect">
            <a:avLst/>
          </a:prstGeom>
          <a:noFill/>
        </p:spPr>
        <p:txBody>
          <a:bodyPr wrap="square" rtlCol="0">
            <a:spAutoFit/>
          </a:bodyPr>
          <a:lstStyle/>
          <a:p>
            <a:pPr algn="ctr"/>
            <a:r>
              <a:rPr lang="en-US" sz="32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Trumpet Judgments (Rev 8, 9 &amp; 11)</a:t>
            </a:r>
          </a:p>
        </p:txBody>
      </p:sp>
      <p:sp>
        <p:nvSpPr>
          <p:cNvPr id="30" name="TextBox 29"/>
          <p:cNvSpPr txBox="1"/>
          <p:nvPr/>
        </p:nvSpPr>
        <p:spPr>
          <a:xfrm>
            <a:off x="2641604" y="4598105"/>
            <a:ext cx="6705600" cy="584775"/>
          </a:xfrm>
          <a:prstGeom prst="rect">
            <a:avLst/>
          </a:prstGeom>
          <a:noFill/>
        </p:spPr>
        <p:txBody>
          <a:bodyPr wrap="square" rtlCol="0">
            <a:spAutoFit/>
          </a:bodyPr>
          <a:lstStyle/>
          <a:p>
            <a:pPr algn="ctr"/>
            <a:r>
              <a:rPr lang="en-US" sz="3200" b="1" dirty="0">
                <a:solidFill>
                  <a:srgbClr val="00B05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Bowl Judgments (Rev 16)</a:t>
            </a:r>
          </a:p>
        </p:txBody>
      </p:sp>
      <p:sp>
        <p:nvSpPr>
          <p:cNvPr id="31" name="TextBox 30"/>
          <p:cNvSpPr txBox="1"/>
          <p:nvPr/>
        </p:nvSpPr>
        <p:spPr>
          <a:xfrm>
            <a:off x="101600" y="1511915"/>
            <a:ext cx="1625600" cy="830997"/>
          </a:xfrm>
          <a:prstGeom prst="rect">
            <a:avLst/>
          </a:prstGeom>
          <a:noFill/>
          <a:ln w="19050">
            <a:solidFill>
              <a:schemeClr val="tx1"/>
            </a:solidFill>
          </a:ln>
        </p:spPr>
        <p:txBody>
          <a:bodyPr wrap="square" rtlCol="0">
            <a:spAutoFit/>
          </a:bodyPr>
          <a:lstStyle/>
          <a:p>
            <a:pPr algn="ctr"/>
            <a:r>
              <a:rPr lang="en-US" sz="2400" b="1" dirty="0">
                <a:effectLst>
                  <a:outerShdw blurRad="38100" dist="38100" dir="2700000" algn="tl">
                    <a:srgbClr val="000000">
                      <a:alpha val="43137"/>
                    </a:srgbClr>
                  </a:outerShdw>
                </a:effectLst>
              </a:rPr>
              <a:t>Swarms of Flies</a:t>
            </a:r>
          </a:p>
        </p:txBody>
      </p:sp>
      <p:sp>
        <p:nvSpPr>
          <p:cNvPr id="32" name="TextBox 31"/>
          <p:cNvSpPr txBox="1"/>
          <p:nvPr/>
        </p:nvSpPr>
        <p:spPr>
          <a:xfrm>
            <a:off x="1828800" y="1511857"/>
            <a:ext cx="1625600" cy="830997"/>
          </a:xfrm>
          <a:prstGeom prst="rect">
            <a:avLst/>
          </a:prstGeom>
          <a:noFill/>
          <a:ln w="19050">
            <a:solidFill>
              <a:schemeClr val="tx1"/>
            </a:solidFill>
          </a:ln>
        </p:spPr>
        <p:txBody>
          <a:bodyPr wrap="square" rtlCol="0">
            <a:spAutoFit/>
          </a:bodyPr>
          <a:lstStyle/>
          <a:p>
            <a:pPr algn="ctr"/>
            <a:r>
              <a:rPr lang="en-US" sz="2400" b="1" dirty="0">
                <a:effectLst>
                  <a:outerShdw blurRad="38100" dist="38100" dir="2700000" algn="tl">
                    <a:srgbClr val="000000">
                      <a:alpha val="43137"/>
                    </a:srgbClr>
                  </a:outerShdw>
                </a:effectLst>
              </a:rPr>
              <a:t>Death of Cattle</a:t>
            </a:r>
          </a:p>
        </p:txBody>
      </p:sp>
      <p:sp>
        <p:nvSpPr>
          <p:cNvPr id="33" name="TextBox 32"/>
          <p:cNvSpPr txBox="1"/>
          <p:nvPr/>
        </p:nvSpPr>
        <p:spPr>
          <a:xfrm>
            <a:off x="3556000" y="1499707"/>
            <a:ext cx="1625600" cy="830997"/>
          </a:xfrm>
          <a:prstGeom prst="rect">
            <a:avLst/>
          </a:prstGeom>
          <a:noFill/>
          <a:ln w="19050">
            <a:solidFill>
              <a:schemeClr val="tx1"/>
            </a:solidFill>
          </a:ln>
        </p:spPr>
        <p:txBody>
          <a:bodyPr wrap="square" rtlCol="0">
            <a:spAutoFit/>
          </a:bodyPr>
          <a:lstStyle/>
          <a:p>
            <a:pPr algn="ctr"/>
            <a:r>
              <a:rPr lang="en-US" sz="2400" b="1" dirty="0">
                <a:effectLst>
                  <a:outerShdw blurRad="38100" dist="38100" dir="2700000" algn="tl">
                    <a:srgbClr val="000000">
                      <a:alpha val="43137"/>
                    </a:srgbClr>
                  </a:outerShdw>
                </a:effectLst>
              </a:rPr>
              <a:t>Boils &amp; Blisters </a:t>
            </a:r>
          </a:p>
        </p:txBody>
      </p:sp>
      <p:sp>
        <p:nvSpPr>
          <p:cNvPr id="34" name="TextBox 33"/>
          <p:cNvSpPr txBox="1"/>
          <p:nvPr/>
        </p:nvSpPr>
        <p:spPr>
          <a:xfrm>
            <a:off x="5283200" y="1499709"/>
            <a:ext cx="1625600" cy="830997"/>
          </a:xfrm>
          <a:prstGeom prst="rect">
            <a:avLst/>
          </a:prstGeom>
          <a:noFill/>
          <a:ln w="19050">
            <a:solidFill>
              <a:schemeClr val="tx1"/>
            </a:solidFill>
          </a:ln>
        </p:spPr>
        <p:txBody>
          <a:bodyPr wrap="square" rtlCol="0">
            <a:spAutoFit/>
          </a:bodyPr>
          <a:lstStyle/>
          <a:p>
            <a:pPr algn="ctr"/>
            <a:r>
              <a:rPr lang="en-US" sz="2400" b="1" dirty="0">
                <a:effectLst>
                  <a:outerShdw blurRad="38100" dist="38100" dir="2700000" algn="tl">
                    <a:srgbClr val="000000">
                      <a:alpha val="43137"/>
                    </a:srgbClr>
                  </a:outerShdw>
                </a:effectLst>
              </a:rPr>
              <a:t>Hail</a:t>
            </a:r>
          </a:p>
          <a:p>
            <a:pPr algn="ctr"/>
            <a:r>
              <a:rPr lang="en-US" sz="2400" b="1" dirty="0">
                <a:effectLst>
                  <a:outerShdw blurRad="38100" dist="38100" dir="2700000" algn="tl">
                    <a:srgbClr val="000000">
                      <a:alpha val="43137"/>
                    </a:srgbClr>
                  </a:outerShdw>
                </a:effectLst>
              </a:rPr>
              <a:t> &amp; Fire</a:t>
            </a:r>
          </a:p>
        </p:txBody>
      </p:sp>
      <p:sp>
        <p:nvSpPr>
          <p:cNvPr id="35" name="TextBox 34"/>
          <p:cNvSpPr txBox="1"/>
          <p:nvPr/>
        </p:nvSpPr>
        <p:spPr>
          <a:xfrm>
            <a:off x="6972300" y="1501019"/>
            <a:ext cx="1625600" cy="830997"/>
          </a:xfrm>
          <a:prstGeom prst="rect">
            <a:avLst/>
          </a:prstGeom>
          <a:noFill/>
          <a:ln w="19050">
            <a:solidFill>
              <a:schemeClr val="tx1"/>
            </a:solidFill>
          </a:ln>
        </p:spPr>
        <p:txBody>
          <a:bodyPr wrap="square" rtlCol="0">
            <a:spAutoFit/>
          </a:bodyPr>
          <a:lstStyle/>
          <a:p>
            <a:pPr algn="ctr"/>
            <a:r>
              <a:rPr lang="en-US" sz="2400" b="1" dirty="0">
                <a:effectLst>
                  <a:outerShdw blurRad="38100" dist="38100" dir="2700000" algn="tl">
                    <a:srgbClr val="000000">
                      <a:alpha val="43137"/>
                    </a:srgbClr>
                  </a:outerShdw>
                </a:effectLst>
              </a:rPr>
              <a:t>Locust Swarms</a:t>
            </a:r>
          </a:p>
        </p:txBody>
      </p:sp>
      <p:sp>
        <p:nvSpPr>
          <p:cNvPr id="36" name="TextBox 35"/>
          <p:cNvSpPr txBox="1"/>
          <p:nvPr/>
        </p:nvSpPr>
        <p:spPr>
          <a:xfrm>
            <a:off x="8636007" y="1511855"/>
            <a:ext cx="1765300" cy="830997"/>
          </a:xfrm>
          <a:prstGeom prst="rect">
            <a:avLst/>
          </a:prstGeom>
          <a:noFill/>
          <a:ln w="19050">
            <a:solidFill>
              <a:schemeClr val="tx1"/>
            </a:solidFill>
          </a:ln>
        </p:spPr>
        <p:txBody>
          <a:bodyPr wrap="square" rtlCol="0">
            <a:spAutoFit/>
          </a:bodyPr>
          <a:lstStyle/>
          <a:p>
            <a:pPr algn="ctr"/>
            <a:r>
              <a:rPr lang="en-US" sz="2400" b="1" dirty="0">
                <a:effectLst>
                  <a:outerShdw blurRad="38100" dist="38100" dir="2700000" algn="tl">
                    <a:srgbClr val="000000">
                      <a:alpha val="43137"/>
                    </a:srgbClr>
                  </a:outerShdw>
                </a:effectLst>
              </a:rPr>
              <a:t>Darkness</a:t>
            </a:r>
          </a:p>
          <a:p>
            <a:pPr algn="ctr"/>
            <a:endParaRPr lang="en-US" sz="2400" b="1" dirty="0">
              <a:effectLst>
                <a:outerShdw blurRad="38100" dist="38100" dir="2700000" algn="tl">
                  <a:srgbClr val="000000">
                    <a:alpha val="43137"/>
                  </a:srgbClr>
                </a:outerShdw>
              </a:effectLst>
            </a:endParaRPr>
          </a:p>
        </p:txBody>
      </p:sp>
      <p:sp>
        <p:nvSpPr>
          <p:cNvPr id="37" name="TextBox 36"/>
          <p:cNvSpPr txBox="1"/>
          <p:nvPr/>
        </p:nvSpPr>
        <p:spPr>
          <a:xfrm>
            <a:off x="10502900" y="1503758"/>
            <a:ext cx="1625600" cy="830997"/>
          </a:xfrm>
          <a:prstGeom prst="rect">
            <a:avLst/>
          </a:prstGeom>
          <a:noFill/>
          <a:ln w="19050">
            <a:solidFill>
              <a:schemeClr val="tx1"/>
            </a:solidFill>
          </a:ln>
        </p:spPr>
        <p:txBody>
          <a:bodyPr wrap="square" rtlCol="0">
            <a:spAutoFit/>
          </a:bodyPr>
          <a:lstStyle/>
          <a:p>
            <a:pPr algn="ctr"/>
            <a:r>
              <a:rPr lang="en-US" sz="2400" b="1" dirty="0">
                <a:effectLst>
                  <a:outerShdw blurRad="38100" dist="38100" dir="2700000" algn="tl">
                    <a:srgbClr val="000000">
                      <a:alpha val="43137"/>
                    </a:srgbClr>
                  </a:outerShdw>
                </a:effectLst>
              </a:rPr>
              <a:t>Death of  1</a:t>
            </a:r>
            <a:r>
              <a:rPr lang="en-US" sz="2400" b="1" baseline="30000" dirty="0">
                <a:effectLst>
                  <a:outerShdw blurRad="38100" dist="38100" dir="2700000" algn="tl">
                    <a:srgbClr val="000000">
                      <a:alpha val="43137"/>
                    </a:srgbClr>
                  </a:outerShdw>
                </a:effectLst>
              </a:rPr>
              <a:t>st</a:t>
            </a:r>
            <a:r>
              <a:rPr lang="en-US" sz="2400" b="1" dirty="0">
                <a:effectLst>
                  <a:outerShdw blurRad="38100" dist="38100" dir="2700000" algn="tl">
                    <a:srgbClr val="000000">
                      <a:alpha val="43137"/>
                    </a:srgbClr>
                  </a:outerShdw>
                </a:effectLst>
              </a:rPr>
              <a:t> Born</a:t>
            </a:r>
          </a:p>
        </p:txBody>
      </p:sp>
      <p:sp>
        <p:nvSpPr>
          <p:cNvPr id="38" name="TextBox 37"/>
          <p:cNvSpPr txBox="1"/>
          <p:nvPr/>
        </p:nvSpPr>
        <p:spPr>
          <a:xfrm>
            <a:off x="1092207" y="697376"/>
            <a:ext cx="9753599" cy="584775"/>
          </a:xfrm>
          <a:prstGeom prst="rect">
            <a:avLst/>
          </a:prstGeom>
          <a:noFill/>
        </p:spPr>
        <p:txBody>
          <a:bodyPr wrap="square" rtlCol="0">
            <a:spAutoFit/>
          </a:bodyPr>
          <a:lstStyle/>
          <a:p>
            <a:pPr algn="ctr"/>
            <a:r>
              <a:rPr 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Egyptian “Judgment” Plagues (Exo 8-11)</a:t>
            </a:r>
          </a:p>
        </p:txBody>
      </p:sp>
      <p:cxnSp>
        <p:nvCxnSpPr>
          <p:cNvPr id="3" name="Straight Arrow Connector 2"/>
          <p:cNvCxnSpPr/>
          <p:nvPr/>
        </p:nvCxnSpPr>
        <p:spPr>
          <a:xfrm>
            <a:off x="-914400" y="4998968"/>
            <a:ext cx="0" cy="114746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812800" y="4415343"/>
            <a:ext cx="1" cy="490539"/>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15443200" y="4168054"/>
            <a:ext cx="0" cy="114746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V="1">
            <a:off x="14020800" y="4093577"/>
            <a:ext cx="1" cy="490539"/>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H="1">
            <a:off x="203206" y="2369936"/>
            <a:ext cx="1" cy="1266616"/>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V="1">
            <a:off x="203209" y="2362792"/>
            <a:ext cx="1" cy="490539"/>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V="1">
            <a:off x="13614400" y="1870943"/>
            <a:ext cx="1" cy="490539"/>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9855200" y="2363911"/>
            <a:ext cx="2235200" cy="502766"/>
          </a:xfrm>
          <a:prstGeom prst="rect">
            <a:avLst/>
          </a:prstGeom>
          <a:noFill/>
        </p:spPr>
        <p:txBody>
          <a:bodyPr wrap="square" rtlCol="0">
            <a:spAutoFit/>
          </a:bodyPr>
          <a:lstStyle/>
          <a:p>
            <a:pPr algn="r"/>
            <a:r>
              <a:rPr lang="en-US" sz="2667"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Passover</a:t>
            </a:r>
          </a:p>
        </p:txBody>
      </p:sp>
      <p:sp>
        <p:nvSpPr>
          <p:cNvPr id="4" name="TextBox 3">
            <a:extLst>
              <a:ext uri="{FF2B5EF4-FFF2-40B4-BE49-F238E27FC236}">
                <a16:creationId xmlns:a16="http://schemas.microsoft.com/office/drawing/2014/main" id="{360DE993-2DCE-FCCD-3F5B-ECD052615BAC}"/>
              </a:ext>
            </a:extLst>
          </p:cNvPr>
          <p:cNvSpPr txBox="1"/>
          <p:nvPr/>
        </p:nvSpPr>
        <p:spPr>
          <a:xfrm>
            <a:off x="114305" y="2738322"/>
            <a:ext cx="2235200" cy="502766"/>
          </a:xfrm>
          <a:prstGeom prst="rect">
            <a:avLst/>
          </a:prstGeom>
          <a:noFill/>
        </p:spPr>
        <p:txBody>
          <a:bodyPr wrap="square" rtlCol="0">
            <a:spAutoFit/>
          </a:bodyPr>
          <a:lstStyle/>
          <a:p>
            <a:r>
              <a:rPr lang="en-US" sz="2667" b="1" i="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Yom Kippur</a:t>
            </a:r>
          </a:p>
        </p:txBody>
      </p:sp>
    </p:spTree>
    <p:extLst>
      <p:ext uri="{BB962C8B-B14F-4D97-AF65-F5344CB8AC3E}">
        <p14:creationId xmlns:p14="http://schemas.microsoft.com/office/powerpoint/2010/main" val="9301268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59307" y="1638390"/>
            <a:ext cx="1625600" cy="830997"/>
          </a:xfrm>
          <a:prstGeom prst="rect">
            <a:avLst/>
          </a:prstGeom>
          <a:noFill/>
          <a:ln w="19050">
            <a:solidFill>
              <a:srgbClr val="0070C0"/>
            </a:solidFill>
          </a:ln>
        </p:spPr>
        <p:txBody>
          <a:bodyPr wrap="square" rtlCol="0">
            <a:spAutoFit/>
          </a:bodyPr>
          <a:lstStyle/>
          <a:p>
            <a:pPr algn="ctr"/>
            <a:r>
              <a:rPr lang="en-US" sz="2400" b="1" dirty="0">
                <a:solidFill>
                  <a:srgbClr val="FF0000"/>
                </a:solidFill>
                <a:effectLst>
                  <a:outerShdw blurRad="38100" dist="38100" dir="2700000" algn="tl">
                    <a:srgbClr val="000000">
                      <a:alpha val="43137"/>
                    </a:srgbClr>
                  </a:outerShdw>
                </a:effectLst>
              </a:rPr>
              <a:t>Hail, </a:t>
            </a:r>
            <a:r>
              <a:rPr lang="en-US" sz="2400" b="1" dirty="0">
                <a:effectLst>
                  <a:outerShdw blurRad="38100" dist="38100" dir="2700000" algn="tl">
                    <a:srgbClr val="000000">
                      <a:alpha val="43137"/>
                    </a:srgbClr>
                  </a:outerShdw>
                </a:effectLst>
              </a:rPr>
              <a:t>Fire,</a:t>
            </a:r>
            <a:r>
              <a:rPr lang="en-US" sz="2400" b="1" dirty="0">
                <a:solidFill>
                  <a:srgbClr val="FF0000"/>
                </a:solidFill>
                <a:effectLst>
                  <a:outerShdw blurRad="38100" dist="38100" dir="2700000" algn="tl">
                    <a:srgbClr val="000000">
                      <a:alpha val="43137"/>
                    </a:srgbClr>
                  </a:outerShdw>
                </a:effectLst>
              </a:rPr>
              <a:t> Blood</a:t>
            </a:r>
          </a:p>
        </p:txBody>
      </p:sp>
      <p:sp>
        <p:nvSpPr>
          <p:cNvPr id="15" name="TextBox 14"/>
          <p:cNvSpPr txBox="1"/>
          <p:nvPr/>
        </p:nvSpPr>
        <p:spPr>
          <a:xfrm>
            <a:off x="1786507" y="1638333"/>
            <a:ext cx="1625600" cy="830997"/>
          </a:xfrm>
          <a:prstGeom prst="rect">
            <a:avLst/>
          </a:prstGeom>
          <a:noFill/>
          <a:ln w="19050">
            <a:solidFill>
              <a:srgbClr val="0070C0"/>
            </a:solidFill>
          </a:ln>
        </p:spPr>
        <p:txBody>
          <a:bodyPr wrap="square" rtlCol="0">
            <a:spAutoFit/>
          </a:bodyPr>
          <a:lstStyle/>
          <a:p>
            <a:pPr algn="ctr"/>
            <a:r>
              <a:rPr lang="en-US" sz="2400" b="1" dirty="0">
                <a:solidFill>
                  <a:srgbClr val="FF0000"/>
                </a:solidFill>
                <a:effectLst>
                  <a:outerShdw blurRad="38100" dist="38100" dir="2700000" algn="tl">
                    <a:srgbClr val="000000">
                      <a:alpha val="43137"/>
                    </a:srgbClr>
                  </a:outerShdw>
                </a:effectLst>
              </a:rPr>
              <a:t>Seas to Blood</a:t>
            </a:r>
          </a:p>
        </p:txBody>
      </p:sp>
      <p:sp>
        <p:nvSpPr>
          <p:cNvPr id="16" name="TextBox 15"/>
          <p:cNvSpPr txBox="1"/>
          <p:nvPr/>
        </p:nvSpPr>
        <p:spPr>
          <a:xfrm>
            <a:off x="3513707" y="1626181"/>
            <a:ext cx="1625600" cy="954300"/>
          </a:xfrm>
          <a:prstGeom prst="rect">
            <a:avLst/>
          </a:prstGeom>
          <a:noFill/>
          <a:ln w="19050">
            <a:solidFill>
              <a:srgbClr val="0070C0"/>
            </a:solidFill>
          </a:ln>
        </p:spPr>
        <p:txBody>
          <a:bodyPr wrap="square" rtlCol="0">
            <a:spAutoFit/>
          </a:bodyPr>
          <a:lstStyle/>
          <a:p>
            <a:pPr algn="ctr"/>
            <a:r>
              <a:rPr lang="en-US" sz="1867" b="1" dirty="0">
                <a:solidFill>
                  <a:srgbClr val="FF0000"/>
                </a:solidFill>
                <a:effectLst>
                  <a:outerShdw blurRad="38100" dist="38100" dir="2700000" algn="tl">
                    <a:srgbClr val="000000">
                      <a:alpha val="43137"/>
                    </a:srgbClr>
                  </a:outerShdw>
                </a:effectLst>
              </a:rPr>
              <a:t>Star</a:t>
            </a:r>
            <a:r>
              <a:rPr lang="en-US" sz="1867" b="1" dirty="0">
                <a:effectLst>
                  <a:outerShdw blurRad="38100" dist="38100" dir="2700000" algn="tl">
                    <a:srgbClr val="000000">
                      <a:alpha val="43137"/>
                    </a:srgbClr>
                  </a:outerShdw>
                </a:effectLst>
              </a:rPr>
              <a:t> Fell,</a:t>
            </a:r>
          </a:p>
          <a:p>
            <a:pPr algn="ctr"/>
            <a:r>
              <a:rPr lang="en-US" sz="1867" b="1" dirty="0">
                <a:solidFill>
                  <a:srgbClr val="FF0000"/>
                </a:solidFill>
                <a:effectLst>
                  <a:outerShdw blurRad="38100" dist="38100" dir="2700000" algn="tl">
                    <a:srgbClr val="000000">
                      <a:alpha val="43137"/>
                    </a:srgbClr>
                  </a:outerShdw>
                </a:effectLst>
              </a:rPr>
              <a:t>Rivers Springs to Blood</a:t>
            </a:r>
          </a:p>
        </p:txBody>
      </p:sp>
      <p:sp>
        <p:nvSpPr>
          <p:cNvPr id="17" name="TextBox 16"/>
          <p:cNvSpPr txBox="1"/>
          <p:nvPr/>
        </p:nvSpPr>
        <p:spPr>
          <a:xfrm>
            <a:off x="5240907" y="1626183"/>
            <a:ext cx="1625600" cy="830997"/>
          </a:xfrm>
          <a:prstGeom prst="rect">
            <a:avLst/>
          </a:prstGeom>
          <a:noFill/>
          <a:ln w="19050">
            <a:solidFill>
              <a:srgbClr val="0070C0"/>
            </a:solidFill>
          </a:ln>
        </p:spPr>
        <p:txBody>
          <a:bodyPr wrap="square" rtlCol="0">
            <a:spAutoFit/>
          </a:bodyPr>
          <a:lstStyle/>
          <a:p>
            <a:pPr algn="ctr"/>
            <a:r>
              <a:rPr lang="en-US" sz="2400" b="1" dirty="0">
                <a:effectLst>
                  <a:outerShdw blurRad="38100" dist="38100" dir="2700000" algn="tl">
                    <a:srgbClr val="000000">
                      <a:alpha val="43137"/>
                    </a:srgbClr>
                  </a:outerShdw>
                </a:effectLst>
              </a:rPr>
              <a:t>Sun, Moon </a:t>
            </a:r>
            <a:r>
              <a:rPr lang="en-US" sz="2400" b="1" dirty="0">
                <a:solidFill>
                  <a:srgbClr val="FF0000"/>
                </a:solidFill>
                <a:effectLst>
                  <a:outerShdw blurRad="38100" dist="38100" dir="2700000" algn="tl">
                    <a:srgbClr val="000000">
                      <a:alpha val="43137"/>
                    </a:srgbClr>
                  </a:outerShdw>
                </a:effectLst>
              </a:rPr>
              <a:t>Darkened</a:t>
            </a:r>
          </a:p>
        </p:txBody>
      </p:sp>
      <p:sp>
        <p:nvSpPr>
          <p:cNvPr id="18" name="TextBox 17"/>
          <p:cNvSpPr txBox="1"/>
          <p:nvPr/>
        </p:nvSpPr>
        <p:spPr>
          <a:xfrm>
            <a:off x="6930007" y="1627494"/>
            <a:ext cx="1625600" cy="830997"/>
          </a:xfrm>
          <a:prstGeom prst="rect">
            <a:avLst/>
          </a:prstGeom>
          <a:noFill/>
          <a:ln w="19050">
            <a:solidFill>
              <a:srgbClr val="0070C0"/>
            </a:solidFill>
          </a:ln>
        </p:spPr>
        <p:txBody>
          <a:bodyPr wrap="square" rtlCol="0">
            <a:spAutoFit/>
          </a:bodyPr>
          <a:lstStyle/>
          <a:p>
            <a:pPr algn="ctr"/>
            <a:r>
              <a:rPr lang="en-US" sz="2400" b="1" dirty="0">
                <a:effectLst>
                  <a:outerShdw blurRad="38100" dist="38100" dir="2700000" algn="tl">
                    <a:srgbClr val="000000">
                      <a:alpha val="43137"/>
                    </a:srgbClr>
                  </a:outerShdw>
                </a:effectLst>
              </a:rPr>
              <a:t>Fallen Star, </a:t>
            </a:r>
            <a:r>
              <a:rPr lang="en-US" sz="2400" b="1" dirty="0">
                <a:solidFill>
                  <a:srgbClr val="FF0000"/>
                </a:solidFill>
                <a:effectLst>
                  <a:outerShdw blurRad="38100" dist="38100" dir="2700000" algn="tl">
                    <a:srgbClr val="000000">
                      <a:alpha val="43137"/>
                    </a:srgbClr>
                  </a:outerShdw>
                </a:effectLst>
              </a:rPr>
              <a:t>Locusts</a:t>
            </a:r>
          </a:p>
        </p:txBody>
      </p:sp>
      <p:sp>
        <p:nvSpPr>
          <p:cNvPr id="19" name="TextBox 18"/>
          <p:cNvSpPr txBox="1"/>
          <p:nvPr/>
        </p:nvSpPr>
        <p:spPr>
          <a:xfrm>
            <a:off x="8593714" y="1638330"/>
            <a:ext cx="1816092" cy="954300"/>
          </a:xfrm>
          <a:prstGeom prst="rect">
            <a:avLst/>
          </a:prstGeom>
          <a:noFill/>
          <a:ln w="19050">
            <a:solidFill>
              <a:srgbClr val="0070C0"/>
            </a:solidFill>
          </a:ln>
        </p:spPr>
        <p:txBody>
          <a:bodyPr wrap="square" rtlCol="0">
            <a:spAutoFit/>
          </a:bodyPr>
          <a:lstStyle/>
          <a:p>
            <a:pPr algn="ctr"/>
            <a:r>
              <a:rPr lang="en-US" sz="1867" b="1" dirty="0">
                <a:effectLst>
                  <a:outerShdw blurRad="38100" dist="38100" dir="2700000" algn="tl">
                    <a:srgbClr val="000000">
                      <a:alpha val="43137"/>
                    </a:srgbClr>
                  </a:outerShdw>
                </a:effectLst>
              </a:rPr>
              <a:t>At </a:t>
            </a:r>
            <a:r>
              <a:rPr lang="en-US" sz="1867" b="1" dirty="0">
                <a:solidFill>
                  <a:srgbClr val="FF0000"/>
                </a:solidFill>
                <a:effectLst>
                  <a:outerShdw blurRad="38100" dist="38100" dir="2700000" algn="tl">
                    <a:srgbClr val="000000">
                      <a:alpha val="43137"/>
                    </a:srgbClr>
                  </a:outerShdw>
                </a:effectLst>
              </a:rPr>
              <a:t>Euphrates</a:t>
            </a:r>
            <a:r>
              <a:rPr lang="en-US" sz="1867" b="1" dirty="0">
                <a:effectLst>
                  <a:outerShdw blurRad="38100" dist="38100" dir="2700000" algn="tl">
                    <a:srgbClr val="000000">
                      <a:alpha val="43137"/>
                    </a:srgbClr>
                  </a:outerShdw>
                </a:effectLst>
              </a:rPr>
              <a:t>:</a:t>
            </a:r>
          </a:p>
          <a:p>
            <a:pPr algn="ctr"/>
            <a:r>
              <a:rPr lang="en-US" sz="1867" b="1" dirty="0">
                <a:effectLst>
                  <a:outerShdw blurRad="38100" dist="38100" dir="2700000" algn="tl">
                    <a:srgbClr val="000000">
                      <a:alpha val="43137"/>
                    </a:srgbClr>
                  </a:outerShdw>
                </a:effectLst>
              </a:rPr>
              <a:t>“Angels” Kill 1/4 of Men</a:t>
            </a:r>
          </a:p>
        </p:txBody>
      </p:sp>
      <p:sp>
        <p:nvSpPr>
          <p:cNvPr id="20" name="TextBox 19"/>
          <p:cNvSpPr txBox="1"/>
          <p:nvPr/>
        </p:nvSpPr>
        <p:spPr>
          <a:xfrm>
            <a:off x="10460607" y="1630232"/>
            <a:ext cx="1625600" cy="1241622"/>
          </a:xfrm>
          <a:prstGeom prst="rect">
            <a:avLst/>
          </a:prstGeom>
          <a:noFill/>
          <a:ln w="19050">
            <a:solidFill>
              <a:srgbClr val="0070C0"/>
            </a:solidFill>
          </a:ln>
        </p:spPr>
        <p:txBody>
          <a:bodyPr wrap="square" rtlCol="0">
            <a:spAutoFit/>
          </a:bodyPr>
          <a:lstStyle/>
          <a:p>
            <a:pPr algn="ctr"/>
            <a:r>
              <a:rPr lang="en-US" sz="1867" b="1" dirty="0">
                <a:solidFill>
                  <a:srgbClr val="00B0F0"/>
                </a:solidFill>
                <a:effectLst>
                  <a:outerShdw blurRad="38100" dist="38100" dir="2700000" algn="tl">
                    <a:srgbClr val="000000">
                      <a:alpha val="43137"/>
                    </a:srgbClr>
                  </a:outerShdw>
                </a:effectLst>
              </a:rPr>
              <a:t>Temple Open</a:t>
            </a:r>
          </a:p>
          <a:p>
            <a:pPr lvl="0" algn="ctr"/>
            <a:r>
              <a:rPr lang="en-US" sz="1867" b="1" dirty="0">
                <a:solidFill>
                  <a:srgbClr val="FF0000"/>
                </a:solidFill>
                <a:effectLst>
                  <a:outerShdw blurRad="38100" dist="38100" dir="2700000" algn="tl">
                    <a:srgbClr val="000000">
                      <a:alpha val="43137"/>
                    </a:srgbClr>
                  </a:outerShdw>
                </a:effectLst>
              </a:rPr>
              <a:t>Thunder, Lightnings,  &amp; Quakes</a:t>
            </a:r>
          </a:p>
        </p:txBody>
      </p:sp>
      <p:sp>
        <p:nvSpPr>
          <p:cNvPr id="21" name="TextBox 20"/>
          <p:cNvSpPr txBox="1"/>
          <p:nvPr/>
        </p:nvSpPr>
        <p:spPr>
          <a:xfrm>
            <a:off x="46613" y="4160486"/>
            <a:ext cx="1625600" cy="830997"/>
          </a:xfrm>
          <a:prstGeom prst="rect">
            <a:avLst/>
          </a:prstGeom>
          <a:noFill/>
          <a:ln w="19050">
            <a:solidFill>
              <a:srgbClr val="00B050"/>
            </a:solidFill>
          </a:ln>
        </p:spPr>
        <p:txBody>
          <a:bodyPr wrap="square" rtlCol="0">
            <a:spAutoFit/>
          </a:bodyPr>
          <a:lstStyle/>
          <a:p>
            <a:pPr algn="ctr"/>
            <a:r>
              <a:rPr lang="en-US" sz="2400" b="1" dirty="0">
                <a:solidFill>
                  <a:srgbClr val="FF0000"/>
                </a:solidFill>
                <a:effectLst>
                  <a:outerShdw blurRad="38100" dist="38100" dir="2700000" algn="tl">
                    <a:srgbClr val="000000">
                      <a:alpha val="43137"/>
                    </a:srgbClr>
                  </a:outerShdw>
                </a:effectLst>
              </a:rPr>
              <a:t>Sores</a:t>
            </a:r>
            <a:r>
              <a:rPr lang="en-US" sz="2400" b="1" dirty="0">
                <a:effectLst>
                  <a:outerShdw blurRad="38100" dist="38100" dir="2700000" algn="tl">
                    <a:srgbClr val="000000">
                      <a:alpha val="43137"/>
                    </a:srgbClr>
                  </a:outerShdw>
                </a:effectLst>
              </a:rPr>
              <a:t> Upon Men</a:t>
            </a:r>
          </a:p>
        </p:txBody>
      </p:sp>
      <p:sp>
        <p:nvSpPr>
          <p:cNvPr id="22" name="TextBox 21"/>
          <p:cNvSpPr txBox="1"/>
          <p:nvPr/>
        </p:nvSpPr>
        <p:spPr>
          <a:xfrm>
            <a:off x="1786511" y="4160487"/>
            <a:ext cx="1625600" cy="830997"/>
          </a:xfrm>
          <a:prstGeom prst="rect">
            <a:avLst/>
          </a:prstGeom>
          <a:noFill/>
          <a:ln w="19050">
            <a:solidFill>
              <a:srgbClr val="00B050"/>
            </a:solidFill>
          </a:ln>
        </p:spPr>
        <p:txBody>
          <a:bodyPr wrap="square" rtlCol="0">
            <a:spAutoFit/>
          </a:bodyPr>
          <a:lstStyle/>
          <a:p>
            <a:pPr algn="ctr"/>
            <a:r>
              <a:rPr lang="en-US" sz="2400" b="1" dirty="0">
                <a:solidFill>
                  <a:srgbClr val="FF0000"/>
                </a:solidFill>
                <a:effectLst>
                  <a:outerShdw blurRad="38100" dist="38100" dir="2700000" algn="tl">
                    <a:srgbClr val="000000">
                      <a:alpha val="43137"/>
                    </a:srgbClr>
                  </a:outerShdw>
                </a:effectLst>
              </a:rPr>
              <a:t>Seas to Blood</a:t>
            </a:r>
          </a:p>
        </p:txBody>
      </p:sp>
      <p:sp>
        <p:nvSpPr>
          <p:cNvPr id="24" name="TextBox 23"/>
          <p:cNvSpPr txBox="1"/>
          <p:nvPr/>
        </p:nvSpPr>
        <p:spPr>
          <a:xfrm>
            <a:off x="5240907" y="4194447"/>
            <a:ext cx="1625600" cy="830997"/>
          </a:xfrm>
          <a:prstGeom prst="rect">
            <a:avLst/>
          </a:prstGeom>
          <a:noFill/>
          <a:ln w="19050">
            <a:solidFill>
              <a:srgbClr val="00B050"/>
            </a:solidFill>
          </a:ln>
        </p:spPr>
        <p:txBody>
          <a:bodyPr wrap="square" rtlCol="0">
            <a:spAutoFit/>
          </a:bodyPr>
          <a:lstStyle/>
          <a:p>
            <a:pPr algn="ctr"/>
            <a:r>
              <a:rPr lang="en-US" sz="2400" b="1" dirty="0">
                <a:effectLst>
                  <a:outerShdw blurRad="38100" dist="38100" dir="2700000" algn="tl">
                    <a:srgbClr val="000000">
                      <a:alpha val="43137"/>
                    </a:srgbClr>
                  </a:outerShdw>
                </a:effectLst>
              </a:rPr>
              <a:t>Scorching </a:t>
            </a:r>
            <a:r>
              <a:rPr lang="en-US" sz="2400" b="1" dirty="0">
                <a:solidFill>
                  <a:srgbClr val="FF0000"/>
                </a:solidFill>
                <a:effectLst>
                  <a:outerShdw blurRad="38100" dist="38100" dir="2700000" algn="tl">
                    <a:srgbClr val="000000">
                      <a:alpha val="43137"/>
                    </a:srgbClr>
                  </a:outerShdw>
                </a:effectLst>
              </a:rPr>
              <a:t>Sun</a:t>
            </a:r>
          </a:p>
        </p:txBody>
      </p:sp>
      <p:sp>
        <p:nvSpPr>
          <p:cNvPr id="25" name="TextBox 24"/>
          <p:cNvSpPr txBox="1"/>
          <p:nvPr/>
        </p:nvSpPr>
        <p:spPr>
          <a:xfrm>
            <a:off x="6930007" y="4194446"/>
            <a:ext cx="1625600" cy="830997"/>
          </a:xfrm>
          <a:prstGeom prst="rect">
            <a:avLst/>
          </a:prstGeom>
          <a:noFill/>
          <a:ln w="19050">
            <a:solidFill>
              <a:srgbClr val="00B050"/>
            </a:solidFill>
          </a:ln>
        </p:spPr>
        <p:txBody>
          <a:bodyPr wrap="square" rtlCol="0">
            <a:spAutoFit/>
          </a:bodyPr>
          <a:lstStyle/>
          <a:p>
            <a:pPr algn="ctr"/>
            <a:r>
              <a:rPr lang="en-US" sz="2400" b="1" dirty="0">
                <a:solidFill>
                  <a:srgbClr val="FF0000"/>
                </a:solidFill>
                <a:effectLst>
                  <a:outerShdw blurRad="38100" dist="38100" dir="2700000" algn="tl">
                    <a:srgbClr val="000000">
                      <a:alpha val="43137"/>
                    </a:srgbClr>
                  </a:outerShdw>
                </a:effectLst>
              </a:rPr>
              <a:t>Darkness</a:t>
            </a:r>
            <a:r>
              <a:rPr lang="en-US" sz="2400" b="1" dirty="0">
                <a:effectLst>
                  <a:outerShdw blurRad="38100" dist="38100" dir="2700000" algn="tl">
                    <a:srgbClr val="000000">
                      <a:alpha val="43137"/>
                    </a:srgbClr>
                  </a:outerShdw>
                </a:effectLst>
              </a:rPr>
              <a:t> on Earth</a:t>
            </a:r>
          </a:p>
        </p:txBody>
      </p:sp>
      <p:sp>
        <p:nvSpPr>
          <p:cNvPr id="26" name="TextBox 25"/>
          <p:cNvSpPr txBox="1"/>
          <p:nvPr/>
        </p:nvSpPr>
        <p:spPr>
          <a:xfrm>
            <a:off x="8644506" y="4194444"/>
            <a:ext cx="1765300" cy="830997"/>
          </a:xfrm>
          <a:prstGeom prst="rect">
            <a:avLst/>
          </a:prstGeom>
          <a:noFill/>
          <a:ln w="19050">
            <a:solidFill>
              <a:srgbClr val="00B050"/>
            </a:solidFill>
          </a:ln>
        </p:spPr>
        <p:txBody>
          <a:bodyPr wrap="square" rtlCol="0">
            <a:spAutoFit/>
          </a:bodyPr>
          <a:lstStyle/>
          <a:p>
            <a:pPr algn="ctr"/>
            <a:r>
              <a:rPr lang="en-US" sz="2400" b="1" dirty="0">
                <a:solidFill>
                  <a:srgbClr val="FF0000"/>
                </a:solidFill>
                <a:effectLst>
                  <a:outerShdw blurRad="38100" dist="38100" dir="2700000" algn="tl">
                    <a:srgbClr val="000000">
                      <a:alpha val="43137"/>
                    </a:srgbClr>
                  </a:outerShdw>
                </a:effectLst>
              </a:rPr>
              <a:t>Frogs</a:t>
            </a:r>
            <a:r>
              <a:rPr lang="en-US" sz="2400" b="1" dirty="0">
                <a:effectLst>
                  <a:outerShdw blurRad="38100" dist="38100" dir="2700000" algn="tl">
                    <a:srgbClr val="000000">
                      <a:alpha val="43137"/>
                    </a:srgbClr>
                  </a:outerShdw>
                </a:effectLst>
              </a:rPr>
              <a:t> from</a:t>
            </a:r>
          </a:p>
          <a:p>
            <a:pPr algn="ctr"/>
            <a:r>
              <a:rPr lang="en-US" sz="2400" b="1" dirty="0">
                <a:solidFill>
                  <a:srgbClr val="FF0000"/>
                </a:solidFill>
                <a:effectLst>
                  <a:outerShdw blurRad="38100" dist="38100" dir="2700000" algn="tl">
                    <a:srgbClr val="000000">
                      <a:alpha val="43137"/>
                    </a:srgbClr>
                  </a:outerShdw>
                </a:effectLst>
              </a:rPr>
              <a:t>Euphrates</a:t>
            </a:r>
          </a:p>
        </p:txBody>
      </p:sp>
      <p:sp>
        <p:nvSpPr>
          <p:cNvPr id="27" name="TextBox 26"/>
          <p:cNvSpPr txBox="1"/>
          <p:nvPr/>
        </p:nvSpPr>
        <p:spPr>
          <a:xfrm>
            <a:off x="10397107" y="4179498"/>
            <a:ext cx="1765299" cy="954300"/>
          </a:xfrm>
          <a:prstGeom prst="rect">
            <a:avLst/>
          </a:prstGeom>
          <a:noFill/>
          <a:ln w="19050">
            <a:solidFill>
              <a:srgbClr val="00B050"/>
            </a:solidFill>
          </a:ln>
        </p:spPr>
        <p:txBody>
          <a:bodyPr wrap="square" rtlCol="0">
            <a:spAutoFit/>
          </a:bodyPr>
          <a:lstStyle/>
          <a:p>
            <a:pPr lvl="0" algn="ctr"/>
            <a:r>
              <a:rPr lang="en-US" sz="1867" b="1" dirty="0">
                <a:solidFill>
                  <a:srgbClr val="00B0F0"/>
                </a:solidFill>
                <a:effectLst>
                  <a:outerShdw blurRad="38100" dist="38100" dir="2700000" algn="tl">
                    <a:srgbClr val="000000">
                      <a:alpha val="43137"/>
                    </a:srgbClr>
                  </a:outerShdw>
                </a:effectLst>
              </a:rPr>
              <a:t>“It is Done”</a:t>
            </a:r>
          </a:p>
          <a:p>
            <a:pPr lvl="0" algn="ctr"/>
            <a:r>
              <a:rPr lang="en-US" sz="1867" b="1" dirty="0">
                <a:solidFill>
                  <a:srgbClr val="FF0000"/>
                </a:solidFill>
                <a:effectLst>
                  <a:outerShdw blurRad="38100" dist="38100" dir="2700000" algn="tl">
                    <a:srgbClr val="000000">
                      <a:alpha val="43137"/>
                    </a:srgbClr>
                  </a:outerShdw>
                </a:effectLst>
              </a:rPr>
              <a:t>Thunder, Light-</a:t>
            </a:r>
          </a:p>
          <a:p>
            <a:pPr lvl="0" algn="ctr"/>
            <a:r>
              <a:rPr lang="en-US" sz="1867" b="1" dirty="0" err="1">
                <a:solidFill>
                  <a:srgbClr val="FF0000"/>
                </a:solidFill>
                <a:effectLst>
                  <a:outerShdw blurRad="38100" dist="38100" dir="2700000" algn="tl">
                    <a:srgbClr val="000000">
                      <a:alpha val="43137"/>
                    </a:srgbClr>
                  </a:outerShdw>
                </a:effectLst>
              </a:rPr>
              <a:t>nings</a:t>
            </a:r>
            <a:r>
              <a:rPr lang="en-US" sz="1867" b="1" dirty="0">
                <a:solidFill>
                  <a:srgbClr val="FF0000"/>
                </a:solidFill>
                <a:effectLst>
                  <a:outerShdw blurRad="38100" dist="38100" dir="2700000" algn="tl">
                    <a:srgbClr val="000000">
                      <a:alpha val="43137"/>
                    </a:srgbClr>
                  </a:outerShdw>
                </a:effectLst>
              </a:rPr>
              <a:t>, Quakes</a:t>
            </a:r>
          </a:p>
        </p:txBody>
      </p:sp>
      <p:sp>
        <p:nvSpPr>
          <p:cNvPr id="29" name="TextBox 28"/>
          <p:cNvSpPr txBox="1"/>
          <p:nvPr/>
        </p:nvSpPr>
        <p:spPr>
          <a:xfrm>
            <a:off x="2599311" y="1028788"/>
            <a:ext cx="7454900" cy="584775"/>
          </a:xfrm>
          <a:prstGeom prst="rect">
            <a:avLst/>
          </a:prstGeom>
          <a:noFill/>
        </p:spPr>
        <p:txBody>
          <a:bodyPr wrap="square" rtlCol="0">
            <a:spAutoFit/>
          </a:bodyPr>
          <a:lstStyle/>
          <a:p>
            <a:pPr algn="ctr"/>
            <a:r>
              <a:rPr lang="en-US" sz="32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Trumpet Judgments (Rev 8, 9 &amp; 11)</a:t>
            </a:r>
          </a:p>
        </p:txBody>
      </p:sp>
      <p:sp>
        <p:nvSpPr>
          <p:cNvPr id="30" name="TextBox 29"/>
          <p:cNvSpPr txBox="1"/>
          <p:nvPr/>
        </p:nvSpPr>
        <p:spPr>
          <a:xfrm>
            <a:off x="2599311" y="3552500"/>
            <a:ext cx="6705600" cy="584775"/>
          </a:xfrm>
          <a:prstGeom prst="rect">
            <a:avLst/>
          </a:prstGeom>
          <a:noFill/>
        </p:spPr>
        <p:txBody>
          <a:bodyPr wrap="square" rtlCol="0">
            <a:spAutoFit/>
          </a:bodyPr>
          <a:lstStyle/>
          <a:p>
            <a:pPr algn="ctr"/>
            <a:r>
              <a:rPr lang="en-US" sz="3200" b="1" dirty="0">
                <a:solidFill>
                  <a:srgbClr val="00B05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Bowl Judgments (Rev 16)</a:t>
            </a:r>
          </a:p>
        </p:txBody>
      </p:sp>
      <p:cxnSp>
        <p:nvCxnSpPr>
          <p:cNvPr id="3" name="Straight Arrow Connector 2"/>
          <p:cNvCxnSpPr>
            <a:cxnSpLocks/>
          </p:cNvCxnSpPr>
          <p:nvPr/>
        </p:nvCxnSpPr>
        <p:spPr>
          <a:xfrm>
            <a:off x="304800" y="2108200"/>
            <a:ext cx="406400" cy="22352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cxnSpLocks/>
          </p:cNvCxnSpPr>
          <p:nvPr/>
        </p:nvCxnSpPr>
        <p:spPr>
          <a:xfrm flipV="1">
            <a:off x="-812800" y="4445001"/>
            <a:ext cx="38160" cy="460881"/>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15443200" y="4168054"/>
            <a:ext cx="0" cy="114746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V="1">
            <a:off x="14020800" y="4093577"/>
            <a:ext cx="1" cy="490539"/>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V="1">
            <a:off x="13614400" y="1870943"/>
            <a:ext cx="1" cy="490539"/>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58926373-3D3C-8B9E-CBA0-5236E3F855DE}"/>
              </a:ext>
            </a:extLst>
          </p:cNvPr>
          <p:cNvCxnSpPr>
            <a:cxnSpLocks/>
          </p:cNvCxnSpPr>
          <p:nvPr/>
        </p:nvCxnSpPr>
        <p:spPr>
          <a:xfrm>
            <a:off x="1016061" y="2361482"/>
            <a:ext cx="1513367" cy="2313959"/>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7C9EEA9A-7A72-2DB5-D040-D8CD87D3B697}"/>
              </a:ext>
            </a:extLst>
          </p:cNvPr>
          <p:cNvCxnSpPr>
            <a:cxnSpLocks/>
          </p:cNvCxnSpPr>
          <p:nvPr/>
        </p:nvCxnSpPr>
        <p:spPr>
          <a:xfrm flipH="1">
            <a:off x="2679768" y="2361482"/>
            <a:ext cx="76193" cy="2313959"/>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5003C2F-AB5D-A15C-9994-A36894694A1C}"/>
              </a:ext>
            </a:extLst>
          </p:cNvPr>
          <p:cNvSpPr txBox="1"/>
          <p:nvPr/>
        </p:nvSpPr>
        <p:spPr>
          <a:xfrm>
            <a:off x="3534823" y="4160485"/>
            <a:ext cx="1625600" cy="666977"/>
          </a:xfrm>
          <a:prstGeom prst="rect">
            <a:avLst/>
          </a:prstGeom>
          <a:noFill/>
          <a:ln w="19050">
            <a:solidFill>
              <a:srgbClr val="00B050"/>
            </a:solidFill>
          </a:ln>
        </p:spPr>
        <p:txBody>
          <a:bodyPr wrap="square" rtlCol="0">
            <a:spAutoFit/>
          </a:bodyPr>
          <a:lstStyle/>
          <a:p>
            <a:pPr algn="ctr"/>
            <a:r>
              <a:rPr lang="en-US" sz="1867" b="1" dirty="0">
                <a:solidFill>
                  <a:srgbClr val="FF0000"/>
                </a:solidFill>
                <a:effectLst>
                  <a:outerShdw blurRad="38100" dist="38100" dir="2700000" algn="tl">
                    <a:srgbClr val="000000">
                      <a:alpha val="43137"/>
                    </a:srgbClr>
                  </a:outerShdw>
                </a:effectLst>
              </a:rPr>
              <a:t>Rivers Springs to Blood</a:t>
            </a:r>
          </a:p>
        </p:txBody>
      </p:sp>
      <p:cxnSp>
        <p:nvCxnSpPr>
          <p:cNvPr id="41" name="Straight Arrow Connector 40">
            <a:extLst>
              <a:ext uri="{FF2B5EF4-FFF2-40B4-BE49-F238E27FC236}">
                <a16:creationId xmlns:a16="http://schemas.microsoft.com/office/drawing/2014/main" id="{2F4D695D-D65A-45FB-02D4-2C60136EC60E}"/>
              </a:ext>
            </a:extLst>
          </p:cNvPr>
          <p:cNvCxnSpPr>
            <a:cxnSpLocks/>
          </p:cNvCxnSpPr>
          <p:nvPr/>
        </p:nvCxnSpPr>
        <p:spPr>
          <a:xfrm>
            <a:off x="4506500" y="2500105"/>
            <a:ext cx="78257" cy="2034089"/>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50370778-F035-F6E9-4FD3-6716D79C6BF2}"/>
              </a:ext>
            </a:extLst>
          </p:cNvPr>
          <p:cNvCxnSpPr>
            <a:cxnSpLocks/>
          </p:cNvCxnSpPr>
          <p:nvPr/>
        </p:nvCxnSpPr>
        <p:spPr>
          <a:xfrm>
            <a:off x="6286560" y="2430795"/>
            <a:ext cx="1276261" cy="190805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353741DE-1FE3-013D-C140-EAB03FDA3FB1}"/>
              </a:ext>
            </a:extLst>
          </p:cNvPr>
          <p:cNvCxnSpPr>
            <a:cxnSpLocks/>
          </p:cNvCxnSpPr>
          <p:nvPr/>
        </p:nvCxnSpPr>
        <p:spPr>
          <a:xfrm>
            <a:off x="4258755" y="2006600"/>
            <a:ext cx="1748400" cy="266884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1F3592F7-BE46-2C32-DC70-15967713D2B1}"/>
              </a:ext>
            </a:extLst>
          </p:cNvPr>
          <p:cNvCxnSpPr>
            <a:cxnSpLocks/>
          </p:cNvCxnSpPr>
          <p:nvPr/>
        </p:nvCxnSpPr>
        <p:spPr>
          <a:xfrm>
            <a:off x="7973592" y="2430795"/>
            <a:ext cx="1240347" cy="1937939"/>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3750C422-03B9-1918-63F3-EFCACA5CCFC8}"/>
              </a:ext>
            </a:extLst>
          </p:cNvPr>
          <p:cNvCxnSpPr>
            <a:cxnSpLocks/>
          </p:cNvCxnSpPr>
          <p:nvPr/>
        </p:nvCxnSpPr>
        <p:spPr>
          <a:xfrm flipH="1">
            <a:off x="9618151" y="1948679"/>
            <a:ext cx="92436" cy="2793107"/>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3D500216-EB81-BD74-5456-309AA1E05FFE}"/>
              </a:ext>
            </a:extLst>
          </p:cNvPr>
          <p:cNvCxnSpPr>
            <a:cxnSpLocks/>
          </p:cNvCxnSpPr>
          <p:nvPr/>
        </p:nvCxnSpPr>
        <p:spPr>
          <a:xfrm flipH="1">
            <a:off x="10627016" y="2611067"/>
            <a:ext cx="212195" cy="2014264"/>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71BFCDBD-728F-395C-110B-5AE0C0262EEA}"/>
              </a:ext>
            </a:extLst>
          </p:cNvPr>
          <p:cNvCxnSpPr>
            <a:cxnSpLocks/>
          </p:cNvCxnSpPr>
          <p:nvPr/>
        </p:nvCxnSpPr>
        <p:spPr>
          <a:xfrm flipH="1">
            <a:off x="11480801" y="1948679"/>
            <a:ext cx="335681" cy="2390168"/>
          </a:xfrm>
          <a:prstGeom prst="straightConnector1">
            <a:avLst/>
          </a:prstGeom>
          <a:ln w="25400">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C9BF668D-F25B-47F0-6DC9-9AD33683B1AD}"/>
              </a:ext>
            </a:extLst>
          </p:cNvPr>
          <p:cNvSpPr txBox="1"/>
          <p:nvPr/>
        </p:nvSpPr>
        <p:spPr>
          <a:xfrm rot="16775938">
            <a:off x="10632027" y="3362672"/>
            <a:ext cx="1434923" cy="379656"/>
          </a:xfrm>
          <a:prstGeom prst="rect">
            <a:avLst/>
          </a:prstGeom>
          <a:noFill/>
        </p:spPr>
        <p:txBody>
          <a:bodyPr wrap="square" rtlCol="0">
            <a:spAutoFit/>
          </a:bodyPr>
          <a:lstStyle/>
          <a:p>
            <a:r>
              <a:rPr lang="en-US" sz="1867" b="1" dirty="0">
                <a:solidFill>
                  <a:srgbClr val="00B050"/>
                </a:solidFill>
                <a:cs typeface="Arial" panose="020B0604020202020204" pitchFamily="34" charset="0"/>
              </a:rPr>
              <a:t>Same Event</a:t>
            </a:r>
          </a:p>
        </p:txBody>
      </p:sp>
      <p:sp>
        <p:nvSpPr>
          <p:cNvPr id="66" name="TextBox 65">
            <a:extLst>
              <a:ext uri="{FF2B5EF4-FFF2-40B4-BE49-F238E27FC236}">
                <a16:creationId xmlns:a16="http://schemas.microsoft.com/office/drawing/2014/main" id="{AD3A44DB-FB89-8719-AD82-B2B2CBCC54AC}"/>
              </a:ext>
            </a:extLst>
          </p:cNvPr>
          <p:cNvSpPr txBox="1"/>
          <p:nvPr/>
        </p:nvSpPr>
        <p:spPr>
          <a:xfrm rot="16200000">
            <a:off x="-664216" y="5735856"/>
            <a:ext cx="1779839" cy="420564"/>
          </a:xfrm>
          <a:prstGeom prst="rect">
            <a:avLst/>
          </a:prstGeom>
          <a:noFill/>
        </p:spPr>
        <p:txBody>
          <a:bodyPr wrap="square" rtlCol="0">
            <a:spAutoFit/>
          </a:bodyPr>
          <a:lstStyle/>
          <a:p>
            <a:r>
              <a:rPr lang="en-US" sz="2133" b="1" i="1" dirty="0">
                <a:solidFill>
                  <a:srgbClr val="FF0000"/>
                </a:solidFill>
                <a:latin typeface="Arial" panose="020B0604020202020204" pitchFamily="34" charset="0"/>
                <a:cs typeface="Arial" panose="020B0604020202020204" pitchFamily="34" charset="0"/>
              </a:rPr>
              <a:t>Yom Kippur</a:t>
            </a:r>
          </a:p>
        </p:txBody>
      </p:sp>
      <p:sp>
        <p:nvSpPr>
          <p:cNvPr id="67" name="TextBox 66">
            <a:extLst>
              <a:ext uri="{FF2B5EF4-FFF2-40B4-BE49-F238E27FC236}">
                <a16:creationId xmlns:a16="http://schemas.microsoft.com/office/drawing/2014/main" id="{2C4E7877-CB7E-0FA6-013F-533D7F857D38}"/>
              </a:ext>
            </a:extLst>
          </p:cNvPr>
          <p:cNvSpPr txBox="1"/>
          <p:nvPr/>
        </p:nvSpPr>
        <p:spPr>
          <a:xfrm rot="16200000">
            <a:off x="10685273" y="5835958"/>
            <a:ext cx="1779839" cy="420564"/>
          </a:xfrm>
          <a:prstGeom prst="rect">
            <a:avLst/>
          </a:prstGeom>
          <a:noFill/>
        </p:spPr>
        <p:txBody>
          <a:bodyPr wrap="square" rtlCol="0">
            <a:spAutoFit/>
          </a:bodyPr>
          <a:lstStyle/>
          <a:p>
            <a:r>
              <a:rPr lang="en-US" sz="2133" b="1" i="1" dirty="0">
                <a:solidFill>
                  <a:srgbClr val="00B0F0"/>
                </a:solidFill>
                <a:latin typeface="Arial" panose="020B0604020202020204" pitchFamily="34" charset="0"/>
                <a:cs typeface="Arial" panose="020B0604020202020204" pitchFamily="34" charset="0"/>
              </a:rPr>
              <a:t>Yom Kippur</a:t>
            </a:r>
          </a:p>
        </p:txBody>
      </p:sp>
    </p:spTree>
    <p:extLst>
      <p:ext uri="{BB962C8B-B14F-4D97-AF65-F5344CB8AC3E}">
        <p14:creationId xmlns:p14="http://schemas.microsoft.com/office/powerpoint/2010/main" val="15201783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9218" name="C19D24F7-5CEB-44DC-9FE6-5F215DA71C9F" descr="phonto.JPG">
            <a:extLst>
              <a:ext uri="{FF2B5EF4-FFF2-40B4-BE49-F238E27FC236}">
                <a16:creationId xmlns:a16="http://schemas.microsoft.com/office/drawing/2014/main" id="{F57112D3-73B1-E333-A6F1-906079B25C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8470" y="0"/>
            <a:ext cx="6875060" cy="6875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73246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10242" name="419E7AAC-8835-410D-9FEE-B64C130122F2" descr="phonto.JPG">
            <a:extLst>
              <a:ext uri="{FF2B5EF4-FFF2-40B4-BE49-F238E27FC236}">
                <a16:creationId xmlns:a16="http://schemas.microsoft.com/office/drawing/2014/main" id="{33C5BEA1-4F5C-F5BC-5D33-B5764F463E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2259" y="-29482"/>
            <a:ext cx="6887482" cy="6887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08259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My Documents\Temple Aron HaKodesh\Service Messages\Shavuot\IMG_0005.jpg">
            <a:extLst>
              <a:ext uri="{FF2B5EF4-FFF2-40B4-BE49-F238E27FC236}">
                <a16:creationId xmlns:a16="http://schemas.microsoft.com/office/drawing/2014/main" id="{F74643AA-7168-F304-0331-B85C9C6A3B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395200" cy="697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ext Box 3">
            <a:extLst>
              <a:ext uri="{FF2B5EF4-FFF2-40B4-BE49-F238E27FC236}">
                <a16:creationId xmlns:a16="http://schemas.microsoft.com/office/drawing/2014/main" id="{2952BBDB-79A1-89FC-2B5B-EAB6EED2EDBC}"/>
              </a:ext>
            </a:extLst>
          </p:cNvPr>
          <p:cNvSpPr txBox="1">
            <a:spLocks noChangeArrowheads="1"/>
          </p:cNvSpPr>
          <p:nvPr/>
        </p:nvSpPr>
        <p:spPr bwMode="auto">
          <a:xfrm>
            <a:off x="1727200" y="1219200"/>
            <a:ext cx="8737600" cy="748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70000"/>
              <a:buFont typeface="Wingdings" panose="05000000000000000000" pitchFamily="2" charset="2"/>
              <a:defRPr sz="3200" b="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eaLnBrk="0" hangingPunct="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eaLnBrk="0" hangingPunct="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defTabSz="1219170" eaLnBrk="1" fontAlgn="base" hangingPunct="1">
              <a:spcBef>
                <a:spcPct val="50000"/>
              </a:spcBef>
              <a:spcAft>
                <a:spcPct val="0"/>
              </a:spcAft>
              <a:buClrTx/>
              <a:buSzTx/>
            </a:pPr>
            <a:endParaRPr lang="en-US" altLang="en-US" sz="4267" b="0">
              <a:solidFill>
                <a:srgbClr val="4B2500"/>
              </a:solidFill>
            </a:endParaRPr>
          </a:p>
        </p:txBody>
      </p:sp>
      <p:sp>
        <p:nvSpPr>
          <p:cNvPr id="2248708" name="Rectangle 4">
            <a:extLst>
              <a:ext uri="{FF2B5EF4-FFF2-40B4-BE49-F238E27FC236}">
                <a16:creationId xmlns:a16="http://schemas.microsoft.com/office/drawing/2014/main" id="{C3A6F840-666F-E4CE-C87E-C7E18565A5E1}"/>
              </a:ext>
            </a:extLst>
          </p:cNvPr>
          <p:cNvSpPr>
            <a:spLocks noChangeArrowheads="1"/>
          </p:cNvSpPr>
          <p:nvPr/>
        </p:nvSpPr>
        <p:spPr bwMode="auto">
          <a:xfrm>
            <a:off x="50800" y="1219200"/>
            <a:ext cx="12090400" cy="2875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1219170" fontAlgn="base">
              <a:lnSpc>
                <a:spcPct val="150000"/>
              </a:lnSpc>
              <a:spcBef>
                <a:spcPct val="20000"/>
              </a:spcBef>
              <a:spcAft>
                <a:spcPct val="0"/>
              </a:spcAft>
              <a:buClr>
                <a:srgbClr val="4B2500"/>
              </a:buClr>
              <a:buSzPct val="70000"/>
              <a:defRPr/>
            </a:pPr>
            <a:r>
              <a:rPr lang="en-US" sz="6000" b="1" dirty="0">
                <a:solidFill>
                  <a:srgbClr val="FFFFE3"/>
                </a:solidFill>
                <a:effectLst>
                  <a:outerShdw blurRad="38100" dist="38100" dir="2700000" algn="tl">
                    <a:srgbClr val="000000"/>
                  </a:outerShdw>
                </a:effectLst>
                <a:latin typeface="Arial" charset="0"/>
                <a:cs typeface="Arial" charset="0"/>
              </a:rPr>
              <a:t>Revelation</a:t>
            </a:r>
          </a:p>
          <a:p>
            <a:pPr algn="ctr" defTabSz="1219170" fontAlgn="base">
              <a:lnSpc>
                <a:spcPct val="150000"/>
              </a:lnSpc>
              <a:spcBef>
                <a:spcPct val="20000"/>
              </a:spcBef>
              <a:spcAft>
                <a:spcPct val="0"/>
              </a:spcAft>
              <a:buClr>
                <a:srgbClr val="4B2500"/>
              </a:buClr>
              <a:buSzPct val="70000"/>
              <a:defRPr/>
            </a:pPr>
            <a:r>
              <a:rPr lang="en-US" sz="6000" b="1" dirty="0">
                <a:solidFill>
                  <a:srgbClr val="FFFFE3"/>
                </a:solidFill>
                <a:effectLst>
                  <a:outerShdw blurRad="38100" dist="38100" dir="2700000" algn="tl">
                    <a:srgbClr val="000000"/>
                  </a:outerShdw>
                </a:effectLst>
                <a:latin typeface="Arial" charset="0"/>
                <a:cs typeface="Arial" charset="0"/>
              </a:rPr>
              <a:t>Chapter 6</a:t>
            </a:r>
          </a:p>
        </p:txBody>
      </p:sp>
    </p:spTree>
    <p:extLst>
      <p:ext uri="{BB962C8B-B14F-4D97-AF65-F5344CB8AC3E}">
        <p14:creationId xmlns:p14="http://schemas.microsoft.com/office/powerpoint/2010/main" val="5988303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ignificance of the Opening of the Seven Seals | Present Truth Ministries">
            <a:extLst>
              <a:ext uri="{FF2B5EF4-FFF2-40B4-BE49-F238E27FC236}">
                <a16:creationId xmlns:a16="http://schemas.microsoft.com/office/drawing/2014/main" id="{40E1C51B-9294-FF7A-6AE9-1E71D90115D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
            <a:ext cx="121919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75576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1D94673-E1D9-CEA2-0717-FDE427ED7757}"/>
              </a:ext>
            </a:extLst>
          </p:cNvPr>
          <p:cNvGraphicFramePr>
            <a:graphicFrameLocks noGrp="1"/>
          </p:cNvGraphicFramePr>
          <p:nvPr>
            <p:extLst>
              <p:ext uri="{D42A27DB-BD31-4B8C-83A1-F6EECF244321}">
                <p14:modId xmlns:p14="http://schemas.microsoft.com/office/powerpoint/2010/main" val="2455685550"/>
              </p:ext>
            </p:extLst>
          </p:nvPr>
        </p:nvGraphicFramePr>
        <p:xfrm>
          <a:off x="885825" y="95251"/>
          <a:ext cx="10544175" cy="6648452"/>
        </p:xfrm>
        <a:graphic>
          <a:graphicData uri="http://schemas.openxmlformats.org/drawingml/2006/table">
            <a:tbl>
              <a:tblPr/>
              <a:tblGrid>
                <a:gridCol w="964638">
                  <a:extLst>
                    <a:ext uri="{9D8B030D-6E8A-4147-A177-3AD203B41FA5}">
                      <a16:colId xmlns:a16="http://schemas.microsoft.com/office/drawing/2014/main" val="1435901299"/>
                    </a:ext>
                  </a:extLst>
                </a:gridCol>
                <a:gridCol w="1278434">
                  <a:extLst>
                    <a:ext uri="{9D8B030D-6E8A-4147-A177-3AD203B41FA5}">
                      <a16:colId xmlns:a16="http://schemas.microsoft.com/office/drawing/2014/main" val="2825328034"/>
                    </a:ext>
                  </a:extLst>
                </a:gridCol>
                <a:gridCol w="1231945">
                  <a:extLst>
                    <a:ext uri="{9D8B030D-6E8A-4147-A177-3AD203B41FA5}">
                      <a16:colId xmlns:a16="http://schemas.microsoft.com/office/drawing/2014/main" val="3167776089"/>
                    </a:ext>
                  </a:extLst>
                </a:gridCol>
                <a:gridCol w="1359789">
                  <a:extLst>
                    <a:ext uri="{9D8B030D-6E8A-4147-A177-3AD203B41FA5}">
                      <a16:colId xmlns:a16="http://schemas.microsoft.com/office/drawing/2014/main" val="457332901"/>
                    </a:ext>
                  </a:extLst>
                </a:gridCol>
                <a:gridCol w="1359789">
                  <a:extLst>
                    <a:ext uri="{9D8B030D-6E8A-4147-A177-3AD203B41FA5}">
                      <a16:colId xmlns:a16="http://schemas.microsoft.com/office/drawing/2014/main" val="3970420213"/>
                    </a:ext>
                  </a:extLst>
                </a:gridCol>
                <a:gridCol w="1394655">
                  <a:extLst>
                    <a:ext uri="{9D8B030D-6E8A-4147-A177-3AD203B41FA5}">
                      <a16:colId xmlns:a16="http://schemas.microsoft.com/office/drawing/2014/main" val="2813261295"/>
                    </a:ext>
                  </a:extLst>
                </a:gridCol>
                <a:gridCol w="1490537">
                  <a:extLst>
                    <a:ext uri="{9D8B030D-6E8A-4147-A177-3AD203B41FA5}">
                      <a16:colId xmlns:a16="http://schemas.microsoft.com/office/drawing/2014/main" val="3927669047"/>
                    </a:ext>
                  </a:extLst>
                </a:gridCol>
                <a:gridCol w="104599">
                  <a:extLst>
                    <a:ext uri="{9D8B030D-6E8A-4147-A177-3AD203B41FA5}">
                      <a16:colId xmlns:a16="http://schemas.microsoft.com/office/drawing/2014/main" val="3099739535"/>
                    </a:ext>
                  </a:extLst>
                </a:gridCol>
                <a:gridCol w="1359789">
                  <a:extLst>
                    <a:ext uri="{9D8B030D-6E8A-4147-A177-3AD203B41FA5}">
                      <a16:colId xmlns:a16="http://schemas.microsoft.com/office/drawing/2014/main" val="1330195557"/>
                    </a:ext>
                  </a:extLst>
                </a:gridCol>
              </a:tblGrid>
              <a:tr h="274514">
                <a:tc gridSpan="9">
                  <a:txBody>
                    <a:bodyPr/>
                    <a:lstStyle/>
                    <a:p>
                      <a:pPr algn="ctr" fontAlgn="ctr"/>
                      <a:r>
                        <a:rPr lang="en-US" sz="1100" b="1" i="0" u="none" strike="noStrike">
                          <a:solidFill>
                            <a:srgbClr val="000000"/>
                          </a:solidFill>
                          <a:effectLst/>
                          <a:latin typeface="Arial" panose="020B0604020202020204" pitchFamily="34" charset="0"/>
                        </a:rPr>
                        <a:t>The Revelation Judgments</a:t>
                      </a:r>
                    </a:p>
                  </a:txBody>
                  <a:tcPr marL="5410" marR="5410" marT="5410" marB="0" anchor="ctr">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71353899"/>
                  </a:ext>
                </a:extLst>
              </a:tr>
              <a:tr h="386190">
                <a:tc>
                  <a:txBody>
                    <a:bodyPr/>
                    <a:lstStyle/>
                    <a:p>
                      <a:pPr algn="l" fontAlgn="b"/>
                      <a:r>
                        <a:rPr lang="en-US" sz="500" b="1" i="0" u="none" strike="noStrike">
                          <a:solidFill>
                            <a:srgbClr val="000000"/>
                          </a:solidFill>
                          <a:effectLst/>
                          <a:latin typeface="Arial" panose="020B0604020202020204" pitchFamily="34" charset="0"/>
                        </a:rPr>
                        <a:t> </a:t>
                      </a:r>
                    </a:p>
                  </a:txBody>
                  <a:tcPr marL="5410" marR="5410" marT="541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900" b="1" i="0" u="none" strike="noStrike">
                          <a:solidFill>
                            <a:srgbClr val="000000"/>
                          </a:solidFill>
                          <a:effectLst/>
                          <a:latin typeface="Arial" panose="020B0604020202020204" pitchFamily="34" charset="0"/>
                        </a:rPr>
                        <a:t>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3</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4</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5</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900" b="1" i="0" u="none" strike="noStrike">
                          <a:solidFill>
                            <a:srgbClr val="000000"/>
                          </a:solidFill>
                          <a:effectLst/>
                          <a:latin typeface="Arial" panose="020B0604020202020204" pitchFamily="34" charset="0"/>
                        </a:rPr>
                        <a:t>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93015942"/>
                  </a:ext>
                </a:extLst>
              </a:tr>
              <a:tr h="124473">
                <a:tc gridSpan="9">
                  <a:txBody>
                    <a:bodyPr/>
                    <a:lstStyle/>
                    <a:p>
                      <a:pPr algn="ctr" fontAlgn="b"/>
                      <a:r>
                        <a:rPr lang="en-US" sz="500" b="1" i="0" u="none" strike="noStrike">
                          <a:solidFill>
                            <a:srgbClr val="000000"/>
                          </a:solidFill>
                          <a:effectLst/>
                          <a:latin typeface="Arial" panose="020B0604020202020204" pitchFamily="34" charset="0"/>
                        </a:rPr>
                        <a:t> </a:t>
                      </a:r>
                    </a:p>
                  </a:txBody>
                  <a:tcPr marL="5410" marR="5410" marT="5410" marB="0" anchor="b">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55474562"/>
                  </a:ext>
                </a:extLst>
              </a:tr>
              <a:tr h="221152">
                <a:tc>
                  <a:txBody>
                    <a:bodyPr/>
                    <a:lstStyle/>
                    <a:p>
                      <a:pPr algn="ctr" fontAlgn="ctr"/>
                      <a:r>
                        <a:rPr lang="en-US" sz="1100" b="1" i="0" u="none" strike="noStrike" dirty="0">
                          <a:solidFill>
                            <a:srgbClr val="000000"/>
                          </a:solidFill>
                          <a:effectLst/>
                          <a:latin typeface="Arial" panose="020B0604020202020204" pitchFamily="34" charset="0"/>
                        </a:rPr>
                        <a:t>Reference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6:1-2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6:3-4</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6:5-6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6:7-8</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6:9-11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6:12-17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8:1-6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04375068"/>
                  </a:ext>
                </a:extLst>
              </a:tr>
              <a:tr h="1594820">
                <a:tc>
                  <a:txBody>
                    <a:bodyPr/>
                    <a:lstStyle/>
                    <a:p>
                      <a:pPr algn="ctr" fontAlgn="ctr"/>
                      <a:r>
                        <a:rPr lang="en-US" sz="1100" b="1" i="0" u="none" strike="noStrike" dirty="0">
                          <a:solidFill>
                            <a:srgbClr val="000000"/>
                          </a:solidFill>
                          <a:effectLst/>
                          <a:latin typeface="Arial" panose="020B0604020202020204" pitchFamily="34" charset="0"/>
                        </a:rPr>
                        <a:t>Seal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White Horse     Bow                        Crown               (Stephanos)       Overcomer                      THE CHURCH</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Red Horse                Takes Peace                       Cause to Kill    One Another   Great Sword                      WAR</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Black Horse               Balance (Yoke)                     Inflation on Needed Things                      Not Luxuries       ECONOMIC</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Pale Horse                    Death &amp; Hades                          Power Over 1/4                    Sword, Hunger,                      Death &amp; Beasts           FAMINE /  PESTILANCE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 Martyred Souls Under Altar                                    "How Long?"                                 White Robes                     Wait for the Remnant</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 Earthquake                                    Black Sun &amp;   Blood Moon                                Stars Fall                               Mts &amp; Isles Move                  Rich Men Hide                      from God's Wrath</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100" b="1" i="0" u="none" strike="noStrike" dirty="0">
                          <a:solidFill>
                            <a:schemeClr val="bg1"/>
                          </a:solidFill>
                          <a:effectLst/>
                          <a:latin typeface="Arial" panose="020B0604020202020204" pitchFamily="34" charset="0"/>
                        </a:rPr>
                        <a:t> </a:t>
                      </a:r>
                    </a:p>
                  </a:txBody>
                  <a:tcPr marL="5410" marR="5410" marT="5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Silence in Heaven            Angel w/ Censer         Noises, </a:t>
                      </a:r>
                      <a:r>
                        <a:rPr lang="en-US" sz="1100" b="1" i="0" u="none" strike="noStrike" dirty="0" err="1">
                          <a:solidFill>
                            <a:schemeClr val="bg1"/>
                          </a:solidFill>
                          <a:effectLst/>
                          <a:latin typeface="Arial" panose="020B0604020202020204" pitchFamily="34" charset="0"/>
                        </a:rPr>
                        <a:t>Thunderings</a:t>
                      </a:r>
                      <a:r>
                        <a:rPr lang="en-US" sz="1100" b="1" i="0" u="none" strike="noStrike" dirty="0">
                          <a:solidFill>
                            <a:schemeClr val="bg1"/>
                          </a:solidFill>
                          <a:effectLst/>
                          <a:latin typeface="Arial" panose="020B0604020202020204" pitchFamily="34" charset="0"/>
                        </a:rPr>
                        <a:t>,      Lightnings &amp; Earthquake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48941149"/>
                  </a:ext>
                </a:extLst>
              </a:tr>
              <a:tr h="194207">
                <a:tc gridSpan="9">
                  <a:txBody>
                    <a:bodyPr/>
                    <a:lstStyle/>
                    <a:p>
                      <a:pPr algn="ctr" fontAlgn="b"/>
                      <a:r>
                        <a:rPr lang="en-US" sz="1100" b="1" i="0" u="none" strike="noStrike" dirty="0">
                          <a:solidFill>
                            <a:srgbClr val="000000"/>
                          </a:solidFill>
                          <a:effectLst/>
                          <a:latin typeface="Arial" panose="020B0604020202020204" pitchFamily="34" charset="0"/>
                        </a:rPr>
                        <a:t> </a:t>
                      </a:r>
                    </a:p>
                  </a:txBody>
                  <a:tcPr marL="5410" marR="5410" marT="541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90740646"/>
                  </a:ext>
                </a:extLst>
              </a:tr>
              <a:tr h="221152">
                <a:tc>
                  <a:txBody>
                    <a:bodyPr/>
                    <a:lstStyle/>
                    <a:p>
                      <a:pPr algn="ctr" fontAlgn="ctr"/>
                      <a:r>
                        <a:rPr lang="en-US" sz="1100" b="1" i="0" u="none" strike="noStrike" dirty="0">
                          <a:solidFill>
                            <a:srgbClr val="000000"/>
                          </a:solidFill>
                          <a:effectLst/>
                          <a:latin typeface="Arial" panose="020B0604020202020204" pitchFamily="34" charset="0"/>
                        </a:rPr>
                        <a:t>Reference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8:7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8:8-9</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8:10-11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8:12-13</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9:1-12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9:13-21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11:15-19</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15852221"/>
                  </a:ext>
                </a:extLst>
              </a:tr>
              <a:tr h="1594820">
                <a:tc>
                  <a:txBody>
                    <a:bodyPr/>
                    <a:lstStyle/>
                    <a:p>
                      <a:pPr algn="ctr" fontAlgn="ctr"/>
                      <a:r>
                        <a:rPr lang="en-US" sz="1100" b="1" i="0" u="none" strike="noStrike" dirty="0">
                          <a:solidFill>
                            <a:srgbClr val="000000"/>
                          </a:solidFill>
                          <a:effectLst/>
                          <a:latin typeface="Arial" panose="020B0604020202020204" pitchFamily="34" charset="0"/>
                        </a:rPr>
                        <a:t>Trumpet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Hail &amp; Fire from Heaven                  Mingled w/ Blood                    Burn 1/3 of Trees               Burn All Grass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Burning Mountain into Sea                                  1/3 of Sea Creatures Die          Destroy 1/3         of Ships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Star Falls on         1/3 of Rivers &amp; Springs         Become Bitter     Many Men Die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1/3 of Sun, Moon Stars Dark           Day &amp; Night 1/3 Shorter              "Woe, Woe, Woe“  to Earth</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Star from Heaven with Key to Pit     Smoke &amp; Locusts  Harm Those Without God's Mark             "Woe, Woe"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4 Angels from Euphrates River      Kill 1/3 of Mankind with Fire, Smoke &amp; Brimstone               Men Don't Repent     3</a:t>
                      </a:r>
                      <a:r>
                        <a:rPr lang="en-US" sz="1100" b="1" i="0" u="none" strike="noStrike" baseline="30000" dirty="0">
                          <a:solidFill>
                            <a:schemeClr val="bg1"/>
                          </a:solidFill>
                          <a:effectLst/>
                          <a:latin typeface="Arial" panose="020B0604020202020204" pitchFamily="34" charset="0"/>
                        </a:rPr>
                        <a:t>rd</a:t>
                      </a:r>
                      <a:r>
                        <a:rPr lang="en-US" sz="1100" b="1" i="0" u="none" strike="noStrike" dirty="0">
                          <a:solidFill>
                            <a:schemeClr val="bg1"/>
                          </a:solidFill>
                          <a:effectLst/>
                          <a:latin typeface="Arial" panose="020B0604020202020204" pitchFamily="34" charset="0"/>
                        </a:rPr>
                        <a:t> "Woe"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Nations to God           Elders Worship     Noises, </a:t>
                      </a:r>
                      <a:r>
                        <a:rPr lang="en-US" sz="1100" b="1" i="0" u="none" strike="noStrike" dirty="0" err="1">
                          <a:solidFill>
                            <a:schemeClr val="bg1"/>
                          </a:solidFill>
                          <a:effectLst/>
                          <a:latin typeface="Arial" panose="020B0604020202020204" pitchFamily="34" charset="0"/>
                        </a:rPr>
                        <a:t>Thunderings</a:t>
                      </a:r>
                      <a:r>
                        <a:rPr lang="en-US" sz="1100" b="1" i="0" u="none" strike="noStrike" dirty="0">
                          <a:solidFill>
                            <a:schemeClr val="bg1"/>
                          </a:solidFill>
                          <a:effectLst/>
                          <a:latin typeface="Arial" panose="020B0604020202020204" pitchFamily="34" charset="0"/>
                        </a:rPr>
                        <a:t>,      Lightnings &amp; Earthquake        Temple Opened</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36557500"/>
                  </a:ext>
                </a:extLst>
              </a:tr>
              <a:tr h="221152">
                <a:tc gridSpan="9">
                  <a:txBody>
                    <a:bodyPr/>
                    <a:lstStyle/>
                    <a:p>
                      <a:pPr algn="l" fontAlgn="ctr"/>
                      <a:r>
                        <a:rPr lang="en-US" sz="1100" b="1" i="0" u="none" strike="noStrike" dirty="0">
                          <a:solidFill>
                            <a:srgbClr val="000000"/>
                          </a:solidFill>
                          <a:effectLst/>
                          <a:latin typeface="Arial" panose="020B0604020202020204" pitchFamily="34" charset="0"/>
                        </a:rPr>
                        <a:t>Seven Thunders                                   Rev 10:3-4                                     Sealed Up !!!</a:t>
                      </a:r>
                    </a:p>
                  </a:txBody>
                  <a:tcPr marL="5410" marR="5410" marT="541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01491828"/>
                  </a:ext>
                </a:extLst>
              </a:tr>
              <a:tr h="221152">
                <a:tc>
                  <a:txBody>
                    <a:bodyPr/>
                    <a:lstStyle/>
                    <a:p>
                      <a:pPr algn="ctr" fontAlgn="ctr"/>
                      <a:r>
                        <a:rPr lang="en-US" sz="1100" b="1" i="0" u="none" strike="noStrike">
                          <a:solidFill>
                            <a:srgbClr val="000000"/>
                          </a:solidFill>
                          <a:effectLst/>
                          <a:latin typeface="Arial" panose="020B0604020202020204" pitchFamily="34" charset="0"/>
                        </a:rPr>
                        <a:t>Reference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dirty="0">
                          <a:solidFill>
                            <a:srgbClr val="000000"/>
                          </a:solidFill>
                          <a:effectLst/>
                          <a:latin typeface="Arial" panose="020B0604020202020204" pitchFamily="34" charset="0"/>
                        </a:rPr>
                        <a:t>Rev 16:2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rgbClr val="000000"/>
                          </a:solidFill>
                          <a:effectLst/>
                          <a:latin typeface="Arial" panose="020B0604020202020204" pitchFamily="34" charset="0"/>
                        </a:rPr>
                        <a:t>Rev 16:3</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16:4-7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16:8-9</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16:10-11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16:12-16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ctr"/>
                      <a:r>
                        <a:rPr lang="en-US" sz="1100" b="1" i="0" u="none" strike="noStrike">
                          <a:solidFill>
                            <a:srgbClr val="000000"/>
                          </a:solidFill>
                          <a:effectLst/>
                          <a:latin typeface="Arial" panose="020B0604020202020204" pitchFamily="34" charset="0"/>
                        </a:rPr>
                        <a:t>Rev 16:17-21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300552316"/>
                  </a:ext>
                </a:extLst>
              </a:tr>
              <a:tr h="1594820">
                <a:tc>
                  <a:txBody>
                    <a:bodyPr/>
                    <a:lstStyle/>
                    <a:p>
                      <a:pPr algn="ctr" fontAlgn="ctr"/>
                      <a:r>
                        <a:rPr lang="en-US" sz="1100" b="1" i="0" u="none" strike="noStrike">
                          <a:solidFill>
                            <a:srgbClr val="000000"/>
                          </a:solidFill>
                          <a:effectLst/>
                          <a:latin typeface="Arial" panose="020B0604020202020204" pitchFamily="34" charset="0"/>
                        </a:rPr>
                        <a:t>Bowl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Sores on All Men with Mark of the Beast</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Sea Becomes Blood                      Every Sea Creature Dies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Rivers &amp; Springs Become Blood                              "True &amp; Righteous are Your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Sun Scorches       All Men                    Do Not Repent</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Darkness on Beast Kingdom              Men Gnaw Tongues in Pain</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Euphrates Dries Up                        3 Unclean Spirits    Gather Entire Earth to Battle at      </a:t>
                      </a:r>
                      <a:r>
                        <a:rPr lang="en-US" sz="1100" b="1" i="0" u="none" strike="noStrike" dirty="0" err="1">
                          <a:solidFill>
                            <a:schemeClr val="bg1"/>
                          </a:solidFill>
                          <a:effectLst/>
                          <a:latin typeface="Arial" panose="020B0604020202020204" pitchFamily="34" charset="0"/>
                        </a:rPr>
                        <a:t>HarMegiddo</a:t>
                      </a:r>
                      <a:endParaRPr lang="en-US" sz="1100" b="1" i="0" u="none" strike="noStrike" dirty="0">
                        <a:solidFill>
                          <a:schemeClr val="bg1"/>
                        </a:solidFill>
                        <a:effectLst/>
                        <a:latin typeface="Arial" panose="020B0604020202020204" pitchFamily="34" charset="0"/>
                      </a:endParaRP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ctr"/>
                      <a:r>
                        <a:rPr lang="en-US" sz="1100" b="1" i="0" u="none" strike="noStrike" dirty="0">
                          <a:solidFill>
                            <a:schemeClr val="bg1"/>
                          </a:solidFill>
                          <a:effectLst/>
                          <a:latin typeface="Arial" panose="020B0604020202020204" pitchFamily="34" charset="0"/>
                        </a:rPr>
                        <a:t>Poured on the Air     "It is Done"       Noises, </a:t>
                      </a:r>
                      <a:r>
                        <a:rPr lang="en-US" sz="1100" b="1" i="0" u="none" strike="noStrike" dirty="0" err="1">
                          <a:solidFill>
                            <a:schemeClr val="bg1"/>
                          </a:solidFill>
                          <a:effectLst/>
                          <a:latin typeface="Arial" panose="020B0604020202020204" pitchFamily="34" charset="0"/>
                        </a:rPr>
                        <a:t>Thunderings</a:t>
                      </a:r>
                      <a:r>
                        <a:rPr lang="en-US" sz="1100" b="1" i="0" u="none" strike="noStrike" dirty="0">
                          <a:solidFill>
                            <a:schemeClr val="bg1"/>
                          </a:solidFill>
                          <a:effectLst/>
                          <a:latin typeface="Arial" panose="020B0604020202020204" pitchFamily="34" charset="0"/>
                        </a:rPr>
                        <a:t>,      Lightnings, Earthquake                 &amp; Hail</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4026108361"/>
                  </a:ext>
                </a:extLst>
              </a:tr>
            </a:tbl>
          </a:graphicData>
        </a:graphic>
      </p:graphicFrame>
    </p:spTree>
    <p:extLst>
      <p:ext uri="{BB962C8B-B14F-4D97-AF65-F5344CB8AC3E}">
        <p14:creationId xmlns:p14="http://schemas.microsoft.com/office/powerpoint/2010/main" val="21579964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1D94673-E1D9-CEA2-0717-FDE427ED7757}"/>
              </a:ext>
            </a:extLst>
          </p:cNvPr>
          <p:cNvGraphicFramePr>
            <a:graphicFrameLocks noGrp="1"/>
          </p:cNvGraphicFramePr>
          <p:nvPr>
            <p:extLst>
              <p:ext uri="{D42A27DB-BD31-4B8C-83A1-F6EECF244321}">
                <p14:modId xmlns:p14="http://schemas.microsoft.com/office/powerpoint/2010/main" val="374621862"/>
              </p:ext>
            </p:extLst>
          </p:nvPr>
        </p:nvGraphicFramePr>
        <p:xfrm>
          <a:off x="885825" y="95251"/>
          <a:ext cx="10544175" cy="6648452"/>
        </p:xfrm>
        <a:graphic>
          <a:graphicData uri="http://schemas.openxmlformats.org/drawingml/2006/table">
            <a:tbl>
              <a:tblPr/>
              <a:tblGrid>
                <a:gridCol w="964638">
                  <a:extLst>
                    <a:ext uri="{9D8B030D-6E8A-4147-A177-3AD203B41FA5}">
                      <a16:colId xmlns:a16="http://schemas.microsoft.com/office/drawing/2014/main" val="1435901299"/>
                    </a:ext>
                  </a:extLst>
                </a:gridCol>
                <a:gridCol w="1278434">
                  <a:extLst>
                    <a:ext uri="{9D8B030D-6E8A-4147-A177-3AD203B41FA5}">
                      <a16:colId xmlns:a16="http://schemas.microsoft.com/office/drawing/2014/main" val="2825328034"/>
                    </a:ext>
                  </a:extLst>
                </a:gridCol>
                <a:gridCol w="1231945">
                  <a:extLst>
                    <a:ext uri="{9D8B030D-6E8A-4147-A177-3AD203B41FA5}">
                      <a16:colId xmlns:a16="http://schemas.microsoft.com/office/drawing/2014/main" val="3167776089"/>
                    </a:ext>
                  </a:extLst>
                </a:gridCol>
                <a:gridCol w="1359789">
                  <a:extLst>
                    <a:ext uri="{9D8B030D-6E8A-4147-A177-3AD203B41FA5}">
                      <a16:colId xmlns:a16="http://schemas.microsoft.com/office/drawing/2014/main" val="457332901"/>
                    </a:ext>
                  </a:extLst>
                </a:gridCol>
                <a:gridCol w="1359789">
                  <a:extLst>
                    <a:ext uri="{9D8B030D-6E8A-4147-A177-3AD203B41FA5}">
                      <a16:colId xmlns:a16="http://schemas.microsoft.com/office/drawing/2014/main" val="3970420213"/>
                    </a:ext>
                  </a:extLst>
                </a:gridCol>
                <a:gridCol w="1394655">
                  <a:extLst>
                    <a:ext uri="{9D8B030D-6E8A-4147-A177-3AD203B41FA5}">
                      <a16:colId xmlns:a16="http://schemas.microsoft.com/office/drawing/2014/main" val="2813261295"/>
                    </a:ext>
                  </a:extLst>
                </a:gridCol>
                <a:gridCol w="1490537">
                  <a:extLst>
                    <a:ext uri="{9D8B030D-6E8A-4147-A177-3AD203B41FA5}">
                      <a16:colId xmlns:a16="http://schemas.microsoft.com/office/drawing/2014/main" val="3927669047"/>
                    </a:ext>
                  </a:extLst>
                </a:gridCol>
                <a:gridCol w="104599">
                  <a:extLst>
                    <a:ext uri="{9D8B030D-6E8A-4147-A177-3AD203B41FA5}">
                      <a16:colId xmlns:a16="http://schemas.microsoft.com/office/drawing/2014/main" val="3099739535"/>
                    </a:ext>
                  </a:extLst>
                </a:gridCol>
                <a:gridCol w="1359789">
                  <a:extLst>
                    <a:ext uri="{9D8B030D-6E8A-4147-A177-3AD203B41FA5}">
                      <a16:colId xmlns:a16="http://schemas.microsoft.com/office/drawing/2014/main" val="1330195557"/>
                    </a:ext>
                  </a:extLst>
                </a:gridCol>
              </a:tblGrid>
              <a:tr h="274514">
                <a:tc gridSpan="9">
                  <a:txBody>
                    <a:bodyPr/>
                    <a:lstStyle/>
                    <a:p>
                      <a:pPr algn="ctr" fontAlgn="ctr"/>
                      <a:r>
                        <a:rPr lang="en-US" sz="1100" b="1" i="0" u="none" strike="noStrike">
                          <a:solidFill>
                            <a:srgbClr val="000000"/>
                          </a:solidFill>
                          <a:effectLst/>
                          <a:latin typeface="Arial" panose="020B0604020202020204" pitchFamily="34" charset="0"/>
                        </a:rPr>
                        <a:t>The Revelation Judgments</a:t>
                      </a:r>
                    </a:p>
                  </a:txBody>
                  <a:tcPr marL="5410" marR="5410" marT="5410" marB="0" anchor="ctr">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71353899"/>
                  </a:ext>
                </a:extLst>
              </a:tr>
              <a:tr h="386190">
                <a:tc>
                  <a:txBody>
                    <a:bodyPr/>
                    <a:lstStyle/>
                    <a:p>
                      <a:pPr algn="l" fontAlgn="b"/>
                      <a:r>
                        <a:rPr lang="en-US" sz="500" b="1" i="0" u="none" strike="noStrike">
                          <a:solidFill>
                            <a:srgbClr val="000000"/>
                          </a:solidFill>
                          <a:effectLst/>
                          <a:latin typeface="Arial" panose="020B0604020202020204" pitchFamily="34" charset="0"/>
                        </a:rPr>
                        <a:t> </a:t>
                      </a:r>
                    </a:p>
                  </a:txBody>
                  <a:tcPr marL="5410" marR="5410" marT="541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900" b="1" i="0" u="none" strike="noStrike">
                          <a:solidFill>
                            <a:srgbClr val="000000"/>
                          </a:solidFill>
                          <a:effectLst/>
                          <a:latin typeface="Arial" panose="020B0604020202020204" pitchFamily="34" charset="0"/>
                        </a:rPr>
                        <a:t>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3</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4</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5</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900" b="1" i="0" u="none" strike="noStrike">
                          <a:solidFill>
                            <a:srgbClr val="000000"/>
                          </a:solidFill>
                          <a:effectLst/>
                          <a:latin typeface="Arial" panose="020B0604020202020204" pitchFamily="34" charset="0"/>
                        </a:rPr>
                        <a:t>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93015942"/>
                  </a:ext>
                </a:extLst>
              </a:tr>
              <a:tr h="124473">
                <a:tc gridSpan="9">
                  <a:txBody>
                    <a:bodyPr/>
                    <a:lstStyle/>
                    <a:p>
                      <a:pPr algn="ctr" fontAlgn="b"/>
                      <a:r>
                        <a:rPr lang="en-US" sz="500" b="1" i="0" u="none" strike="noStrike">
                          <a:solidFill>
                            <a:srgbClr val="000000"/>
                          </a:solidFill>
                          <a:effectLst/>
                          <a:latin typeface="Arial" panose="020B0604020202020204" pitchFamily="34" charset="0"/>
                        </a:rPr>
                        <a:t> </a:t>
                      </a:r>
                    </a:p>
                  </a:txBody>
                  <a:tcPr marL="5410" marR="5410" marT="5410" marB="0" anchor="b">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55474562"/>
                  </a:ext>
                </a:extLst>
              </a:tr>
              <a:tr h="221152">
                <a:tc>
                  <a:txBody>
                    <a:bodyPr/>
                    <a:lstStyle/>
                    <a:p>
                      <a:pPr algn="ctr" fontAlgn="ctr"/>
                      <a:r>
                        <a:rPr lang="en-US" sz="1100" b="1" i="0" u="none" strike="noStrike" dirty="0">
                          <a:solidFill>
                            <a:srgbClr val="000000"/>
                          </a:solidFill>
                          <a:effectLst/>
                          <a:latin typeface="Arial" panose="020B0604020202020204" pitchFamily="34" charset="0"/>
                        </a:rPr>
                        <a:t>Reference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6:1-2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6:3-4</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6:5-6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6:7-8</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6:9-11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6:12-17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8:1-6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04375068"/>
                  </a:ext>
                </a:extLst>
              </a:tr>
              <a:tr h="1594820">
                <a:tc>
                  <a:txBody>
                    <a:bodyPr/>
                    <a:lstStyle/>
                    <a:p>
                      <a:pPr algn="ctr" fontAlgn="ctr"/>
                      <a:r>
                        <a:rPr lang="en-US" sz="1100" b="1" i="0" u="none" strike="noStrike" dirty="0">
                          <a:solidFill>
                            <a:srgbClr val="000000"/>
                          </a:solidFill>
                          <a:effectLst/>
                          <a:latin typeface="Arial" panose="020B0604020202020204" pitchFamily="34" charset="0"/>
                        </a:rPr>
                        <a:t>Seal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White Horse     Bow                        Crown               </a:t>
                      </a:r>
                      <a:r>
                        <a:rPr lang="en-US" sz="1100" b="1" i="0" u="none" strike="noStrike" dirty="0">
                          <a:solidFill>
                            <a:schemeClr val="bg1"/>
                          </a:solidFill>
                          <a:effectLst/>
                          <a:latin typeface="Arial" panose="020B0604020202020204" pitchFamily="34" charset="0"/>
                        </a:rPr>
                        <a:t>(Stephanos)       </a:t>
                      </a:r>
                      <a:r>
                        <a:rPr lang="en-US" sz="1100" b="1" i="0" u="none" strike="noStrike" dirty="0">
                          <a:solidFill>
                            <a:schemeClr val="tx1"/>
                          </a:solidFill>
                          <a:effectLst/>
                          <a:latin typeface="Arial" panose="020B0604020202020204" pitchFamily="34" charset="0"/>
                        </a:rPr>
                        <a:t>Conquerer                      </a:t>
                      </a:r>
                      <a:r>
                        <a:rPr lang="en-US" sz="1100" b="1" i="0" u="none" strike="noStrike" dirty="0">
                          <a:solidFill>
                            <a:schemeClr val="bg1"/>
                          </a:solidFill>
                          <a:effectLst/>
                          <a:latin typeface="Arial" panose="020B0604020202020204" pitchFamily="34" charset="0"/>
                        </a:rPr>
                        <a:t>THE CHURCH</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Red Horse                Takes Peace                       Cause to Kill    One Another   Great Sword                      WAR</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Black Horse               Balance (Yoke)                     Inflation on Needed Things                      Not Luxuries       ECONOMIC</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Pale Horse                    Death &amp; Hades                          Power Over 1/4                    Sword, Hunger,                      Death &amp; Beasts           FAMINE /  PESTILANCE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 Martyred Souls Under Altar                                    "How Long?"                                 White Robes                     Wait for the Remnant</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 Earthquake                                    Black Sun &amp;   Blood Moon                                Stars Fall                               Mts &amp; Isles Move                  Rich Men Hide                      from God's Wrath</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100" b="1" i="0" u="none" strike="noStrike" dirty="0">
                          <a:solidFill>
                            <a:schemeClr val="bg1"/>
                          </a:solidFill>
                          <a:effectLst/>
                          <a:latin typeface="Arial" panose="020B0604020202020204" pitchFamily="34" charset="0"/>
                        </a:rPr>
                        <a:t> </a:t>
                      </a:r>
                    </a:p>
                  </a:txBody>
                  <a:tcPr marL="5410" marR="5410" marT="5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Silence in Heaven            Angel w/ Censer         Noises, </a:t>
                      </a:r>
                      <a:r>
                        <a:rPr lang="en-US" sz="1100" b="1" i="0" u="none" strike="noStrike" dirty="0" err="1">
                          <a:solidFill>
                            <a:schemeClr val="bg1"/>
                          </a:solidFill>
                          <a:effectLst/>
                          <a:latin typeface="Arial" panose="020B0604020202020204" pitchFamily="34" charset="0"/>
                        </a:rPr>
                        <a:t>Thunderings</a:t>
                      </a:r>
                      <a:r>
                        <a:rPr lang="en-US" sz="1100" b="1" i="0" u="none" strike="noStrike" dirty="0">
                          <a:solidFill>
                            <a:schemeClr val="bg1"/>
                          </a:solidFill>
                          <a:effectLst/>
                          <a:latin typeface="Arial" panose="020B0604020202020204" pitchFamily="34" charset="0"/>
                        </a:rPr>
                        <a:t>,      Lightnings &amp; Earthquake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48941149"/>
                  </a:ext>
                </a:extLst>
              </a:tr>
              <a:tr h="194207">
                <a:tc gridSpan="9">
                  <a:txBody>
                    <a:bodyPr/>
                    <a:lstStyle/>
                    <a:p>
                      <a:pPr algn="ctr" fontAlgn="b"/>
                      <a:r>
                        <a:rPr lang="en-US" sz="1100" b="1" i="0" u="none" strike="noStrike" dirty="0">
                          <a:solidFill>
                            <a:srgbClr val="000000"/>
                          </a:solidFill>
                          <a:effectLst/>
                          <a:latin typeface="Arial" panose="020B0604020202020204" pitchFamily="34" charset="0"/>
                        </a:rPr>
                        <a:t> </a:t>
                      </a:r>
                    </a:p>
                  </a:txBody>
                  <a:tcPr marL="5410" marR="5410" marT="541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90740646"/>
                  </a:ext>
                </a:extLst>
              </a:tr>
              <a:tr h="221152">
                <a:tc>
                  <a:txBody>
                    <a:bodyPr/>
                    <a:lstStyle/>
                    <a:p>
                      <a:pPr algn="ctr" fontAlgn="ctr"/>
                      <a:r>
                        <a:rPr lang="en-US" sz="1100" b="1" i="0" u="none" strike="noStrike" dirty="0">
                          <a:solidFill>
                            <a:srgbClr val="000000"/>
                          </a:solidFill>
                          <a:effectLst/>
                          <a:latin typeface="Arial" panose="020B0604020202020204" pitchFamily="34" charset="0"/>
                        </a:rPr>
                        <a:t>Reference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8:7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8:8-9</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8:10-11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8:12-13</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9:1-12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9:13-21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11:15-19</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15852221"/>
                  </a:ext>
                </a:extLst>
              </a:tr>
              <a:tr h="1594820">
                <a:tc>
                  <a:txBody>
                    <a:bodyPr/>
                    <a:lstStyle/>
                    <a:p>
                      <a:pPr algn="ctr" fontAlgn="ctr"/>
                      <a:r>
                        <a:rPr lang="en-US" sz="1100" b="1" i="0" u="none" strike="noStrike" dirty="0">
                          <a:solidFill>
                            <a:srgbClr val="000000"/>
                          </a:solidFill>
                          <a:effectLst/>
                          <a:latin typeface="Arial" panose="020B0604020202020204" pitchFamily="34" charset="0"/>
                        </a:rPr>
                        <a:t>Trumpet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Hail &amp; Fire from Heaven                  Mingled w/ Blood                    Burn 1/3 of Trees               Burn All Grass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Burning Mountain into Sea                                  1/3 of Sea Creatures Die          Destroy 1/3         of Ships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Star Falls on         1/3 of Rivers &amp; Springs         Become Bitter     Many Men Die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1/3 of Sun, Moon Stars Dark           Day &amp; Night 1/3 Shorter              "Woe, Woe, Woe“  to Earth</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Star from Heaven with Key to Pit     Smoke &amp; Locusts  Harm Those Without God's Mark             "Woe, Woe"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4 Angels from Euphrates River      Kill 1/3 of Mankind with Fire, Smoke &amp; Brimstone               Men Don't Repent     3</a:t>
                      </a:r>
                      <a:r>
                        <a:rPr lang="en-US" sz="1100" b="1" i="0" u="none" strike="noStrike" baseline="30000" dirty="0">
                          <a:solidFill>
                            <a:schemeClr val="bg1"/>
                          </a:solidFill>
                          <a:effectLst/>
                          <a:latin typeface="Arial" panose="020B0604020202020204" pitchFamily="34" charset="0"/>
                        </a:rPr>
                        <a:t>rd</a:t>
                      </a:r>
                      <a:r>
                        <a:rPr lang="en-US" sz="1100" b="1" i="0" u="none" strike="noStrike" dirty="0">
                          <a:solidFill>
                            <a:schemeClr val="bg1"/>
                          </a:solidFill>
                          <a:effectLst/>
                          <a:latin typeface="Arial" panose="020B0604020202020204" pitchFamily="34" charset="0"/>
                        </a:rPr>
                        <a:t> "Woe"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Nations to God           Elders Worship     Noises, </a:t>
                      </a:r>
                      <a:r>
                        <a:rPr lang="en-US" sz="1100" b="1" i="0" u="none" strike="noStrike" dirty="0" err="1">
                          <a:solidFill>
                            <a:schemeClr val="bg1"/>
                          </a:solidFill>
                          <a:effectLst/>
                          <a:latin typeface="Arial" panose="020B0604020202020204" pitchFamily="34" charset="0"/>
                        </a:rPr>
                        <a:t>Thunderings</a:t>
                      </a:r>
                      <a:r>
                        <a:rPr lang="en-US" sz="1100" b="1" i="0" u="none" strike="noStrike" dirty="0">
                          <a:solidFill>
                            <a:schemeClr val="bg1"/>
                          </a:solidFill>
                          <a:effectLst/>
                          <a:latin typeface="Arial" panose="020B0604020202020204" pitchFamily="34" charset="0"/>
                        </a:rPr>
                        <a:t>,      Lightnings &amp; Earthquake        Temple Opened</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36557500"/>
                  </a:ext>
                </a:extLst>
              </a:tr>
              <a:tr h="221152">
                <a:tc gridSpan="9">
                  <a:txBody>
                    <a:bodyPr/>
                    <a:lstStyle/>
                    <a:p>
                      <a:pPr algn="l" fontAlgn="ctr"/>
                      <a:r>
                        <a:rPr lang="en-US" sz="1100" b="1" i="0" u="none" strike="noStrike" dirty="0">
                          <a:solidFill>
                            <a:srgbClr val="000000"/>
                          </a:solidFill>
                          <a:effectLst/>
                          <a:latin typeface="Arial" panose="020B0604020202020204" pitchFamily="34" charset="0"/>
                        </a:rPr>
                        <a:t>Seven Thunders                                   Rev 10:3-4                                     Sealed Up !!!</a:t>
                      </a:r>
                    </a:p>
                  </a:txBody>
                  <a:tcPr marL="5410" marR="5410" marT="541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01491828"/>
                  </a:ext>
                </a:extLst>
              </a:tr>
              <a:tr h="221152">
                <a:tc>
                  <a:txBody>
                    <a:bodyPr/>
                    <a:lstStyle/>
                    <a:p>
                      <a:pPr algn="ctr" fontAlgn="ctr"/>
                      <a:r>
                        <a:rPr lang="en-US" sz="1100" b="1" i="0" u="none" strike="noStrike">
                          <a:solidFill>
                            <a:srgbClr val="000000"/>
                          </a:solidFill>
                          <a:effectLst/>
                          <a:latin typeface="Arial" panose="020B0604020202020204" pitchFamily="34" charset="0"/>
                        </a:rPr>
                        <a:t>Reference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dirty="0">
                          <a:solidFill>
                            <a:srgbClr val="000000"/>
                          </a:solidFill>
                          <a:effectLst/>
                          <a:latin typeface="Arial" panose="020B0604020202020204" pitchFamily="34" charset="0"/>
                        </a:rPr>
                        <a:t>Rev 16:2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rgbClr val="000000"/>
                          </a:solidFill>
                          <a:effectLst/>
                          <a:latin typeface="Arial" panose="020B0604020202020204" pitchFamily="34" charset="0"/>
                        </a:rPr>
                        <a:t>Rev 16:3</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16:4-7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16:8-9</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16:10-11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16:12-16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ctr"/>
                      <a:r>
                        <a:rPr lang="en-US" sz="1100" b="1" i="0" u="none" strike="noStrike">
                          <a:solidFill>
                            <a:srgbClr val="000000"/>
                          </a:solidFill>
                          <a:effectLst/>
                          <a:latin typeface="Arial" panose="020B0604020202020204" pitchFamily="34" charset="0"/>
                        </a:rPr>
                        <a:t>Rev 16:17-21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300552316"/>
                  </a:ext>
                </a:extLst>
              </a:tr>
              <a:tr h="1594820">
                <a:tc>
                  <a:txBody>
                    <a:bodyPr/>
                    <a:lstStyle/>
                    <a:p>
                      <a:pPr algn="ctr" fontAlgn="ctr"/>
                      <a:r>
                        <a:rPr lang="en-US" sz="1100" b="1" i="0" u="none" strike="noStrike">
                          <a:solidFill>
                            <a:srgbClr val="000000"/>
                          </a:solidFill>
                          <a:effectLst/>
                          <a:latin typeface="Arial" panose="020B0604020202020204" pitchFamily="34" charset="0"/>
                        </a:rPr>
                        <a:t>Bowl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Sores on All Men with Mark of the Beast</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Sea Becomes Blood                      Every Sea Creature Dies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Rivers &amp; Springs Become Blood                              "True &amp; Righteous are Your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Sun Scorches       All Men                    Do Not Repent</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Darkness on Beast Kingdom              Men Gnaw Tongues in Pain</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Euphrates Dries Up                        3 Unclean Spirits    Gather Entire Earth to Battle at      </a:t>
                      </a:r>
                      <a:r>
                        <a:rPr lang="en-US" sz="1100" b="1" i="0" u="none" strike="noStrike" dirty="0" err="1">
                          <a:solidFill>
                            <a:schemeClr val="bg1"/>
                          </a:solidFill>
                          <a:effectLst/>
                          <a:latin typeface="Arial" panose="020B0604020202020204" pitchFamily="34" charset="0"/>
                        </a:rPr>
                        <a:t>HarMegiddo</a:t>
                      </a:r>
                      <a:endParaRPr lang="en-US" sz="1100" b="1" i="0" u="none" strike="noStrike" dirty="0">
                        <a:solidFill>
                          <a:schemeClr val="bg1"/>
                        </a:solidFill>
                        <a:effectLst/>
                        <a:latin typeface="Arial" panose="020B0604020202020204" pitchFamily="34" charset="0"/>
                      </a:endParaRP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ctr"/>
                      <a:r>
                        <a:rPr lang="en-US" sz="1100" b="1" i="0" u="none" strike="noStrike" dirty="0">
                          <a:solidFill>
                            <a:schemeClr val="bg1"/>
                          </a:solidFill>
                          <a:effectLst/>
                          <a:latin typeface="Arial" panose="020B0604020202020204" pitchFamily="34" charset="0"/>
                        </a:rPr>
                        <a:t>Poured on the Air     "It is Done"       Noises, </a:t>
                      </a:r>
                      <a:r>
                        <a:rPr lang="en-US" sz="1100" b="1" i="0" u="none" strike="noStrike" dirty="0" err="1">
                          <a:solidFill>
                            <a:schemeClr val="bg1"/>
                          </a:solidFill>
                          <a:effectLst/>
                          <a:latin typeface="Arial" panose="020B0604020202020204" pitchFamily="34" charset="0"/>
                        </a:rPr>
                        <a:t>Thunderings</a:t>
                      </a:r>
                      <a:r>
                        <a:rPr lang="en-US" sz="1100" b="1" i="0" u="none" strike="noStrike" dirty="0">
                          <a:solidFill>
                            <a:schemeClr val="bg1"/>
                          </a:solidFill>
                          <a:effectLst/>
                          <a:latin typeface="Arial" panose="020B0604020202020204" pitchFamily="34" charset="0"/>
                        </a:rPr>
                        <a:t>,      Lightnings, Earthquake                 &amp; Hail</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4026108361"/>
                  </a:ext>
                </a:extLst>
              </a:tr>
            </a:tbl>
          </a:graphicData>
        </a:graphic>
      </p:graphicFrame>
    </p:spTree>
    <p:extLst>
      <p:ext uri="{BB962C8B-B14F-4D97-AF65-F5344CB8AC3E}">
        <p14:creationId xmlns:p14="http://schemas.microsoft.com/office/powerpoint/2010/main" val="347886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1D94673-E1D9-CEA2-0717-FDE427ED7757}"/>
              </a:ext>
            </a:extLst>
          </p:cNvPr>
          <p:cNvGraphicFramePr>
            <a:graphicFrameLocks noGrp="1"/>
          </p:cNvGraphicFramePr>
          <p:nvPr>
            <p:extLst>
              <p:ext uri="{D42A27DB-BD31-4B8C-83A1-F6EECF244321}">
                <p14:modId xmlns:p14="http://schemas.microsoft.com/office/powerpoint/2010/main" val="2547069968"/>
              </p:ext>
            </p:extLst>
          </p:nvPr>
        </p:nvGraphicFramePr>
        <p:xfrm>
          <a:off x="885825" y="95251"/>
          <a:ext cx="10544175" cy="6648452"/>
        </p:xfrm>
        <a:graphic>
          <a:graphicData uri="http://schemas.openxmlformats.org/drawingml/2006/table">
            <a:tbl>
              <a:tblPr/>
              <a:tblGrid>
                <a:gridCol w="964638">
                  <a:extLst>
                    <a:ext uri="{9D8B030D-6E8A-4147-A177-3AD203B41FA5}">
                      <a16:colId xmlns:a16="http://schemas.microsoft.com/office/drawing/2014/main" val="1435901299"/>
                    </a:ext>
                  </a:extLst>
                </a:gridCol>
                <a:gridCol w="1278434">
                  <a:extLst>
                    <a:ext uri="{9D8B030D-6E8A-4147-A177-3AD203B41FA5}">
                      <a16:colId xmlns:a16="http://schemas.microsoft.com/office/drawing/2014/main" val="2825328034"/>
                    </a:ext>
                  </a:extLst>
                </a:gridCol>
                <a:gridCol w="1231945">
                  <a:extLst>
                    <a:ext uri="{9D8B030D-6E8A-4147-A177-3AD203B41FA5}">
                      <a16:colId xmlns:a16="http://schemas.microsoft.com/office/drawing/2014/main" val="3167776089"/>
                    </a:ext>
                  </a:extLst>
                </a:gridCol>
                <a:gridCol w="1359789">
                  <a:extLst>
                    <a:ext uri="{9D8B030D-6E8A-4147-A177-3AD203B41FA5}">
                      <a16:colId xmlns:a16="http://schemas.microsoft.com/office/drawing/2014/main" val="457332901"/>
                    </a:ext>
                  </a:extLst>
                </a:gridCol>
                <a:gridCol w="1359789">
                  <a:extLst>
                    <a:ext uri="{9D8B030D-6E8A-4147-A177-3AD203B41FA5}">
                      <a16:colId xmlns:a16="http://schemas.microsoft.com/office/drawing/2014/main" val="3970420213"/>
                    </a:ext>
                  </a:extLst>
                </a:gridCol>
                <a:gridCol w="1394655">
                  <a:extLst>
                    <a:ext uri="{9D8B030D-6E8A-4147-A177-3AD203B41FA5}">
                      <a16:colId xmlns:a16="http://schemas.microsoft.com/office/drawing/2014/main" val="2813261295"/>
                    </a:ext>
                  </a:extLst>
                </a:gridCol>
                <a:gridCol w="1490537">
                  <a:extLst>
                    <a:ext uri="{9D8B030D-6E8A-4147-A177-3AD203B41FA5}">
                      <a16:colId xmlns:a16="http://schemas.microsoft.com/office/drawing/2014/main" val="3927669047"/>
                    </a:ext>
                  </a:extLst>
                </a:gridCol>
                <a:gridCol w="104599">
                  <a:extLst>
                    <a:ext uri="{9D8B030D-6E8A-4147-A177-3AD203B41FA5}">
                      <a16:colId xmlns:a16="http://schemas.microsoft.com/office/drawing/2014/main" val="3099739535"/>
                    </a:ext>
                  </a:extLst>
                </a:gridCol>
                <a:gridCol w="1359789">
                  <a:extLst>
                    <a:ext uri="{9D8B030D-6E8A-4147-A177-3AD203B41FA5}">
                      <a16:colId xmlns:a16="http://schemas.microsoft.com/office/drawing/2014/main" val="1330195557"/>
                    </a:ext>
                  </a:extLst>
                </a:gridCol>
              </a:tblGrid>
              <a:tr h="274514">
                <a:tc gridSpan="9">
                  <a:txBody>
                    <a:bodyPr/>
                    <a:lstStyle/>
                    <a:p>
                      <a:pPr algn="ctr" fontAlgn="ctr"/>
                      <a:r>
                        <a:rPr lang="en-US" sz="1100" b="1" i="0" u="none" strike="noStrike">
                          <a:solidFill>
                            <a:srgbClr val="000000"/>
                          </a:solidFill>
                          <a:effectLst/>
                          <a:latin typeface="Arial" panose="020B0604020202020204" pitchFamily="34" charset="0"/>
                        </a:rPr>
                        <a:t>The Revelation Judgments</a:t>
                      </a:r>
                    </a:p>
                  </a:txBody>
                  <a:tcPr marL="5410" marR="5410" marT="5410" marB="0" anchor="ctr">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71353899"/>
                  </a:ext>
                </a:extLst>
              </a:tr>
              <a:tr h="386190">
                <a:tc>
                  <a:txBody>
                    <a:bodyPr/>
                    <a:lstStyle/>
                    <a:p>
                      <a:pPr algn="l" fontAlgn="b"/>
                      <a:r>
                        <a:rPr lang="en-US" sz="500" b="1" i="0" u="none" strike="noStrike">
                          <a:solidFill>
                            <a:srgbClr val="000000"/>
                          </a:solidFill>
                          <a:effectLst/>
                          <a:latin typeface="Arial" panose="020B0604020202020204" pitchFamily="34" charset="0"/>
                        </a:rPr>
                        <a:t> </a:t>
                      </a:r>
                    </a:p>
                  </a:txBody>
                  <a:tcPr marL="5410" marR="5410" marT="541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900" b="1" i="0" u="none" strike="noStrike">
                          <a:solidFill>
                            <a:srgbClr val="000000"/>
                          </a:solidFill>
                          <a:effectLst/>
                          <a:latin typeface="Arial" panose="020B0604020202020204" pitchFamily="34" charset="0"/>
                        </a:rPr>
                        <a:t>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3</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4</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5</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900" b="1" i="0" u="none" strike="noStrike">
                          <a:solidFill>
                            <a:srgbClr val="000000"/>
                          </a:solidFill>
                          <a:effectLst/>
                          <a:latin typeface="Arial" panose="020B0604020202020204" pitchFamily="34" charset="0"/>
                        </a:rPr>
                        <a:t>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93015942"/>
                  </a:ext>
                </a:extLst>
              </a:tr>
              <a:tr h="124473">
                <a:tc gridSpan="9">
                  <a:txBody>
                    <a:bodyPr/>
                    <a:lstStyle/>
                    <a:p>
                      <a:pPr algn="ctr" fontAlgn="b"/>
                      <a:r>
                        <a:rPr lang="en-US" sz="500" b="1" i="0" u="none" strike="noStrike">
                          <a:solidFill>
                            <a:srgbClr val="000000"/>
                          </a:solidFill>
                          <a:effectLst/>
                          <a:latin typeface="Arial" panose="020B0604020202020204" pitchFamily="34" charset="0"/>
                        </a:rPr>
                        <a:t> </a:t>
                      </a:r>
                    </a:p>
                  </a:txBody>
                  <a:tcPr marL="5410" marR="5410" marT="5410" marB="0" anchor="b">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55474562"/>
                  </a:ext>
                </a:extLst>
              </a:tr>
              <a:tr h="221152">
                <a:tc>
                  <a:txBody>
                    <a:bodyPr/>
                    <a:lstStyle/>
                    <a:p>
                      <a:pPr algn="ctr" fontAlgn="ctr"/>
                      <a:r>
                        <a:rPr lang="en-US" sz="1100" b="1" i="0" u="none" strike="noStrike" dirty="0">
                          <a:solidFill>
                            <a:srgbClr val="000000"/>
                          </a:solidFill>
                          <a:effectLst/>
                          <a:latin typeface="Arial" panose="020B0604020202020204" pitchFamily="34" charset="0"/>
                        </a:rPr>
                        <a:t>Reference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6:1-2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6:3-4</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6:5-6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6:7-8</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6:9-11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6:12-17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8:1-6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04375068"/>
                  </a:ext>
                </a:extLst>
              </a:tr>
              <a:tr h="1594820">
                <a:tc>
                  <a:txBody>
                    <a:bodyPr/>
                    <a:lstStyle/>
                    <a:p>
                      <a:pPr algn="ctr" fontAlgn="ctr"/>
                      <a:r>
                        <a:rPr lang="en-US" sz="1100" b="1" i="0" u="none" strike="noStrike" dirty="0">
                          <a:solidFill>
                            <a:srgbClr val="000000"/>
                          </a:solidFill>
                          <a:effectLst/>
                          <a:latin typeface="Arial" panose="020B0604020202020204" pitchFamily="34" charset="0"/>
                        </a:rPr>
                        <a:t>Seal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White Horse     Bow                        Crown  (Stephanos)    Conquerer                      </a:t>
                      </a:r>
                      <a:r>
                        <a:rPr lang="en-US" sz="1100" b="1" i="0" u="none" strike="noStrike" dirty="0">
                          <a:solidFill>
                            <a:schemeClr val="bg1"/>
                          </a:solidFill>
                          <a:effectLst/>
                          <a:latin typeface="Arial" panose="020B0604020202020204" pitchFamily="34" charset="0"/>
                        </a:rPr>
                        <a:t>THE CHURCH</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Red Horse                Takes Peace                       Cause to Kill    One Another   Great Sword                      WAR</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Black Horse               Balance (Yoke)                     Inflation on Needed Things                      Not Luxuries       ECONOMIC</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Pale Horse                    Death &amp; Hades                          Power Over 1/4                    Sword, Hunger,                      Death &amp; Beasts           FAMINE /  PESTILANCE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 Martyred Souls Under Altar                                    "How Long?"                                 White Robes                     Wait for the Remnant</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 Earthquake                                    Black Sun &amp;   Blood Moon                                Stars Fall                               Mts &amp; Isles Move                  Rich Men Hide                      from God's Wrath</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100" b="1" i="0" u="none" strike="noStrike" dirty="0">
                          <a:solidFill>
                            <a:schemeClr val="bg1"/>
                          </a:solidFill>
                          <a:effectLst/>
                          <a:latin typeface="Arial" panose="020B0604020202020204" pitchFamily="34" charset="0"/>
                        </a:rPr>
                        <a:t> </a:t>
                      </a:r>
                    </a:p>
                  </a:txBody>
                  <a:tcPr marL="5410" marR="5410" marT="5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Silence in Heaven            Angel w/ Censer         Noises, </a:t>
                      </a:r>
                      <a:r>
                        <a:rPr lang="en-US" sz="1100" b="1" i="0" u="none" strike="noStrike" dirty="0" err="1">
                          <a:solidFill>
                            <a:schemeClr val="bg1"/>
                          </a:solidFill>
                          <a:effectLst/>
                          <a:latin typeface="Arial" panose="020B0604020202020204" pitchFamily="34" charset="0"/>
                        </a:rPr>
                        <a:t>Thunderings</a:t>
                      </a:r>
                      <a:r>
                        <a:rPr lang="en-US" sz="1100" b="1" i="0" u="none" strike="noStrike" dirty="0">
                          <a:solidFill>
                            <a:schemeClr val="bg1"/>
                          </a:solidFill>
                          <a:effectLst/>
                          <a:latin typeface="Arial" panose="020B0604020202020204" pitchFamily="34" charset="0"/>
                        </a:rPr>
                        <a:t>,      Lightnings &amp; Earthquake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48941149"/>
                  </a:ext>
                </a:extLst>
              </a:tr>
              <a:tr h="194207">
                <a:tc gridSpan="9">
                  <a:txBody>
                    <a:bodyPr/>
                    <a:lstStyle/>
                    <a:p>
                      <a:pPr algn="ctr" fontAlgn="b"/>
                      <a:r>
                        <a:rPr lang="en-US" sz="1100" b="1" i="0" u="none" strike="noStrike" dirty="0">
                          <a:solidFill>
                            <a:srgbClr val="000000"/>
                          </a:solidFill>
                          <a:effectLst/>
                          <a:latin typeface="Arial" panose="020B0604020202020204" pitchFamily="34" charset="0"/>
                        </a:rPr>
                        <a:t> </a:t>
                      </a:r>
                    </a:p>
                  </a:txBody>
                  <a:tcPr marL="5410" marR="5410" marT="541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90740646"/>
                  </a:ext>
                </a:extLst>
              </a:tr>
              <a:tr h="221152">
                <a:tc>
                  <a:txBody>
                    <a:bodyPr/>
                    <a:lstStyle/>
                    <a:p>
                      <a:pPr algn="ctr" fontAlgn="ctr"/>
                      <a:r>
                        <a:rPr lang="en-US" sz="1100" b="1" i="0" u="none" strike="noStrike" dirty="0">
                          <a:solidFill>
                            <a:srgbClr val="000000"/>
                          </a:solidFill>
                          <a:effectLst/>
                          <a:latin typeface="Arial" panose="020B0604020202020204" pitchFamily="34" charset="0"/>
                        </a:rPr>
                        <a:t>Reference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8:7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8:8-9</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8:10-11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8:12-13</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9:1-12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9:13-21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11:15-19</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15852221"/>
                  </a:ext>
                </a:extLst>
              </a:tr>
              <a:tr h="1594820">
                <a:tc>
                  <a:txBody>
                    <a:bodyPr/>
                    <a:lstStyle/>
                    <a:p>
                      <a:pPr algn="ctr" fontAlgn="ctr"/>
                      <a:r>
                        <a:rPr lang="en-US" sz="1100" b="1" i="0" u="none" strike="noStrike" dirty="0">
                          <a:solidFill>
                            <a:srgbClr val="000000"/>
                          </a:solidFill>
                          <a:effectLst/>
                          <a:latin typeface="Arial" panose="020B0604020202020204" pitchFamily="34" charset="0"/>
                        </a:rPr>
                        <a:t>Trumpet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Hail &amp; Fire from Heaven                  Mingled w/ Blood                    Burn 1/3 of Trees               Burn All Grass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Burning Mountain into Sea                                  1/3 of Sea Creatures Die          Destroy 1/3         of Ships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Star Falls on         1/3 of Rivers &amp; Springs         Become Bitter     Many Men Die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1/3 of Sun, Moon Stars Dark           Day &amp; Night 1/3 Shorter              "Woe, Woe, Woe“  to Earth</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Star from Heaven with Key to Pit     Smoke &amp; Locusts  Harm Those Without God's Mark             "Woe, Woe"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4 Angels from Euphrates River      Kill 1/3 of Mankind with Fire, Smoke &amp; Brimstone               Men Don't Repent     3</a:t>
                      </a:r>
                      <a:r>
                        <a:rPr lang="en-US" sz="1100" b="1" i="0" u="none" strike="noStrike" baseline="30000" dirty="0">
                          <a:solidFill>
                            <a:schemeClr val="bg1"/>
                          </a:solidFill>
                          <a:effectLst/>
                          <a:latin typeface="Arial" panose="020B0604020202020204" pitchFamily="34" charset="0"/>
                        </a:rPr>
                        <a:t>rd</a:t>
                      </a:r>
                      <a:r>
                        <a:rPr lang="en-US" sz="1100" b="1" i="0" u="none" strike="noStrike" dirty="0">
                          <a:solidFill>
                            <a:schemeClr val="bg1"/>
                          </a:solidFill>
                          <a:effectLst/>
                          <a:latin typeface="Arial" panose="020B0604020202020204" pitchFamily="34" charset="0"/>
                        </a:rPr>
                        <a:t> "Woe"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Nations to God           Elders Worship     Noises, </a:t>
                      </a:r>
                      <a:r>
                        <a:rPr lang="en-US" sz="1100" b="1" i="0" u="none" strike="noStrike" dirty="0" err="1">
                          <a:solidFill>
                            <a:schemeClr val="bg1"/>
                          </a:solidFill>
                          <a:effectLst/>
                          <a:latin typeface="Arial" panose="020B0604020202020204" pitchFamily="34" charset="0"/>
                        </a:rPr>
                        <a:t>Thunderings</a:t>
                      </a:r>
                      <a:r>
                        <a:rPr lang="en-US" sz="1100" b="1" i="0" u="none" strike="noStrike" dirty="0">
                          <a:solidFill>
                            <a:schemeClr val="bg1"/>
                          </a:solidFill>
                          <a:effectLst/>
                          <a:latin typeface="Arial" panose="020B0604020202020204" pitchFamily="34" charset="0"/>
                        </a:rPr>
                        <a:t>,      Lightnings &amp; Earthquake        Temple Opened</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36557500"/>
                  </a:ext>
                </a:extLst>
              </a:tr>
              <a:tr h="221152">
                <a:tc gridSpan="9">
                  <a:txBody>
                    <a:bodyPr/>
                    <a:lstStyle/>
                    <a:p>
                      <a:pPr algn="l" fontAlgn="ctr"/>
                      <a:r>
                        <a:rPr lang="en-US" sz="1100" b="1" i="0" u="none" strike="noStrike" dirty="0">
                          <a:solidFill>
                            <a:srgbClr val="000000"/>
                          </a:solidFill>
                          <a:effectLst/>
                          <a:latin typeface="Arial" panose="020B0604020202020204" pitchFamily="34" charset="0"/>
                        </a:rPr>
                        <a:t>Seven Thunders                                   Rev 10:3-4                                     Sealed Up !!!</a:t>
                      </a:r>
                    </a:p>
                  </a:txBody>
                  <a:tcPr marL="5410" marR="5410" marT="541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01491828"/>
                  </a:ext>
                </a:extLst>
              </a:tr>
              <a:tr h="221152">
                <a:tc>
                  <a:txBody>
                    <a:bodyPr/>
                    <a:lstStyle/>
                    <a:p>
                      <a:pPr algn="ctr" fontAlgn="ctr"/>
                      <a:r>
                        <a:rPr lang="en-US" sz="1100" b="1" i="0" u="none" strike="noStrike">
                          <a:solidFill>
                            <a:srgbClr val="000000"/>
                          </a:solidFill>
                          <a:effectLst/>
                          <a:latin typeface="Arial" panose="020B0604020202020204" pitchFamily="34" charset="0"/>
                        </a:rPr>
                        <a:t>Reference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dirty="0">
                          <a:solidFill>
                            <a:srgbClr val="000000"/>
                          </a:solidFill>
                          <a:effectLst/>
                          <a:latin typeface="Arial" panose="020B0604020202020204" pitchFamily="34" charset="0"/>
                        </a:rPr>
                        <a:t>Rev 16:2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rgbClr val="000000"/>
                          </a:solidFill>
                          <a:effectLst/>
                          <a:latin typeface="Arial" panose="020B0604020202020204" pitchFamily="34" charset="0"/>
                        </a:rPr>
                        <a:t>Rev 16:3</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16:4-7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16:8-9</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16:10-11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16:12-16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ctr"/>
                      <a:r>
                        <a:rPr lang="en-US" sz="1100" b="1" i="0" u="none" strike="noStrike">
                          <a:solidFill>
                            <a:srgbClr val="000000"/>
                          </a:solidFill>
                          <a:effectLst/>
                          <a:latin typeface="Arial" panose="020B0604020202020204" pitchFamily="34" charset="0"/>
                        </a:rPr>
                        <a:t>Rev 16:17-21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300552316"/>
                  </a:ext>
                </a:extLst>
              </a:tr>
              <a:tr h="1594820">
                <a:tc>
                  <a:txBody>
                    <a:bodyPr/>
                    <a:lstStyle/>
                    <a:p>
                      <a:pPr algn="ctr" fontAlgn="ctr"/>
                      <a:r>
                        <a:rPr lang="en-US" sz="1100" b="1" i="0" u="none" strike="noStrike">
                          <a:solidFill>
                            <a:srgbClr val="000000"/>
                          </a:solidFill>
                          <a:effectLst/>
                          <a:latin typeface="Arial" panose="020B0604020202020204" pitchFamily="34" charset="0"/>
                        </a:rPr>
                        <a:t>Bowl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Sores on All Men with Mark of the Beast</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Sea Becomes Blood                      Every Sea Creature Dies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Rivers &amp; Springs Become Blood                              "True &amp; Righteous are Your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Sun Scorches       All Men                    Do Not Repent</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Darkness on Beast Kingdom              Men Gnaw Tongues in Pain</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Euphrates Dries Up                        3 Unclean Spirits    Gather Entire Earth to Battle at      </a:t>
                      </a:r>
                      <a:r>
                        <a:rPr lang="en-US" sz="1100" b="1" i="0" u="none" strike="noStrike" dirty="0" err="1">
                          <a:solidFill>
                            <a:schemeClr val="bg1"/>
                          </a:solidFill>
                          <a:effectLst/>
                          <a:latin typeface="Arial" panose="020B0604020202020204" pitchFamily="34" charset="0"/>
                        </a:rPr>
                        <a:t>HarMegiddo</a:t>
                      </a:r>
                      <a:endParaRPr lang="en-US" sz="1100" b="1" i="0" u="none" strike="noStrike" dirty="0">
                        <a:solidFill>
                          <a:schemeClr val="bg1"/>
                        </a:solidFill>
                        <a:effectLst/>
                        <a:latin typeface="Arial" panose="020B0604020202020204" pitchFamily="34" charset="0"/>
                      </a:endParaRP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ctr"/>
                      <a:r>
                        <a:rPr lang="en-US" sz="1100" b="1" i="0" u="none" strike="noStrike" dirty="0">
                          <a:solidFill>
                            <a:schemeClr val="bg1"/>
                          </a:solidFill>
                          <a:effectLst/>
                          <a:latin typeface="Arial" panose="020B0604020202020204" pitchFamily="34" charset="0"/>
                        </a:rPr>
                        <a:t>Poured on the Air     "It is Done"       Noises, </a:t>
                      </a:r>
                      <a:r>
                        <a:rPr lang="en-US" sz="1100" b="1" i="0" u="none" strike="noStrike" dirty="0" err="1">
                          <a:solidFill>
                            <a:schemeClr val="bg1"/>
                          </a:solidFill>
                          <a:effectLst/>
                          <a:latin typeface="Arial" panose="020B0604020202020204" pitchFamily="34" charset="0"/>
                        </a:rPr>
                        <a:t>Thunderings</a:t>
                      </a:r>
                      <a:r>
                        <a:rPr lang="en-US" sz="1100" b="1" i="0" u="none" strike="noStrike" dirty="0">
                          <a:solidFill>
                            <a:schemeClr val="bg1"/>
                          </a:solidFill>
                          <a:effectLst/>
                          <a:latin typeface="Arial" panose="020B0604020202020204" pitchFamily="34" charset="0"/>
                        </a:rPr>
                        <a:t>,      Lightnings, Earthquake                 &amp; Hail</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4026108361"/>
                  </a:ext>
                </a:extLst>
              </a:tr>
            </a:tbl>
          </a:graphicData>
        </a:graphic>
      </p:graphicFrame>
    </p:spTree>
    <p:extLst>
      <p:ext uri="{BB962C8B-B14F-4D97-AF65-F5344CB8AC3E}">
        <p14:creationId xmlns:p14="http://schemas.microsoft.com/office/powerpoint/2010/main" val="1452023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1D94673-E1D9-CEA2-0717-FDE427ED7757}"/>
              </a:ext>
            </a:extLst>
          </p:cNvPr>
          <p:cNvGraphicFramePr>
            <a:graphicFrameLocks noGrp="1"/>
          </p:cNvGraphicFramePr>
          <p:nvPr>
            <p:extLst>
              <p:ext uri="{D42A27DB-BD31-4B8C-83A1-F6EECF244321}">
                <p14:modId xmlns:p14="http://schemas.microsoft.com/office/powerpoint/2010/main" val="2553962283"/>
              </p:ext>
            </p:extLst>
          </p:nvPr>
        </p:nvGraphicFramePr>
        <p:xfrm>
          <a:off x="885825" y="95251"/>
          <a:ext cx="10544175" cy="6648452"/>
        </p:xfrm>
        <a:graphic>
          <a:graphicData uri="http://schemas.openxmlformats.org/drawingml/2006/table">
            <a:tbl>
              <a:tblPr/>
              <a:tblGrid>
                <a:gridCol w="964638">
                  <a:extLst>
                    <a:ext uri="{9D8B030D-6E8A-4147-A177-3AD203B41FA5}">
                      <a16:colId xmlns:a16="http://schemas.microsoft.com/office/drawing/2014/main" val="1435901299"/>
                    </a:ext>
                  </a:extLst>
                </a:gridCol>
                <a:gridCol w="1278434">
                  <a:extLst>
                    <a:ext uri="{9D8B030D-6E8A-4147-A177-3AD203B41FA5}">
                      <a16:colId xmlns:a16="http://schemas.microsoft.com/office/drawing/2014/main" val="2825328034"/>
                    </a:ext>
                  </a:extLst>
                </a:gridCol>
                <a:gridCol w="1231945">
                  <a:extLst>
                    <a:ext uri="{9D8B030D-6E8A-4147-A177-3AD203B41FA5}">
                      <a16:colId xmlns:a16="http://schemas.microsoft.com/office/drawing/2014/main" val="3167776089"/>
                    </a:ext>
                  </a:extLst>
                </a:gridCol>
                <a:gridCol w="1359789">
                  <a:extLst>
                    <a:ext uri="{9D8B030D-6E8A-4147-A177-3AD203B41FA5}">
                      <a16:colId xmlns:a16="http://schemas.microsoft.com/office/drawing/2014/main" val="457332901"/>
                    </a:ext>
                  </a:extLst>
                </a:gridCol>
                <a:gridCol w="1359789">
                  <a:extLst>
                    <a:ext uri="{9D8B030D-6E8A-4147-A177-3AD203B41FA5}">
                      <a16:colId xmlns:a16="http://schemas.microsoft.com/office/drawing/2014/main" val="3970420213"/>
                    </a:ext>
                  </a:extLst>
                </a:gridCol>
                <a:gridCol w="1394655">
                  <a:extLst>
                    <a:ext uri="{9D8B030D-6E8A-4147-A177-3AD203B41FA5}">
                      <a16:colId xmlns:a16="http://schemas.microsoft.com/office/drawing/2014/main" val="2813261295"/>
                    </a:ext>
                  </a:extLst>
                </a:gridCol>
                <a:gridCol w="1490537">
                  <a:extLst>
                    <a:ext uri="{9D8B030D-6E8A-4147-A177-3AD203B41FA5}">
                      <a16:colId xmlns:a16="http://schemas.microsoft.com/office/drawing/2014/main" val="3927669047"/>
                    </a:ext>
                  </a:extLst>
                </a:gridCol>
                <a:gridCol w="104599">
                  <a:extLst>
                    <a:ext uri="{9D8B030D-6E8A-4147-A177-3AD203B41FA5}">
                      <a16:colId xmlns:a16="http://schemas.microsoft.com/office/drawing/2014/main" val="3099739535"/>
                    </a:ext>
                  </a:extLst>
                </a:gridCol>
                <a:gridCol w="1359789">
                  <a:extLst>
                    <a:ext uri="{9D8B030D-6E8A-4147-A177-3AD203B41FA5}">
                      <a16:colId xmlns:a16="http://schemas.microsoft.com/office/drawing/2014/main" val="1330195557"/>
                    </a:ext>
                  </a:extLst>
                </a:gridCol>
              </a:tblGrid>
              <a:tr h="274514">
                <a:tc gridSpan="9">
                  <a:txBody>
                    <a:bodyPr/>
                    <a:lstStyle/>
                    <a:p>
                      <a:pPr algn="ctr" fontAlgn="ctr"/>
                      <a:r>
                        <a:rPr lang="en-US" sz="1100" b="1" i="0" u="none" strike="noStrike">
                          <a:solidFill>
                            <a:srgbClr val="000000"/>
                          </a:solidFill>
                          <a:effectLst/>
                          <a:latin typeface="Arial" panose="020B0604020202020204" pitchFamily="34" charset="0"/>
                        </a:rPr>
                        <a:t>The Revelation Judgments</a:t>
                      </a:r>
                    </a:p>
                  </a:txBody>
                  <a:tcPr marL="5410" marR="5410" marT="5410" marB="0" anchor="ctr">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71353899"/>
                  </a:ext>
                </a:extLst>
              </a:tr>
              <a:tr h="386190">
                <a:tc>
                  <a:txBody>
                    <a:bodyPr/>
                    <a:lstStyle/>
                    <a:p>
                      <a:pPr algn="l" fontAlgn="b"/>
                      <a:r>
                        <a:rPr lang="en-US" sz="500" b="1" i="0" u="none" strike="noStrike">
                          <a:solidFill>
                            <a:srgbClr val="000000"/>
                          </a:solidFill>
                          <a:effectLst/>
                          <a:latin typeface="Arial" panose="020B0604020202020204" pitchFamily="34" charset="0"/>
                        </a:rPr>
                        <a:t> </a:t>
                      </a:r>
                    </a:p>
                  </a:txBody>
                  <a:tcPr marL="5410" marR="5410" marT="541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900" b="1" i="0" u="none" strike="noStrike">
                          <a:solidFill>
                            <a:srgbClr val="000000"/>
                          </a:solidFill>
                          <a:effectLst/>
                          <a:latin typeface="Arial" panose="020B0604020202020204" pitchFamily="34" charset="0"/>
                        </a:rPr>
                        <a:t>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3</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4</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5</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900" b="1" i="0" u="none" strike="noStrike">
                          <a:solidFill>
                            <a:srgbClr val="000000"/>
                          </a:solidFill>
                          <a:effectLst/>
                          <a:latin typeface="Arial" panose="020B0604020202020204" pitchFamily="34" charset="0"/>
                        </a:rPr>
                        <a:t>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93015942"/>
                  </a:ext>
                </a:extLst>
              </a:tr>
              <a:tr h="124473">
                <a:tc gridSpan="9">
                  <a:txBody>
                    <a:bodyPr/>
                    <a:lstStyle/>
                    <a:p>
                      <a:pPr algn="ctr" fontAlgn="b"/>
                      <a:r>
                        <a:rPr lang="en-US" sz="500" b="1" i="0" u="none" strike="noStrike">
                          <a:solidFill>
                            <a:srgbClr val="000000"/>
                          </a:solidFill>
                          <a:effectLst/>
                          <a:latin typeface="Arial" panose="020B0604020202020204" pitchFamily="34" charset="0"/>
                        </a:rPr>
                        <a:t> </a:t>
                      </a:r>
                    </a:p>
                  </a:txBody>
                  <a:tcPr marL="5410" marR="5410" marT="5410" marB="0" anchor="b">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55474562"/>
                  </a:ext>
                </a:extLst>
              </a:tr>
              <a:tr h="221152">
                <a:tc>
                  <a:txBody>
                    <a:bodyPr/>
                    <a:lstStyle/>
                    <a:p>
                      <a:pPr algn="ctr" fontAlgn="ctr"/>
                      <a:r>
                        <a:rPr lang="en-US" sz="1100" b="1" i="0" u="none" strike="noStrike" dirty="0">
                          <a:solidFill>
                            <a:srgbClr val="000000"/>
                          </a:solidFill>
                          <a:effectLst/>
                          <a:latin typeface="Arial" panose="020B0604020202020204" pitchFamily="34" charset="0"/>
                        </a:rPr>
                        <a:t>Reference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6:1-2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6:3-4</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6:5-6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6:7-8</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6:9-11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6:12-17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8:1-6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04375068"/>
                  </a:ext>
                </a:extLst>
              </a:tr>
              <a:tr h="1594820">
                <a:tc>
                  <a:txBody>
                    <a:bodyPr/>
                    <a:lstStyle/>
                    <a:p>
                      <a:pPr algn="ctr" fontAlgn="ctr"/>
                      <a:r>
                        <a:rPr lang="en-US" sz="1100" b="1" i="0" u="none" strike="noStrike" dirty="0">
                          <a:solidFill>
                            <a:srgbClr val="000000"/>
                          </a:solidFill>
                          <a:effectLst/>
                          <a:latin typeface="Arial" panose="020B0604020202020204" pitchFamily="34" charset="0"/>
                        </a:rPr>
                        <a:t>Seal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White Horse     Bow                        Crown  (Stephanos)    </a:t>
                      </a:r>
                      <a:r>
                        <a:rPr lang="en-US" sz="1100" b="0" i="0" u="none" strike="dblStrike" baseline="0" dirty="0">
                          <a:solidFill>
                            <a:schemeClr val="tx1"/>
                          </a:solidFill>
                          <a:effectLst/>
                          <a:latin typeface="Arial" panose="020B0604020202020204" pitchFamily="34" charset="0"/>
                        </a:rPr>
                        <a:t>Conquerer</a:t>
                      </a:r>
                      <a:r>
                        <a:rPr lang="en-US" sz="1100" b="1" i="0" u="none" strike="dblStrike" baseline="0" dirty="0">
                          <a:solidFill>
                            <a:schemeClr val="tx1"/>
                          </a:solidFill>
                          <a:effectLst/>
                          <a:latin typeface="Arial" panose="020B0604020202020204" pitchFamily="34" charset="0"/>
                        </a:rPr>
                        <a:t> </a:t>
                      </a:r>
                      <a:r>
                        <a:rPr lang="en-US" sz="1100" b="1" i="0" u="none" strike="noStrike" dirty="0">
                          <a:solidFill>
                            <a:schemeClr val="tx1"/>
                          </a:solidFill>
                          <a:effectLst/>
                          <a:latin typeface="Arial" panose="020B0604020202020204" pitchFamily="34" charset="0"/>
                        </a:rPr>
                        <a:t>                    Overcomer</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Red Horse                Takes Peace                       Cause to Kill    One Another   Great Sword                      WAR</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Black Horse               Balance (Yoke)                     Inflation on Needed Things                      Not Luxuries       ECONOMIC</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Pale Horse                    Death &amp; Hades                          Power Over 1/4                    Sword, Hunger,                      Death &amp; Beasts           FAMINE /  PESTILANCE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 Martyred Souls Under Altar                                    "How Long?"                                 White Robes                     Wait for the Remnant</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 Earthquake                                    Black Sun &amp;   Blood Moon                                Stars Fall                               Mts &amp; Isles Move                  Rich Men Hide                      from God's Wrath</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100" b="1" i="0" u="none" strike="noStrike" dirty="0">
                          <a:solidFill>
                            <a:schemeClr val="bg1"/>
                          </a:solidFill>
                          <a:effectLst/>
                          <a:latin typeface="Arial" panose="020B0604020202020204" pitchFamily="34" charset="0"/>
                        </a:rPr>
                        <a:t> </a:t>
                      </a:r>
                    </a:p>
                  </a:txBody>
                  <a:tcPr marL="5410" marR="5410" marT="5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Silence in Heaven            Angel w/ Censer         Noises, </a:t>
                      </a:r>
                      <a:r>
                        <a:rPr lang="en-US" sz="1100" b="1" i="0" u="none" strike="noStrike" dirty="0" err="1">
                          <a:solidFill>
                            <a:schemeClr val="bg1"/>
                          </a:solidFill>
                          <a:effectLst/>
                          <a:latin typeface="Arial" panose="020B0604020202020204" pitchFamily="34" charset="0"/>
                        </a:rPr>
                        <a:t>Thunderings</a:t>
                      </a:r>
                      <a:r>
                        <a:rPr lang="en-US" sz="1100" b="1" i="0" u="none" strike="noStrike" dirty="0">
                          <a:solidFill>
                            <a:schemeClr val="bg1"/>
                          </a:solidFill>
                          <a:effectLst/>
                          <a:latin typeface="Arial" panose="020B0604020202020204" pitchFamily="34" charset="0"/>
                        </a:rPr>
                        <a:t>,      Lightnings &amp; Earthquake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48941149"/>
                  </a:ext>
                </a:extLst>
              </a:tr>
              <a:tr h="194207">
                <a:tc gridSpan="9">
                  <a:txBody>
                    <a:bodyPr/>
                    <a:lstStyle/>
                    <a:p>
                      <a:pPr algn="ctr" fontAlgn="b"/>
                      <a:r>
                        <a:rPr lang="en-US" sz="1100" b="1" i="0" u="none" strike="noStrike" dirty="0">
                          <a:solidFill>
                            <a:srgbClr val="000000"/>
                          </a:solidFill>
                          <a:effectLst/>
                          <a:latin typeface="Arial" panose="020B0604020202020204" pitchFamily="34" charset="0"/>
                        </a:rPr>
                        <a:t> </a:t>
                      </a:r>
                    </a:p>
                  </a:txBody>
                  <a:tcPr marL="5410" marR="5410" marT="541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90740646"/>
                  </a:ext>
                </a:extLst>
              </a:tr>
              <a:tr h="221152">
                <a:tc>
                  <a:txBody>
                    <a:bodyPr/>
                    <a:lstStyle/>
                    <a:p>
                      <a:pPr algn="ctr" fontAlgn="ctr"/>
                      <a:r>
                        <a:rPr lang="en-US" sz="1100" b="1" i="0" u="none" strike="noStrike" dirty="0">
                          <a:solidFill>
                            <a:srgbClr val="000000"/>
                          </a:solidFill>
                          <a:effectLst/>
                          <a:latin typeface="Arial" panose="020B0604020202020204" pitchFamily="34" charset="0"/>
                        </a:rPr>
                        <a:t>Reference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8:7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8:8-9</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8:10-11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8:12-13</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9:1-12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9:13-21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11:15-19</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15852221"/>
                  </a:ext>
                </a:extLst>
              </a:tr>
              <a:tr h="1594820">
                <a:tc>
                  <a:txBody>
                    <a:bodyPr/>
                    <a:lstStyle/>
                    <a:p>
                      <a:pPr algn="ctr" fontAlgn="ctr"/>
                      <a:r>
                        <a:rPr lang="en-US" sz="1100" b="1" i="0" u="none" strike="noStrike" dirty="0">
                          <a:solidFill>
                            <a:srgbClr val="000000"/>
                          </a:solidFill>
                          <a:effectLst/>
                          <a:latin typeface="Arial" panose="020B0604020202020204" pitchFamily="34" charset="0"/>
                        </a:rPr>
                        <a:t>Trumpet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Hail &amp; Fire from Heaven                  Mingled w/ Blood                    Burn 1/3 of Trees               Burn All Grass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Burning Mountain into Sea                                  1/3 of Sea Creatures Die          Destroy 1/3         of Ships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Star Falls on         1/3 of Rivers &amp; Springs         Become Bitter     Many Men Die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1/3 of Sun, Moon Stars Dark           Day &amp; Night 1/3 Shorter              "Woe, Woe, Woe“  to Earth</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Star from Heaven with Key to Pit     Smoke &amp; Locusts  Harm Those Without God's Mark             "Woe, Woe"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4 Angels from Euphrates River      Kill 1/3 of Mankind with Fire, Smoke &amp; Brimstone               Men Don't Repent     3</a:t>
                      </a:r>
                      <a:r>
                        <a:rPr lang="en-US" sz="1100" b="1" i="0" u="none" strike="noStrike" baseline="30000" dirty="0">
                          <a:solidFill>
                            <a:schemeClr val="bg1"/>
                          </a:solidFill>
                          <a:effectLst/>
                          <a:latin typeface="Arial" panose="020B0604020202020204" pitchFamily="34" charset="0"/>
                        </a:rPr>
                        <a:t>rd</a:t>
                      </a:r>
                      <a:r>
                        <a:rPr lang="en-US" sz="1100" b="1" i="0" u="none" strike="noStrike" dirty="0">
                          <a:solidFill>
                            <a:schemeClr val="bg1"/>
                          </a:solidFill>
                          <a:effectLst/>
                          <a:latin typeface="Arial" panose="020B0604020202020204" pitchFamily="34" charset="0"/>
                        </a:rPr>
                        <a:t> "Woe"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Nations to God           Elders Worship     Noises, </a:t>
                      </a:r>
                      <a:r>
                        <a:rPr lang="en-US" sz="1100" b="1" i="0" u="none" strike="noStrike" dirty="0" err="1">
                          <a:solidFill>
                            <a:schemeClr val="bg1"/>
                          </a:solidFill>
                          <a:effectLst/>
                          <a:latin typeface="Arial" panose="020B0604020202020204" pitchFamily="34" charset="0"/>
                        </a:rPr>
                        <a:t>Thunderings</a:t>
                      </a:r>
                      <a:r>
                        <a:rPr lang="en-US" sz="1100" b="1" i="0" u="none" strike="noStrike" dirty="0">
                          <a:solidFill>
                            <a:schemeClr val="bg1"/>
                          </a:solidFill>
                          <a:effectLst/>
                          <a:latin typeface="Arial" panose="020B0604020202020204" pitchFamily="34" charset="0"/>
                        </a:rPr>
                        <a:t>,      Lightnings &amp; Earthquake        Temple Opened</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36557500"/>
                  </a:ext>
                </a:extLst>
              </a:tr>
              <a:tr h="221152">
                <a:tc gridSpan="9">
                  <a:txBody>
                    <a:bodyPr/>
                    <a:lstStyle/>
                    <a:p>
                      <a:pPr algn="l" fontAlgn="ctr"/>
                      <a:r>
                        <a:rPr lang="en-US" sz="1100" b="1" i="0" u="none" strike="noStrike" dirty="0">
                          <a:solidFill>
                            <a:srgbClr val="000000"/>
                          </a:solidFill>
                          <a:effectLst/>
                          <a:latin typeface="Arial" panose="020B0604020202020204" pitchFamily="34" charset="0"/>
                        </a:rPr>
                        <a:t>Seven Thunders                                   Rev 10:3-4                                     Sealed Up !!!</a:t>
                      </a:r>
                    </a:p>
                  </a:txBody>
                  <a:tcPr marL="5410" marR="5410" marT="541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01491828"/>
                  </a:ext>
                </a:extLst>
              </a:tr>
              <a:tr h="221152">
                <a:tc>
                  <a:txBody>
                    <a:bodyPr/>
                    <a:lstStyle/>
                    <a:p>
                      <a:pPr algn="ctr" fontAlgn="ctr"/>
                      <a:r>
                        <a:rPr lang="en-US" sz="1100" b="1" i="0" u="none" strike="noStrike">
                          <a:solidFill>
                            <a:srgbClr val="000000"/>
                          </a:solidFill>
                          <a:effectLst/>
                          <a:latin typeface="Arial" panose="020B0604020202020204" pitchFamily="34" charset="0"/>
                        </a:rPr>
                        <a:t>Reference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dirty="0">
                          <a:solidFill>
                            <a:srgbClr val="000000"/>
                          </a:solidFill>
                          <a:effectLst/>
                          <a:latin typeface="Arial" panose="020B0604020202020204" pitchFamily="34" charset="0"/>
                        </a:rPr>
                        <a:t>Rev 16:2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rgbClr val="000000"/>
                          </a:solidFill>
                          <a:effectLst/>
                          <a:latin typeface="Arial" panose="020B0604020202020204" pitchFamily="34" charset="0"/>
                        </a:rPr>
                        <a:t>Rev 16:3</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16:4-7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16:8-9</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16:10-11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16:12-16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ctr"/>
                      <a:r>
                        <a:rPr lang="en-US" sz="1100" b="1" i="0" u="none" strike="noStrike">
                          <a:solidFill>
                            <a:srgbClr val="000000"/>
                          </a:solidFill>
                          <a:effectLst/>
                          <a:latin typeface="Arial" panose="020B0604020202020204" pitchFamily="34" charset="0"/>
                        </a:rPr>
                        <a:t>Rev 16:17-21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300552316"/>
                  </a:ext>
                </a:extLst>
              </a:tr>
              <a:tr h="1594820">
                <a:tc>
                  <a:txBody>
                    <a:bodyPr/>
                    <a:lstStyle/>
                    <a:p>
                      <a:pPr algn="ctr" fontAlgn="ctr"/>
                      <a:r>
                        <a:rPr lang="en-US" sz="1100" b="1" i="0" u="none" strike="noStrike">
                          <a:solidFill>
                            <a:srgbClr val="000000"/>
                          </a:solidFill>
                          <a:effectLst/>
                          <a:latin typeface="Arial" panose="020B0604020202020204" pitchFamily="34" charset="0"/>
                        </a:rPr>
                        <a:t>Bowl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Sores on All Men with Mark of the Beast</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Sea Becomes Blood                      Every Sea Creature Dies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Rivers &amp; Springs Become Blood                              "True &amp; Righteous are Your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Sun Scorches       All Men                    Do Not Repent</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Darkness on Beast Kingdom              Men Gnaw Tongues in Pain</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Euphrates Dries Up                        3 Unclean Spirits    Gather Entire Earth to Battle at      </a:t>
                      </a:r>
                      <a:r>
                        <a:rPr lang="en-US" sz="1100" b="1" i="0" u="none" strike="noStrike" dirty="0" err="1">
                          <a:solidFill>
                            <a:schemeClr val="bg1"/>
                          </a:solidFill>
                          <a:effectLst/>
                          <a:latin typeface="Arial" panose="020B0604020202020204" pitchFamily="34" charset="0"/>
                        </a:rPr>
                        <a:t>HarMegiddo</a:t>
                      </a:r>
                      <a:endParaRPr lang="en-US" sz="1100" b="1" i="0" u="none" strike="noStrike" dirty="0">
                        <a:solidFill>
                          <a:schemeClr val="bg1"/>
                        </a:solidFill>
                        <a:effectLst/>
                        <a:latin typeface="Arial" panose="020B0604020202020204" pitchFamily="34" charset="0"/>
                      </a:endParaRP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ctr"/>
                      <a:r>
                        <a:rPr lang="en-US" sz="1100" b="1" i="0" u="none" strike="noStrike" dirty="0">
                          <a:solidFill>
                            <a:schemeClr val="bg1"/>
                          </a:solidFill>
                          <a:effectLst/>
                          <a:latin typeface="Arial" panose="020B0604020202020204" pitchFamily="34" charset="0"/>
                        </a:rPr>
                        <a:t>Poured on the Air     "It is Done"       Noises, </a:t>
                      </a:r>
                      <a:r>
                        <a:rPr lang="en-US" sz="1100" b="1" i="0" u="none" strike="noStrike" dirty="0" err="1">
                          <a:solidFill>
                            <a:schemeClr val="bg1"/>
                          </a:solidFill>
                          <a:effectLst/>
                          <a:latin typeface="Arial" panose="020B0604020202020204" pitchFamily="34" charset="0"/>
                        </a:rPr>
                        <a:t>Thunderings</a:t>
                      </a:r>
                      <a:r>
                        <a:rPr lang="en-US" sz="1100" b="1" i="0" u="none" strike="noStrike" dirty="0">
                          <a:solidFill>
                            <a:schemeClr val="bg1"/>
                          </a:solidFill>
                          <a:effectLst/>
                          <a:latin typeface="Arial" panose="020B0604020202020204" pitchFamily="34" charset="0"/>
                        </a:rPr>
                        <a:t>,      Lightnings, Earthquake                 &amp; Hail</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4026108361"/>
                  </a:ext>
                </a:extLst>
              </a:tr>
            </a:tbl>
          </a:graphicData>
        </a:graphic>
      </p:graphicFrame>
    </p:spTree>
    <p:extLst>
      <p:ext uri="{BB962C8B-B14F-4D97-AF65-F5344CB8AC3E}">
        <p14:creationId xmlns:p14="http://schemas.microsoft.com/office/powerpoint/2010/main" val="22545375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1D94673-E1D9-CEA2-0717-FDE427ED7757}"/>
              </a:ext>
            </a:extLst>
          </p:cNvPr>
          <p:cNvGraphicFramePr>
            <a:graphicFrameLocks noGrp="1"/>
          </p:cNvGraphicFramePr>
          <p:nvPr>
            <p:extLst>
              <p:ext uri="{D42A27DB-BD31-4B8C-83A1-F6EECF244321}">
                <p14:modId xmlns:p14="http://schemas.microsoft.com/office/powerpoint/2010/main" val="1611963008"/>
              </p:ext>
            </p:extLst>
          </p:nvPr>
        </p:nvGraphicFramePr>
        <p:xfrm>
          <a:off x="885825" y="95251"/>
          <a:ext cx="10544175" cy="6648452"/>
        </p:xfrm>
        <a:graphic>
          <a:graphicData uri="http://schemas.openxmlformats.org/drawingml/2006/table">
            <a:tbl>
              <a:tblPr/>
              <a:tblGrid>
                <a:gridCol w="964638">
                  <a:extLst>
                    <a:ext uri="{9D8B030D-6E8A-4147-A177-3AD203B41FA5}">
                      <a16:colId xmlns:a16="http://schemas.microsoft.com/office/drawing/2014/main" val="1435901299"/>
                    </a:ext>
                  </a:extLst>
                </a:gridCol>
                <a:gridCol w="1278434">
                  <a:extLst>
                    <a:ext uri="{9D8B030D-6E8A-4147-A177-3AD203B41FA5}">
                      <a16:colId xmlns:a16="http://schemas.microsoft.com/office/drawing/2014/main" val="2825328034"/>
                    </a:ext>
                  </a:extLst>
                </a:gridCol>
                <a:gridCol w="1231945">
                  <a:extLst>
                    <a:ext uri="{9D8B030D-6E8A-4147-A177-3AD203B41FA5}">
                      <a16:colId xmlns:a16="http://schemas.microsoft.com/office/drawing/2014/main" val="3167776089"/>
                    </a:ext>
                  </a:extLst>
                </a:gridCol>
                <a:gridCol w="1359789">
                  <a:extLst>
                    <a:ext uri="{9D8B030D-6E8A-4147-A177-3AD203B41FA5}">
                      <a16:colId xmlns:a16="http://schemas.microsoft.com/office/drawing/2014/main" val="457332901"/>
                    </a:ext>
                  </a:extLst>
                </a:gridCol>
                <a:gridCol w="1359789">
                  <a:extLst>
                    <a:ext uri="{9D8B030D-6E8A-4147-A177-3AD203B41FA5}">
                      <a16:colId xmlns:a16="http://schemas.microsoft.com/office/drawing/2014/main" val="3970420213"/>
                    </a:ext>
                  </a:extLst>
                </a:gridCol>
                <a:gridCol w="1394655">
                  <a:extLst>
                    <a:ext uri="{9D8B030D-6E8A-4147-A177-3AD203B41FA5}">
                      <a16:colId xmlns:a16="http://schemas.microsoft.com/office/drawing/2014/main" val="2813261295"/>
                    </a:ext>
                  </a:extLst>
                </a:gridCol>
                <a:gridCol w="1490537">
                  <a:extLst>
                    <a:ext uri="{9D8B030D-6E8A-4147-A177-3AD203B41FA5}">
                      <a16:colId xmlns:a16="http://schemas.microsoft.com/office/drawing/2014/main" val="3927669047"/>
                    </a:ext>
                  </a:extLst>
                </a:gridCol>
                <a:gridCol w="104599">
                  <a:extLst>
                    <a:ext uri="{9D8B030D-6E8A-4147-A177-3AD203B41FA5}">
                      <a16:colId xmlns:a16="http://schemas.microsoft.com/office/drawing/2014/main" val="3099739535"/>
                    </a:ext>
                  </a:extLst>
                </a:gridCol>
                <a:gridCol w="1359789">
                  <a:extLst>
                    <a:ext uri="{9D8B030D-6E8A-4147-A177-3AD203B41FA5}">
                      <a16:colId xmlns:a16="http://schemas.microsoft.com/office/drawing/2014/main" val="1330195557"/>
                    </a:ext>
                  </a:extLst>
                </a:gridCol>
              </a:tblGrid>
              <a:tr h="274514">
                <a:tc gridSpan="9">
                  <a:txBody>
                    <a:bodyPr/>
                    <a:lstStyle/>
                    <a:p>
                      <a:pPr algn="ctr" fontAlgn="ctr"/>
                      <a:r>
                        <a:rPr lang="en-US" sz="1100" b="1" i="0" u="none" strike="noStrike">
                          <a:solidFill>
                            <a:srgbClr val="000000"/>
                          </a:solidFill>
                          <a:effectLst/>
                          <a:latin typeface="Arial" panose="020B0604020202020204" pitchFamily="34" charset="0"/>
                        </a:rPr>
                        <a:t>The Revelation Judgments</a:t>
                      </a:r>
                    </a:p>
                  </a:txBody>
                  <a:tcPr marL="5410" marR="5410" marT="5410" marB="0" anchor="ctr">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71353899"/>
                  </a:ext>
                </a:extLst>
              </a:tr>
              <a:tr h="386190">
                <a:tc>
                  <a:txBody>
                    <a:bodyPr/>
                    <a:lstStyle/>
                    <a:p>
                      <a:pPr algn="l" fontAlgn="b"/>
                      <a:r>
                        <a:rPr lang="en-US" sz="500" b="1" i="0" u="none" strike="noStrike">
                          <a:solidFill>
                            <a:srgbClr val="000000"/>
                          </a:solidFill>
                          <a:effectLst/>
                          <a:latin typeface="Arial" panose="020B0604020202020204" pitchFamily="34" charset="0"/>
                        </a:rPr>
                        <a:t> </a:t>
                      </a:r>
                    </a:p>
                  </a:txBody>
                  <a:tcPr marL="5410" marR="5410" marT="541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900" b="1" i="0" u="none" strike="noStrike">
                          <a:solidFill>
                            <a:srgbClr val="000000"/>
                          </a:solidFill>
                          <a:effectLst/>
                          <a:latin typeface="Arial" panose="020B0604020202020204" pitchFamily="34" charset="0"/>
                        </a:rPr>
                        <a:t>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3</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4</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5</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900" b="1" i="0" u="none" strike="noStrike">
                          <a:solidFill>
                            <a:srgbClr val="000000"/>
                          </a:solidFill>
                          <a:effectLst/>
                          <a:latin typeface="Arial" panose="020B0604020202020204" pitchFamily="34" charset="0"/>
                        </a:rPr>
                        <a:t>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93015942"/>
                  </a:ext>
                </a:extLst>
              </a:tr>
              <a:tr h="124473">
                <a:tc gridSpan="9">
                  <a:txBody>
                    <a:bodyPr/>
                    <a:lstStyle/>
                    <a:p>
                      <a:pPr algn="ctr" fontAlgn="b"/>
                      <a:r>
                        <a:rPr lang="en-US" sz="500" b="1" i="0" u="none" strike="noStrike">
                          <a:solidFill>
                            <a:srgbClr val="000000"/>
                          </a:solidFill>
                          <a:effectLst/>
                          <a:latin typeface="Arial" panose="020B0604020202020204" pitchFamily="34" charset="0"/>
                        </a:rPr>
                        <a:t> </a:t>
                      </a:r>
                    </a:p>
                  </a:txBody>
                  <a:tcPr marL="5410" marR="5410" marT="5410" marB="0" anchor="b">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55474562"/>
                  </a:ext>
                </a:extLst>
              </a:tr>
              <a:tr h="221152">
                <a:tc>
                  <a:txBody>
                    <a:bodyPr/>
                    <a:lstStyle/>
                    <a:p>
                      <a:pPr algn="ctr" fontAlgn="ctr"/>
                      <a:r>
                        <a:rPr lang="en-US" sz="1100" b="1" i="0" u="none" strike="noStrike" dirty="0">
                          <a:solidFill>
                            <a:srgbClr val="000000"/>
                          </a:solidFill>
                          <a:effectLst/>
                          <a:latin typeface="Arial" panose="020B0604020202020204" pitchFamily="34" charset="0"/>
                        </a:rPr>
                        <a:t>Reference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6:1-2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6:3-4</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6:5-6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6:7-8</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6:9-11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6:12-17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8:1-6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04375068"/>
                  </a:ext>
                </a:extLst>
              </a:tr>
              <a:tr h="1594820">
                <a:tc>
                  <a:txBody>
                    <a:bodyPr/>
                    <a:lstStyle/>
                    <a:p>
                      <a:pPr algn="ctr" fontAlgn="ctr"/>
                      <a:r>
                        <a:rPr lang="en-US" sz="1100" b="1" i="0" u="none" strike="noStrike" dirty="0">
                          <a:solidFill>
                            <a:srgbClr val="000000"/>
                          </a:solidFill>
                          <a:effectLst/>
                          <a:latin typeface="Arial" panose="020B0604020202020204" pitchFamily="34" charset="0"/>
                        </a:rPr>
                        <a:t>Seal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White Horse     Bow                        Crown               (Stephanos)       Overcomer                      </a:t>
                      </a:r>
                      <a:r>
                        <a:rPr lang="en-US" sz="1100" b="1" i="0" u="none" strike="noStrike" dirty="0">
                          <a:solidFill>
                            <a:schemeClr val="bg1"/>
                          </a:solidFill>
                          <a:effectLst/>
                          <a:latin typeface="Arial" panose="020B0604020202020204" pitchFamily="34" charset="0"/>
                        </a:rPr>
                        <a:t>THE CHURCH</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Red Horse                Takes Peace                       Cause to Kill    One Another   Great Sword                      WAR</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Black Horse               Balance (Yoke)                     Inflation on Needed Things                      Not Luxuries       ECONOMIC</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Pale Horse                    Death &amp; Hades                          Power Over 1/4                    Sword, Hunger,                      Death &amp; Beasts           FAMINE /  PESTILANCE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 Martyred Souls Under Altar                                    "How Long?"                                 White Robes                     Wait for the Remnant</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 Earthquake                                    Black Sun &amp;   Blood Moon                                Stars Fall                               Mts &amp; Isles Move                  Rich Men Hide                      from God's Wrath</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100" b="1" i="0" u="none" strike="noStrike" dirty="0">
                          <a:solidFill>
                            <a:schemeClr val="bg1"/>
                          </a:solidFill>
                          <a:effectLst/>
                          <a:latin typeface="Arial" panose="020B0604020202020204" pitchFamily="34" charset="0"/>
                        </a:rPr>
                        <a:t> </a:t>
                      </a:r>
                    </a:p>
                  </a:txBody>
                  <a:tcPr marL="5410" marR="5410" marT="5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Silence in Heaven            Angel w/ Censer         Noises, </a:t>
                      </a:r>
                      <a:r>
                        <a:rPr lang="en-US" sz="1100" b="1" i="0" u="none" strike="noStrike" dirty="0" err="1">
                          <a:solidFill>
                            <a:schemeClr val="bg1"/>
                          </a:solidFill>
                          <a:effectLst/>
                          <a:latin typeface="Arial" panose="020B0604020202020204" pitchFamily="34" charset="0"/>
                        </a:rPr>
                        <a:t>Thunderings</a:t>
                      </a:r>
                      <a:r>
                        <a:rPr lang="en-US" sz="1100" b="1" i="0" u="none" strike="noStrike" dirty="0">
                          <a:solidFill>
                            <a:schemeClr val="bg1"/>
                          </a:solidFill>
                          <a:effectLst/>
                          <a:latin typeface="Arial" panose="020B0604020202020204" pitchFamily="34" charset="0"/>
                        </a:rPr>
                        <a:t>,      Lightnings &amp; Earthquake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48941149"/>
                  </a:ext>
                </a:extLst>
              </a:tr>
              <a:tr h="194207">
                <a:tc gridSpan="9">
                  <a:txBody>
                    <a:bodyPr/>
                    <a:lstStyle/>
                    <a:p>
                      <a:pPr algn="ctr" fontAlgn="b"/>
                      <a:r>
                        <a:rPr lang="en-US" sz="1100" b="1" i="0" u="none" strike="noStrike" dirty="0">
                          <a:solidFill>
                            <a:srgbClr val="000000"/>
                          </a:solidFill>
                          <a:effectLst/>
                          <a:latin typeface="Arial" panose="020B0604020202020204" pitchFamily="34" charset="0"/>
                        </a:rPr>
                        <a:t> </a:t>
                      </a:r>
                    </a:p>
                  </a:txBody>
                  <a:tcPr marL="5410" marR="5410" marT="541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90740646"/>
                  </a:ext>
                </a:extLst>
              </a:tr>
              <a:tr h="221152">
                <a:tc>
                  <a:txBody>
                    <a:bodyPr/>
                    <a:lstStyle/>
                    <a:p>
                      <a:pPr algn="ctr" fontAlgn="ctr"/>
                      <a:r>
                        <a:rPr lang="en-US" sz="1100" b="1" i="0" u="none" strike="noStrike" dirty="0">
                          <a:solidFill>
                            <a:srgbClr val="000000"/>
                          </a:solidFill>
                          <a:effectLst/>
                          <a:latin typeface="Arial" panose="020B0604020202020204" pitchFamily="34" charset="0"/>
                        </a:rPr>
                        <a:t>Reference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8:7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8:8-9</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8:10-11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8:12-13</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9:1-12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9:13-21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11:15-19</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15852221"/>
                  </a:ext>
                </a:extLst>
              </a:tr>
              <a:tr h="1594820">
                <a:tc>
                  <a:txBody>
                    <a:bodyPr/>
                    <a:lstStyle/>
                    <a:p>
                      <a:pPr algn="ctr" fontAlgn="ctr"/>
                      <a:r>
                        <a:rPr lang="en-US" sz="1100" b="1" i="0" u="none" strike="noStrike" dirty="0">
                          <a:solidFill>
                            <a:srgbClr val="000000"/>
                          </a:solidFill>
                          <a:effectLst/>
                          <a:latin typeface="Arial" panose="020B0604020202020204" pitchFamily="34" charset="0"/>
                        </a:rPr>
                        <a:t>Trumpet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Hail &amp; Fire from Heaven                  Mingled w/ Blood                    Burn 1/3 of Trees               Burn All Grass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Burning Mountain into Sea                                  1/3 of Sea Creatures Die          Destroy 1/3         of Ships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Star Falls on         1/3 of Rivers &amp; Springs         Become Bitter     Many Men Die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1/3 of Sun, Moon Stars Dark           Day &amp; Night 1/3 Shorter              "Woe, Woe, Woe“  to Earth</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Star from Heaven with Key to Pit     Smoke &amp; Locusts  Harm Those Without God's Mark             "Woe, Woe"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4 Angels from Euphrates River      Kill 1/3 of Mankind with Fire, Smoke &amp; Brimstone               Men Don't Repent     3</a:t>
                      </a:r>
                      <a:r>
                        <a:rPr lang="en-US" sz="1100" b="1" i="0" u="none" strike="noStrike" baseline="30000" dirty="0">
                          <a:solidFill>
                            <a:schemeClr val="bg1"/>
                          </a:solidFill>
                          <a:effectLst/>
                          <a:latin typeface="Arial" panose="020B0604020202020204" pitchFamily="34" charset="0"/>
                        </a:rPr>
                        <a:t>rd</a:t>
                      </a:r>
                      <a:r>
                        <a:rPr lang="en-US" sz="1100" b="1" i="0" u="none" strike="noStrike" dirty="0">
                          <a:solidFill>
                            <a:schemeClr val="bg1"/>
                          </a:solidFill>
                          <a:effectLst/>
                          <a:latin typeface="Arial" panose="020B0604020202020204" pitchFamily="34" charset="0"/>
                        </a:rPr>
                        <a:t> "Woe"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Nations to God           Elders Worship     Noises, </a:t>
                      </a:r>
                      <a:r>
                        <a:rPr lang="en-US" sz="1100" b="1" i="0" u="none" strike="noStrike" dirty="0" err="1">
                          <a:solidFill>
                            <a:schemeClr val="bg1"/>
                          </a:solidFill>
                          <a:effectLst/>
                          <a:latin typeface="Arial" panose="020B0604020202020204" pitchFamily="34" charset="0"/>
                        </a:rPr>
                        <a:t>Thunderings</a:t>
                      </a:r>
                      <a:r>
                        <a:rPr lang="en-US" sz="1100" b="1" i="0" u="none" strike="noStrike" dirty="0">
                          <a:solidFill>
                            <a:schemeClr val="bg1"/>
                          </a:solidFill>
                          <a:effectLst/>
                          <a:latin typeface="Arial" panose="020B0604020202020204" pitchFamily="34" charset="0"/>
                        </a:rPr>
                        <a:t>,      Lightnings &amp; Earthquake        Temple Opened</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36557500"/>
                  </a:ext>
                </a:extLst>
              </a:tr>
              <a:tr h="221152">
                <a:tc gridSpan="9">
                  <a:txBody>
                    <a:bodyPr/>
                    <a:lstStyle/>
                    <a:p>
                      <a:pPr algn="l" fontAlgn="ctr"/>
                      <a:r>
                        <a:rPr lang="en-US" sz="1100" b="1" i="0" u="none" strike="noStrike" dirty="0">
                          <a:solidFill>
                            <a:srgbClr val="000000"/>
                          </a:solidFill>
                          <a:effectLst/>
                          <a:latin typeface="Arial" panose="020B0604020202020204" pitchFamily="34" charset="0"/>
                        </a:rPr>
                        <a:t>Seven Thunders                                   Rev 10:3-4                                     Sealed Up !!!</a:t>
                      </a:r>
                    </a:p>
                  </a:txBody>
                  <a:tcPr marL="5410" marR="5410" marT="541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01491828"/>
                  </a:ext>
                </a:extLst>
              </a:tr>
              <a:tr h="221152">
                <a:tc>
                  <a:txBody>
                    <a:bodyPr/>
                    <a:lstStyle/>
                    <a:p>
                      <a:pPr algn="ctr" fontAlgn="ctr"/>
                      <a:r>
                        <a:rPr lang="en-US" sz="1100" b="1" i="0" u="none" strike="noStrike">
                          <a:solidFill>
                            <a:srgbClr val="000000"/>
                          </a:solidFill>
                          <a:effectLst/>
                          <a:latin typeface="Arial" panose="020B0604020202020204" pitchFamily="34" charset="0"/>
                        </a:rPr>
                        <a:t>Reference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dirty="0">
                          <a:solidFill>
                            <a:srgbClr val="000000"/>
                          </a:solidFill>
                          <a:effectLst/>
                          <a:latin typeface="Arial" panose="020B0604020202020204" pitchFamily="34" charset="0"/>
                        </a:rPr>
                        <a:t>Rev 16:2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rgbClr val="000000"/>
                          </a:solidFill>
                          <a:effectLst/>
                          <a:latin typeface="Arial" panose="020B0604020202020204" pitchFamily="34" charset="0"/>
                        </a:rPr>
                        <a:t>Rev 16:3</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16:4-7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16:8-9</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16:10-11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16:12-16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ctr"/>
                      <a:r>
                        <a:rPr lang="en-US" sz="1100" b="1" i="0" u="none" strike="noStrike">
                          <a:solidFill>
                            <a:srgbClr val="000000"/>
                          </a:solidFill>
                          <a:effectLst/>
                          <a:latin typeface="Arial" panose="020B0604020202020204" pitchFamily="34" charset="0"/>
                        </a:rPr>
                        <a:t>Rev 16:17-21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300552316"/>
                  </a:ext>
                </a:extLst>
              </a:tr>
              <a:tr h="1594820">
                <a:tc>
                  <a:txBody>
                    <a:bodyPr/>
                    <a:lstStyle/>
                    <a:p>
                      <a:pPr algn="ctr" fontAlgn="ctr"/>
                      <a:r>
                        <a:rPr lang="en-US" sz="1100" b="1" i="0" u="none" strike="noStrike">
                          <a:solidFill>
                            <a:srgbClr val="000000"/>
                          </a:solidFill>
                          <a:effectLst/>
                          <a:latin typeface="Arial" panose="020B0604020202020204" pitchFamily="34" charset="0"/>
                        </a:rPr>
                        <a:t>Bowl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Sores on All Men with Mark of the Beast</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Sea Becomes Blood                      Every Sea Creature Dies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Rivers &amp; Springs Become Blood                              "True &amp; Righteous are Your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Sun Scorches       All Men                    Do Not Repent</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Darkness on Beast Kingdom              Men Gnaw Tongues in Pain</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Euphrates Dries Up                        3 Unclean Spirits    Gather Entire Earth to Battle at      </a:t>
                      </a:r>
                      <a:r>
                        <a:rPr lang="en-US" sz="1100" b="1" i="0" u="none" strike="noStrike" dirty="0" err="1">
                          <a:solidFill>
                            <a:schemeClr val="bg1"/>
                          </a:solidFill>
                          <a:effectLst/>
                          <a:latin typeface="Arial" panose="020B0604020202020204" pitchFamily="34" charset="0"/>
                        </a:rPr>
                        <a:t>HarMegiddo</a:t>
                      </a:r>
                      <a:endParaRPr lang="en-US" sz="1100" b="1" i="0" u="none" strike="noStrike" dirty="0">
                        <a:solidFill>
                          <a:schemeClr val="bg1"/>
                        </a:solidFill>
                        <a:effectLst/>
                        <a:latin typeface="Arial" panose="020B0604020202020204" pitchFamily="34" charset="0"/>
                      </a:endParaRP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ctr"/>
                      <a:r>
                        <a:rPr lang="en-US" sz="1100" b="1" i="0" u="none" strike="noStrike" dirty="0">
                          <a:solidFill>
                            <a:schemeClr val="bg1"/>
                          </a:solidFill>
                          <a:effectLst/>
                          <a:latin typeface="Arial" panose="020B0604020202020204" pitchFamily="34" charset="0"/>
                        </a:rPr>
                        <a:t>Poured on the Air     "It is Done"       Noises, </a:t>
                      </a:r>
                      <a:r>
                        <a:rPr lang="en-US" sz="1100" b="1" i="0" u="none" strike="noStrike" dirty="0" err="1">
                          <a:solidFill>
                            <a:schemeClr val="bg1"/>
                          </a:solidFill>
                          <a:effectLst/>
                          <a:latin typeface="Arial" panose="020B0604020202020204" pitchFamily="34" charset="0"/>
                        </a:rPr>
                        <a:t>Thunderings</a:t>
                      </a:r>
                      <a:r>
                        <a:rPr lang="en-US" sz="1100" b="1" i="0" u="none" strike="noStrike" dirty="0">
                          <a:solidFill>
                            <a:schemeClr val="bg1"/>
                          </a:solidFill>
                          <a:effectLst/>
                          <a:latin typeface="Arial" panose="020B0604020202020204" pitchFamily="34" charset="0"/>
                        </a:rPr>
                        <a:t>,      Lightnings, Earthquake                 &amp; Hail</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4026108361"/>
                  </a:ext>
                </a:extLst>
              </a:tr>
            </a:tbl>
          </a:graphicData>
        </a:graphic>
      </p:graphicFrame>
    </p:spTree>
    <p:extLst>
      <p:ext uri="{BB962C8B-B14F-4D97-AF65-F5344CB8AC3E}">
        <p14:creationId xmlns:p14="http://schemas.microsoft.com/office/powerpoint/2010/main" val="1313649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7D5DC-34B1-52B1-75E3-3FE55C2B915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1E12EB5-8BDE-4363-5668-D3C30BD2E563}"/>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288109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1D94673-E1D9-CEA2-0717-FDE427ED7757}"/>
              </a:ext>
            </a:extLst>
          </p:cNvPr>
          <p:cNvGraphicFramePr>
            <a:graphicFrameLocks noGrp="1"/>
          </p:cNvGraphicFramePr>
          <p:nvPr/>
        </p:nvGraphicFramePr>
        <p:xfrm>
          <a:off x="885825" y="95251"/>
          <a:ext cx="10544175" cy="6648452"/>
        </p:xfrm>
        <a:graphic>
          <a:graphicData uri="http://schemas.openxmlformats.org/drawingml/2006/table">
            <a:tbl>
              <a:tblPr/>
              <a:tblGrid>
                <a:gridCol w="964638">
                  <a:extLst>
                    <a:ext uri="{9D8B030D-6E8A-4147-A177-3AD203B41FA5}">
                      <a16:colId xmlns:a16="http://schemas.microsoft.com/office/drawing/2014/main" val="1435901299"/>
                    </a:ext>
                  </a:extLst>
                </a:gridCol>
                <a:gridCol w="1278434">
                  <a:extLst>
                    <a:ext uri="{9D8B030D-6E8A-4147-A177-3AD203B41FA5}">
                      <a16:colId xmlns:a16="http://schemas.microsoft.com/office/drawing/2014/main" val="2825328034"/>
                    </a:ext>
                  </a:extLst>
                </a:gridCol>
                <a:gridCol w="1231945">
                  <a:extLst>
                    <a:ext uri="{9D8B030D-6E8A-4147-A177-3AD203B41FA5}">
                      <a16:colId xmlns:a16="http://schemas.microsoft.com/office/drawing/2014/main" val="3167776089"/>
                    </a:ext>
                  </a:extLst>
                </a:gridCol>
                <a:gridCol w="1359789">
                  <a:extLst>
                    <a:ext uri="{9D8B030D-6E8A-4147-A177-3AD203B41FA5}">
                      <a16:colId xmlns:a16="http://schemas.microsoft.com/office/drawing/2014/main" val="457332901"/>
                    </a:ext>
                  </a:extLst>
                </a:gridCol>
                <a:gridCol w="1359789">
                  <a:extLst>
                    <a:ext uri="{9D8B030D-6E8A-4147-A177-3AD203B41FA5}">
                      <a16:colId xmlns:a16="http://schemas.microsoft.com/office/drawing/2014/main" val="3970420213"/>
                    </a:ext>
                  </a:extLst>
                </a:gridCol>
                <a:gridCol w="1394655">
                  <a:extLst>
                    <a:ext uri="{9D8B030D-6E8A-4147-A177-3AD203B41FA5}">
                      <a16:colId xmlns:a16="http://schemas.microsoft.com/office/drawing/2014/main" val="2813261295"/>
                    </a:ext>
                  </a:extLst>
                </a:gridCol>
                <a:gridCol w="1490537">
                  <a:extLst>
                    <a:ext uri="{9D8B030D-6E8A-4147-A177-3AD203B41FA5}">
                      <a16:colId xmlns:a16="http://schemas.microsoft.com/office/drawing/2014/main" val="3927669047"/>
                    </a:ext>
                  </a:extLst>
                </a:gridCol>
                <a:gridCol w="104599">
                  <a:extLst>
                    <a:ext uri="{9D8B030D-6E8A-4147-A177-3AD203B41FA5}">
                      <a16:colId xmlns:a16="http://schemas.microsoft.com/office/drawing/2014/main" val="3099739535"/>
                    </a:ext>
                  </a:extLst>
                </a:gridCol>
                <a:gridCol w="1359789">
                  <a:extLst>
                    <a:ext uri="{9D8B030D-6E8A-4147-A177-3AD203B41FA5}">
                      <a16:colId xmlns:a16="http://schemas.microsoft.com/office/drawing/2014/main" val="1330195557"/>
                    </a:ext>
                  </a:extLst>
                </a:gridCol>
              </a:tblGrid>
              <a:tr h="274514">
                <a:tc gridSpan="9">
                  <a:txBody>
                    <a:bodyPr/>
                    <a:lstStyle/>
                    <a:p>
                      <a:pPr algn="ctr" fontAlgn="ctr"/>
                      <a:r>
                        <a:rPr lang="en-US" sz="1100" b="1" i="0" u="none" strike="noStrike">
                          <a:solidFill>
                            <a:srgbClr val="000000"/>
                          </a:solidFill>
                          <a:effectLst/>
                          <a:latin typeface="Arial" panose="020B0604020202020204" pitchFamily="34" charset="0"/>
                        </a:rPr>
                        <a:t>The Revelation Judgments</a:t>
                      </a:r>
                    </a:p>
                  </a:txBody>
                  <a:tcPr marL="5410" marR="5410" marT="5410" marB="0" anchor="ctr">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71353899"/>
                  </a:ext>
                </a:extLst>
              </a:tr>
              <a:tr h="386190">
                <a:tc>
                  <a:txBody>
                    <a:bodyPr/>
                    <a:lstStyle/>
                    <a:p>
                      <a:pPr algn="l" fontAlgn="b"/>
                      <a:r>
                        <a:rPr lang="en-US" sz="500" b="1" i="0" u="none" strike="noStrike">
                          <a:solidFill>
                            <a:srgbClr val="000000"/>
                          </a:solidFill>
                          <a:effectLst/>
                          <a:latin typeface="Arial" panose="020B0604020202020204" pitchFamily="34" charset="0"/>
                        </a:rPr>
                        <a:t> </a:t>
                      </a:r>
                    </a:p>
                  </a:txBody>
                  <a:tcPr marL="5410" marR="5410" marT="541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900" b="1" i="0" u="none" strike="noStrike">
                          <a:solidFill>
                            <a:srgbClr val="000000"/>
                          </a:solidFill>
                          <a:effectLst/>
                          <a:latin typeface="Arial" panose="020B0604020202020204" pitchFamily="34" charset="0"/>
                        </a:rPr>
                        <a:t>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3</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4</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5</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900" b="1" i="0" u="none" strike="noStrike">
                          <a:solidFill>
                            <a:srgbClr val="000000"/>
                          </a:solidFill>
                          <a:effectLst/>
                          <a:latin typeface="Arial" panose="020B0604020202020204" pitchFamily="34" charset="0"/>
                        </a:rPr>
                        <a:t>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93015942"/>
                  </a:ext>
                </a:extLst>
              </a:tr>
              <a:tr h="124473">
                <a:tc gridSpan="9">
                  <a:txBody>
                    <a:bodyPr/>
                    <a:lstStyle/>
                    <a:p>
                      <a:pPr algn="ctr" fontAlgn="b"/>
                      <a:r>
                        <a:rPr lang="en-US" sz="500" b="1" i="0" u="none" strike="noStrike">
                          <a:solidFill>
                            <a:srgbClr val="000000"/>
                          </a:solidFill>
                          <a:effectLst/>
                          <a:latin typeface="Arial" panose="020B0604020202020204" pitchFamily="34" charset="0"/>
                        </a:rPr>
                        <a:t> </a:t>
                      </a:r>
                    </a:p>
                  </a:txBody>
                  <a:tcPr marL="5410" marR="5410" marT="5410" marB="0" anchor="b">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55474562"/>
                  </a:ext>
                </a:extLst>
              </a:tr>
              <a:tr h="221152">
                <a:tc>
                  <a:txBody>
                    <a:bodyPr/>
                    <a:lstStyle/>
                    <a:p>
                      <a:pPr algn="ctr" fontAlgn="ctr"/>
                      <a:r>
                        <a:rPr lang="en-US" sz="1100" b="1" i="0" u="none" strike="noStrike" dirty="0">
                          <a:solidFill>
                            <a:srgbClr val="000000"/>
                          </a:solidFill>
                          <a:effectLst/>
                          <a:latin typeface="Arial" panose="020B0604020202020204" pitchFamily="34" charset="0"/>
                        </a:rPr>
                        <a:t>Reference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6:1-2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6:3-4</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6:5-6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6:7-8</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6:9-11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6:12-17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8:1-6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04375068"/>
                  </a:ext>
                </a:extLst>
              </a:tr>
              <a:tr h="1594820">
                <a:tc>
                  <a:txBody>
                    <a:bodyPr/>
                    <a:lstStyle/>
                    <a:p>
                      <a:pPr algn="ctr" fontAlgn="ctr"/>
                      <a:r>
                        <a:rPr lang="en-US" sz="1100" b="1" i="0" u="none" strike="noStrike" dirty="0">
                          <a:solidFill>
                            <a:srgbClr val="000000"/>
                          </a:solidFill>
                          <a:effectLst/>
                          <a:latin typeface="Arial" panose="020B0604020202020204" pitchFamily="34" charset="0"/>
                        </a:rPr>
                        <a:t>Seal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White Horse     Bow                        Crown               (Stephanos)       Overcomer                      </a:t>
                      </a:r>
                      <a:r>
                        <a:rPr lang="en-US" sz="1100" b="1" i="0" u="none" strike="noStrike" dirty="0">
                          <a:solidFill>
                            <a:srgbClr val="FF0000"/>
                          </a:solidFill>
                          <a:effectLst/>
                          <a:latin typeface="Arial" panose="020B0604020202020204" pitchFamily="34" charset="0"/>
                        </a:rPr>
                        <a:t>THE CHURCH</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Red Horse                Takes Peace                       Cause to Kill    One Another   Great Sword                      WAR</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Black Horse               Balance (Yoke)                     Inflation on Needed Things                      Not Luxuries       ECONOMIC</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Pale Horse                    Death &amp; Hades                          Power Over 1/4                    Sword, Hunger,                      Death &amp; Beasts           FAMINE /  PESTILANCE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 Martyred Souls Under Altar                                    "How Long?"                                 White Robes                     Wait for the Remnant</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 Earthquake                                    Black Sun &amp;   Blood Moon                                Stars Fall                               Mts &amp; Isles Move                  Rich Men Hide                      from God's Wrath</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100" b="1" i="0" u="none" strike="noStrike" dirty="0">
                          <a:solidFill>
                            <a:schemeClr val="bg1"/>
                          </a:solidFill>
                          <a:effectLst/>
                          <a:latin typeface="Arial" panose="020B0604020202020204" pitchFamily="34" charset="0"/>
                        </a:rPr>
                        <a:t> </a:t>
                      </a:r>
                    </a:p>
                  </a:txBody>
                  <a:tcPr marL="5410" marR="5410" marT="5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Silence in Heaven            Angel w/ Censer         Noises, </a:t>
                      </a:r>
                      <a:r>
                        <a:rPr lang="en-US" sz="1100" b="1" i="0" u="none" strike="noStrike" dirty="0" err="1">
                          <a:solidFill>
                            <a:schemeClr val="bg1"/>
                          </a:solidFill>
                          <a:effectLst/>
                          <a:latin typeface="Arial" panose="020B0604020202020204" pitchFamily="34" charset="0"/>
                        </a:rPr>
                        <a:t>Thunderings</a:t>
                      </a:r>
                      <a:r>
                        <a:rPr lang="en-US" sz="1100" b="1" i="0" u="none" strike="noStrike" dirty="0">
                          <a:solidFill>
                            <a:schemeClr val="bg1"/>
                          </a:solidFill>
                          <a:effectLst/>
                          <a:latin typeface="Arial" panose="020B0604020202020204" pitchFamily="34" charset="0"/>
                        </a:rPr>
                        <a:t>,      Lightnings &amp; Earthquake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48941149"/>
                  </a:ext>
                </a:extLst>
              </a:tr>
              <a:tr h="194207">
                <a:tc gridSpan="9">
                  <a:txBody>
                    <a:bodyPr/>
                    <a:lstStyle/>
                    <a:p>
                      <a:pPr algn="ctr" fontAlgn="b"/>
                      <a:r>
                        <a:rPr lang="en-US" sz="1100" b="1" i="0" u="none" strike="noStrike" dirty="0">
                          <a:solidFill>
                            <a:srgbClr val="000000"/>
                          </a:solidFill>
                          <a:effectLst/>
                          <a:latin typeface="Arial" panose="020B0604020202020204" pitchFamily="34" charset="0"/>
                        </a:rPr>
                        <a:t> </a:t>
                      </a:r>
                    </a:p>
                  </a:txBody>
                  <a:tcPr marL="5410" marR="5410" marT="541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90740646"/>
                  </a:ext>
                </a:extLst>
              </a:tr>
              <a:tr h="221152">
                <a:tc>
                  <a:txBody>
                    <a:bodyPr/>
                    <a:lstStyle/>
                    <a:p>
                      <a:pPr algn="ctr" fontAlgn="ctr"/>
                      <a:r>
                        <a:rPr lang="en-US" sz="1100" b="1" i="0" u="none" strike="noStrike" dirty="0">
                          <a:solidFill>
                            <a:srgbClr val="000000"/>
                          </a:solidFill>
                          <a:effectLst/>
                          <a:latin typeface="Arial" panose="020B0604020202020204" pitchFamily="34" charset="0"/>
                        </a:rPr>
                        <a:t>Reference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8:7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8:8-9</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8:10-11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8:12-13</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9:1-12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9:13-21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11:15-19</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15852221"/>
                  </a:ext>
                </a:extLst>
              </a:tr>
              <a:tr h="1594820">
                <a:tc>
                  <a:txBody>
                    <a:bodyPr/>
                    <a:lstStyle/>
                    <a:p>
                      <a:pPr algn="ctr" fontAlgn="ctr"/>
                      <a:r>
                        <a:rPr lang="en-US" sz="1100" b="1" i="0" u="none" strike="noStrike" dirty="0">
                          <a:solidFill>
                            <a:srgbClr val="000000"/>
                          </a:solidFill>
                          <a:effectLst/>
                          <a:latin typeface="Arial" panose="020B0604020202020204" pitchFamily="34" charset="0"/>
                        </a:rPr>
                        <a:t>Trumpet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Hail &amp; Fire from Heaven                  Mingled w/ Blood                    Burn 1/3 of Trees               Burn All Grass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Burning Mountain into Sea                                  1/3 of Sea Creatures Die          Destroy 1/3         of Ships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Star Falls on         1/3 of Rivers &amp; Springs         Become Bitter     Many Men Die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1/3 of Sun, Moon Stars Dark           Day &amp; Night 1/3 Shorter              "Woe, Woe, Woe“  to Earth</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Star from Heaven with Key to Pit     Smoke &amp; Locusts  Harm Those Without God's Mark             "Woe, Woe"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4 Angels from Euphrates River      Kill 1/3 of Mankind with Fire, Smoke &amp; Brimstone               Men Don't Repent     3</a:t>
                      </a:r>
                      <a:r>
                        <a:rPr lang="en-US" sz="1100" b="1" i="0" u="none" strike="noStrike" baseline="30000" dirty="0">
                          <a:solidFill>
                            <a:schemeClr val="bg1"/>
                          </a:solidFill>
                          <a:effectLst/>
                          <a:latin typeface="Arial" panose="020B0604020202020204" pitchFamily="34" charset="0"/>
                        </a:rPr>
                        <a:t>rd</a:t>
                      </a:r>
                      <a:r>
                        <a:rPr lang="en-US" sz="1100" b="1" i="0" u="none" strike="noStrike" dirty="0">
                          <a:solidFill>
                            <a:schemeClr val="bg1"/>
                          </a:solidFill>
                          <a:effectLst/>
                          <a:latin typeface="Arial" panose="020B0604020202020204" pitchFamily="34" charset="0"/>
                        </a:rPr>
                        <a:t> "Woe"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Nations to God           Elders Worship     Noises, </a:t>
                      </a:r>
                      <a:r>
                        <a:rPr lang="en-US" sz="1100" b="1" i="0" u="none" strike="noStrike" dirty="0" err="1">
                          <a:solidFill>
                            <a:schemeClr val="bg1"/>
                          </a:solidFill>
                          <a:effectLst/>
                          <a:latin typeface="Arial" panose="020B0604020202020204" pitchFamily="34" charset="0"/>
                        </a:rPr>
                        <a:t>Thunderings</a:t>
                      </a:r>
                      <a:r>
                        <a:rPr lang="en-US" sz="1100" b="1" i="0" u="none" strike="noStrike" dirty="0">
                          <a:solidFill>
                            <a:schemeClr val="bg1"/>
                          </a:solidFill>
                          <a:effectLst/>
                          <a:latin typeface="Arial" panose="020B0604020202020204" pitchFamily="34" charset="0"/>
                        </a:rPr>
                        <a:t>,      Lightnings &amp; Earthquake        Temple Opened</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36557500"/>
                  </a:ext>
                </a:extLst>
              </a:tr>
              <a:tr h="221152">
                <a:tc gridSpan="9">
                  <a:txBody>
                    <a:bodyPr/>
                    <a:lstStyle/>
                    <a:p>
                      <a:pPr algn="l" fontAlgn="ctr"/>
                      <a:r>
                        <a:rPr lang="en-US" sz="1100" b="1" i="0" u="none" strike="noStrike" dirty="0">
                          <a:solidFill>
                            <a:srgbClr val="000000"/>
                          </a:solidFill>
                          <a:effectLst/>
                          <a:latin typeface="Arial" panose="020B0604020202020204" pitchFamily="34" charset="0"/>
                        </a:rPr>
                        <a:t>Seven Thunders                                   Rev 10:3-4                                     Sealed Up !!!</a:t>
                      </a:r>
                    </a:p>
                  </a:txBody>
                  <a:tcPr marL="5410" marR="5410" marT="541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01491828"/>
                  </a:ext>
                </a:extLst>
              </a:tr>
              <a:tr h="221152">
                <a:tc>
                  <a:txBody>
                    <a:bodyPr/>
                    <a:lstStyle/>
                    <a:p>
                      <a:pPr algn="ctr" fontAlgn="ctr"/>
                      <a:r>
                        <a:rPr lang="en-US" sz="1100" b="1" i="0" u="none" strike="noStrike">
                          <a:solidFill>
                            <a:srgbClr val="000000"/>
                          </a:solidFill>
                          <a:effectLst/>
                          <a:latin typeface="Arial" panose="020B0604020202020204" pitchFamily="34" charset="0"/>
                        </a:rPr>
                        <a:t>Reference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dirty="0">
                          <a:solidFill>
                            <a:srgbClr val="000000"/>
                          </a:solidFill>
                          <a:effectLst/>
                          <a:latin typeface="Arial" panose="020B0604020202020204" pitchFamily="34" charset="0"/>
                        </a:rPr>
                        <a:t>Rev 16:2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rgbClr val="000000"/>
                          </a:solidFill>
                          <a:effectLst/>
                          <a:latin typeface="Arial" panose="020B0604020202020204" pitchFamily="34" charset="0"/>
                        </a:rPr>
                        <a:t>Rev 16:3</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16:4-7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16:8-9</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16:10-11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16:12-16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ctr"/>
                      <a:r>
                        <a:rPr lang="en-US" sz="1100" b="1" i="0" u="none" strike="noStrike">
                          <a:solidFill>
                            <a:srgbClr val="000000"/>
                          </a:solidFill>
                          <a:effectLst/>
                          <a:latin typeface="Arial" panose="020B0604020202020204" pitchFamily="34" charset="0"/>
                        </a:rPr>
                        <a:t>Rev 16:17-21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300552316"/>
                  </a:ext>
                </a:extLst>
              </a:tr>
              <a:tr h="1594820">
                <a:tc>
                  <a:txBody>
                    <a:bodyPr/>
                    <a:lstStyle/>
                    <a:p>
                      <a:pPr algn="ctr" fontAlgn="ctr"/>
                      <a:r>
                        <a:rPr lang="en-US" sz="1100" b="1" i="0" u="none" strike="noStrike">
                          <a:solidFill>
                            <a:srgbClr val="000000"/>
                          </a:solidFill>
                          <a:effectLst/>
                          <a:latin typeface="Arial" panose="020B0604020202020204" pitchFamily="34" charset="0"/>
                        </a:rPr>
                        <a:t>Bowl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Sores on All Men with Mark of the Beast</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Sea Becomes Blood                      Every Sea Creature Dies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Rivers &amp; Springs Become Blood                              "True &amp; Righteous are Your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Sun Scorches       All Men                    Do Not Repent</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Darkness on Beast Kingdom              Men Gnaw Tongues in Pain</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Euphrates Dries Up                        3 Unclean Spirits    Gather Entire Earth to Battle at      </a:t>
                      </a:r>
                      <a:r>
                        <a:rPr lang="en-US" sz="1100" b="1" i="0" u="none" strike="noStrike" dirty="0" err="1">
                          <a:solidFill>
                            <a:schemeClr val="bg1"/>
                          </a:solidFill>
                          <a:effectLst/>
                          <a:latin typeface="Arial" panose="020B0604020202020204" pitchFamily="34" charset="0"/>
                        </a:rPr>
                        <a:t>HarMegiddo</a:t>
                      </a:r>
                      <a:endParaRPr lang="en-US" sz="1100" b="1" i="0" u="none" strike="noStrike" dirty="0">
                        <a:solidFill>
                          <a:schemeClr val="bg1"/>
                        </a:solidFill>
                        <a:effectLst/>
                        <a:latin typeface="Arial" panose="020B0604020202020204" pitchFamily="34" charset="0"/>
                      </a:endParaRP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ctr"/>
                      <a:r>
                        <a:rPr lang="en-US" sz="1100" b="1" i="0" u="none" strike="noStrike" dirty="0">
                          <a:solidFill>
                            <a:schemeClr val="bg1"/>
                          </a:solidFill>
                          <a:effectLst/>
                          <a:latin typeface="Arial" panose="020B0604020202020204" pitchFamily="34" charset="0"/>
                        </a:rPr>
                        <a:t>Poured on the Air     "It is Done"       Noises, </a:t>
                      </a:r>
                      <a:r>
                        <a:rPr lang="en-US" sz="1100" b="1" i="0" u="none" strike="noStrike" dirty="0" err="1">
                          <a:solidFill>
                            <a:schemeClr val="bg1"/>
                          </a:solidFill>
                          <a:effectLst/>
                          <a:latin typeface="Arial" panose="020B0604020202020204" pitchFamily="34" charset="0"/>
                        </a:rPr>
                        <a:t>Thunderings</a:t>
                      </a:r>
                      <a:r>
                        <a:rPr lang="en-US" sz="1100" b="1" i="0" u="none" strike="noStrike" dirty="0">
                          <a:solidFill>
                            <a:schemeClr val="bg1"/>
                          </a:solidFill>
                          <a:effectLst/>
                          <a:latin typeface="Arial" panose="020B0604020202020204" pitchFamily="34" charset="0"/>
                        </a:rPr>
                        <a:t>,      Lightnings, Earthquake                 &amp; Hail</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4026108361"/>
                  </a:ext>
                </a:extLst>
              </a:tr>
            </a:tbl>
          </a:graphicData>
        </a:graphic>
      </p:graphicFrame>
    </p:spTree>
    <p:extLst>
      <p:ext uri="{BB962C8B-B14F-4D97-AF65-F5344CB8AC3E}">
        <p14:creationId xmlns:p14="http://schemas.microsoft.com/office/powerpoint/2010/main" val="32849080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1D94673-E1D9-CEA2-0717-FDE427ED7757}"/>
              </a:ext>
            </a:extLst>
          </p:cNvPr>
          <p:cNvGraphicFramePr>
            <a:graphicFrameLocks noGrp="1"/>
          </p:cNvGraphicFramePr>
          <p:nvPr>
            <p:extLst>
              <p:ext uri="{D42A27DB-BD31-4B8C-83A1-F6EECF244321}">
                <p14:modId xmlns:p14="http://schemas.microsoft.com/office/powerpoint/2010/main" val="105747355"/>
              </p:ext>
            </p:extLst>
          </p:nvPr>
        </p:nvGraphicFramePr>
        <p:xfrm>
          <a:off x="885825" y="95251"/>
          <a:ext cx="10544175" cy="6648452"/>
        </p:xfrm>
        <a:graphic>
          <a:graphicData uri="http://schemas.openxmlformats.org/drawingml/2006/table">
            <a:tbl>
              <a:tblPr/>
              <a:tblGrid>
                <a:gridCol w="964638">
                  <a:extLst>
                    <a:ext uri="{9D8B030D-6E8A-4147-A177-3AD203B41FA5}">
                      <a16:colId xmlns:a16="http://schemas.microsoft.com/office/drawing/2014/main" val="1435901299"/>
                    </a:ext>
                  </a:extLst>
                </a:gridCol>
                <a:gridCol w="1278434">
                  <a:extLst>
                    <a:ext uri="{9D8B030D-6E8A-4147-A177-3AD203B41FA5}">
                      <a16:colId xmlns:a16="http://schemas.microsoft.com/office/drawing/2014/main" val="2825328034"/>
                    </a:ext>
                  </a:extLst>
                </a:gridCol>
                <a:gridCol w="1231945">
                  <a:extLst>
                    <a:ext uri="{9D8B030D-6E8A-4147-A177-3AD203B41FA5}">
                      <a16:colId xmlns:a16="http://schemas.microsoft.com/office/drawing/2014/main" val="3167776089"/>
                    </a:ext>
                  </a:extLst>
                </a:gridCol>
                <a:gridCol w="1359789">
                  <a:extLst>
                    <a:ext uri="{9D8B030D-6E8A-4147-A177-3AD203B41FA5}">
                      <a16:colId xmlns:a16="http://schemas.microsoft.com/office/drawing/2014/main" val="457332901"/>
                    </a:ext>
                  </a:extLst>
                </a:gridCol>
                <a:gridCol w="1359789">
                  <a:extLst>
                    <a:ext uri="{9D8B030D-6E8A-4147-A177-3AD203B41FA5}">
                      <a16:colId xmlns:a16="http://schemas.microsoft.com/office/drawing/2014/main" val="3970420213"/>
                    </a:ext>
                  </a:extLst>
                </a:gridCol>
                <a:gridCol w="1394655">
                  <a:extLst>
                    <a:ext uri="{9D8B030D-6E8A-4147-A177-3AD203B41FA5}">
                      <a16:colId xmlns:a16="http://schemas.microsoft.com/office/drawing/2014/main" val="2813261295"/>
                    </a:ext>
                  </a:extLst>
                </a:gridCol>
                <a:gridCol w="1490537">
                  <a:extLst>
                    <a:ext uri="{9D8B030D-6E8A-4147-A177-3AD203B41FA5}">
                      <a16:colId xmlns:a16="http://schemas.microsoft.com/office/drawing/2014/main" val="3927669047"/>
                    </a:ext>
                  </a:extLst>
                </a:gridCol>
                <a:gridCol w="104599">
                  <a:extLst>
                    <a:ext uri="{9D8B030D-6E8A-4147-A177-3AD203B41FA5}">
                      <a16:colId xmlns:a16="http://schemas.microsoft.com/office/drawing/2014/main" val="3099739535"/>
                    </a:ext>
                  </a:extLst>
                </a:gridCol>
                <a:gridCol w="1359789">
                  <a:extLst>
                    <a:ext uri="{9D8B030D-6E8A-4147-A177-3AD203B41FA5}">
                      <a16:colId xmlns:a16="http://schemas.microsoft.com/office/drawing/2014/main" val="1330195557"/>
                    </a:ext>
                  </a:extLst>
                </a:gridCol>
              </a:tblGrid>
              <a:tr h="274514">
                <a:tc gridSpan="9">
                  <a:txBody>
                    <a:bodyPr/>
                    <a:lstStyle/>
                    <a:p>
                      <a:pPr algn="ctr" fontAlgn="ctr"/>
                      <a:r>
                        <a:rPr lang="en-US" sz="1100" b="1" i="0" u="none" strike="noStrike">
                          <a:solidFill>
                            <a:srgbClr val="000000"/>
                          </a:solidFill>
                          <a:effectLst/>
                          <a:latin typeface="Arial" panose="020B0604020202020204" pitchFamily="34" charset="0"/>
                        </a:rPr>
                        <a:t>The Revelation Judgments</a:t>
                      </a:r>
                    </a:p>
                  </a:txBody>
                  <a:tcPr marL="5410" marR="5410" marT="5410" marB="0" anchor="ctr">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71353899"/>
                  </a:ext>
                </a:extLst>
              </a:tr>
              <a:tr h="386190">
                <a:tc>
                  <a:txBody>
                    <a:bodyPr/>
                    <a:lstStyle/>
                    <a:p>
                      <a:pPr algn="l" fontAlgn="b"/>
                      <a:r>
                        <a:rPr lang="en-US" sz="500" b="1" i="0" u="none" strike="noStrike">
                          <a:solidFill>
                            <a:srgbClr val="000000"/>
                          </a:solidFill>
                          <a:effectLst/>
                          <a:latin typeface="Arial" panose="020B0604020202020204" pitchFamily="34" charset="0"/>
                        </a:rPr>
                        <a:t> </a:t>
                      </a:r>
                    </a:p>
                  </a:txBody>
                  <a:tcPr marL="5410" marR="5410" marT="541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900" b="1" i="0" u="none" strike="noStrike">
                          <a:solidFill>
                            <a:srgbClr val="000000"/>
                          </a:solidFill>
                          <a:effectLst/>
                          <a:latin typeface="Arial" panose="020B0604020202020204" pitchFamily="34" charset="0"/>
                        </a:rPr>
                        <a:t>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3</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4</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5</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900" b="1" i="0" u="none" strike="noStrike">
                          <a:solidFill>
                            <a:srgbClr val="000000"/>
                          </a:solidFill>
                          <a:effectLst/>
                          <a:latin typeface="Arial" panose="020B0604020202020204" pitchFamily="34" charset="0"/>
                        </a:rPr>
                        <a:t>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93015942"/>
                  </a:ext>
                </a:extLst>
              </a:tr>
              <a:tr h="124473">
                <a:tc gridSpan="9">
                  <a:txBody>
                    <a:bodyPr/>
                    <a:lstStyle/>
                    <a:p>
                      <a:pPr algn="ctr" fontAlgn="b"/>
                      <a:r>
                        <a:rPr lang="en-US" sz="500" b="1" i="0" u="none" strike="noStrike">
                          <a:solidFill>
                            <a:srgbClr val="000000"/>
                          </a:solidFill>
                          <a:effectLst/>
                          <a:latin typeface="Arial" panose="020B0604020202020204" pitchFamily="34" charset="0"/>
                        </a:rPr>
                        <a:t> </a:t>
                      </a:r>
                    </a:p>
                  </a:txBody>
                  <a:tcPr marL="5410" marR="5410" marT="5410" marB="0" anchor="b">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55474562"/>
                  </a:ext>
                </a:extLst>
              </a:tr>
              <a:tr h="221152">
                <a:tc>
                  <a:txBody>
                    <a:bodyPr/>
                    <a:lstStyle/>
                    <a:p>
                      <a:pPr algn="ctr" fontAlgn="ctr"/>
                      <a:r>
                        <a:rPr lang="en-US" sz="1100" b="1" i="0" u="none" strike="noStrike" dirty="0">
                          <a:solidFill>
                            <a:srgbClr val="000000"/>
                          </a:solidFill>
                          <a:effectLst/>
                          <a:latin typeface="Arial" panose="020B0604020202020204" pitchFamily="34" charset="0"/>
                        </a:rPr>
                        <a:t>Reference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6:1-2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6:3-4</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6:5-6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6:7-8</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6:9-11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6:12-17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8:1-6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04375068"/>
                  </a:ext>
                </a:extLst>
              </a:tr>
              <a:tr h="1594820">
                <a:tc>
                  <a:txBody>
                    <a:bodyPr/>
                    <a:lstStyle/>
                    <a:p>
                      <a:pPr algn="ctr" fontAlgn="ctr"/>
                      <a:r>
                        <a:rPr lang="en-US" sz="1100" b="1" i="0" u="none" strike="noStrike" dirty="0">
                          <a:solidFill>
                            <a:srgbClr val="000000"/>
                          </a:solidFill>
                          <a:effectLst/>
                          <a:latin typeface="Arial" panose="020B0604020202020204" pitchFamily="34" charset="0"/>
                        </a:rPr>
                        <a:t>Seal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White Horse     Bow                        Crown               (Stephanos)       Overcomer                      </a:t>
                      </a:r>
                      <a:r>
                        <a:rPr lang="en-US" sz="1100" b="1" i="0" u="none" strike="noStrike" dirty="0">
                          <a:solidFill>
                            <a:srgbClr val="FF0000"/>
                          </a:solidFill>
                          <a:effectLst/>
                          <a:latin typeface="Arial" panose="020B0604020202020204" pitchFamily="34" charset="0"/>
                        </a:rPr>
                        <a:t>THE CHURCH</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Red Horse                Takes Peace                       Cause to Kill    One Another   Great Sword                      </a:t>
                      </a:r>
                      <a:r>
                        <a:rPr lang="en-US" sz="1100" b="1" i="0" u="none" strike="noStrike" dirty="0">
                          <a:solidFill>
                            <a:schemeClr val="bg1"/>
                          </a:solidFill>
                          <a:effectLst/>
                          <a:latin typeface="Arial" panose="020B0604020202020204" pitchFamily="34" charset="0"/>
                        </a:rPr>
                        <a:t>WAR</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Black Horse               Balance (Yoke)                     Inflation on Needed Things                      Not Luxuries       ECONOMIC</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Pale Horse                    Death &amp; Hades                          Power Over 1/4                    Sword, Hunger,                      Death &amp; Beasts           FAMINE /  PESTILANCE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 Martyred Souls Under Altar                                    "How Long?"                                 White Robes                     Wait for the Remnant</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 Earthquake                                    Black Sun &amp;   Blood Moon                                Stars Fall                               Mts &amp; Isles Move                  Rich Men Hide                      from God's Wrath</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100" b="1" i="0" u="none" strike="noStrike" dirty="0">
                          <a:solidFill>
                            <a:schemeClr val="bg1"/>
                          </a:solidFill>
                          <a:effectLst/>
                          <a:latin typeface="Arial" panose="020B0604020202020204" pitchFamily="34" charset="0"/>
                        </a:rPr>
                        <a:t> </a:t>
                      </a:r>
                    </a:p>
                  </a:txBody>
                  <a:tcPr marL="5410" marR="5410" marT="5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Silence in Heaven            Angel w/ Censer         Noises, </a:t>
                      </a:r>
                      <a:r>
                        <a:rPr lang="en-US" sz="1100" b="1" i="0" u="none" strike="noStrike" dirty="0" err="1">
                          <a:solidFill>
                            <a:schemeClr val="bg1"/>
                          </a:solidFill>
                          <a:effectLst/>
                          <a:latin typeface="Arial" panose="020B0604020202020204" pitchFamily="34" charset="0"/>
                        </a:rPr>
                        <a:t>Thunderings</a:t>
                      </a:r>
                      <a:r>
                        <a:rPr lang="en-US" sz="1100" b="1" i="0" u="none" strike="noStrike" dirty="0">
                          <a:solidFill>
                            <a:schemeClr val="bg1"/>
                          </a:solidFill>
                          <a:effectLst/>
                          <a:latin typeface="Arial" panose="020B0604020202020204" pitchFamily="34" charset="0"/>
                        </a:rPr>
                        <a:t>,      Lightnings &amp; Earthquake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48941149"/>
                  </a:ext>
                </a:extLst>
              </a:tr>
              <a:tr h="194207">
                <a:tc gridSpan="9">
                  <a:txBody>
                    <a:bodyPr/>
                    <a:lstStyle/>
                    <a:p>
                      <a:pPr algn="ctr" fontAlgn="b"/>
                      <a:r>
                        <a:rPr lang="en-US" sz="1100" b="1" i="0" u="none" strike="noStrike" dirty="0">
                          <a:solidFill>
                            <a:srgbClr val="000000"/>
                          </a:solidFill>
                          <a:effectLst/>
                          <a:latin typeface="Arial" panose="020B0604020202020204" pitchFamily="34" charset="0"/>
                        </a:rPr>
                        <a:t> </a:t>
                      </a:r>
                    </a:p>
                  </a:txBody>
                  <a:tcPr marL="5410" marR="5410" marT="541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90740646"/>
                  </a:ext>
                </a:extLst>
              </a:tr>
              <a:tr h="221152">
                <a:tc>
                  <a:txBody>
                    <a:bodyPr/>
                    <a:lstStyle/>
                    <a:p>
                      <a:pPr algn="ctr" fontAlgn="ctr"/>
                      <a:r>
                        <a:rPr lang="en-US" sz="1100" b="1" i="0" u="none" strike="noStrike" dirty="0">
                          <a:solidFill>
                            <a:srgbClr val="000000"/>
                          </a:solidFill>
                          <a:effectLst/>
                          <a:latin typeface="Arial" panose="020B0604020202020204" pitchFamily="34" charset="0"/>
                        </a:rPr>
                        <a:t>Reference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8:7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8:8-9</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8:10-11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8:12-13</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9:1-12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9:13-21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11:15-19</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15852221"/>
                  </a:ext>
                </a:extLst>
              </a:tr>
              <a:tr h="1594820">
                <a:tc>
                  <a:txBody>
                    <a:bodyPr/>
                    <a:lstStyle/>
                    <a:p>
                      <a:pPr algn="ctr" fontAlgn="ctr"/>
                      <a:r>
                        <a:rPr lang="en-US" sz="1100" b="1" i="0" u="none" strike="noStrike" dirty="0">
                          <a:solidFill>
                            <a:srgbClr val="000000"/>
                          </a:solidFill>
                          <a:effectLst/>
                          <a:latin typeface="Arial" panose="020B0604020202020204" pitchFamily="34" charset="0"/>
                        </a:rPr>
                        <a:t>Trumpet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Hail &amp; Fire from Heaven                  Mingled w/ Blood                    Burn 1/3 of Trees               Burn All Grass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Burning Mountain into Sea                                  1/3 of Sea Creatures Die          Destroy 1/3         of Ships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Star Falls on         1/3 of Rivers &amp; Springs         Become Bitter     Many Men Die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1/3 of Sun, Moon Stars Dark           Day &amp; Night 1/3 Shorter              "Woe, Woe, Woe“  to Earth</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Star from Heaven with Key to Pit     Smoke &amp; Locusts  Harm Those Without God's Mark             "Woe, Woe"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4 Angels from Euphrates River      Kill 1/3 of Mankind with Fire, Smoke &amp; Brimstone               Men Don't Repent     3</a:t>
                      </a:r>
                      <a:r>
                        <a:rPr lang="en-US" sz="1100" b="1" i="0" u="none" strike="noStrike" baseline="30000" dirty="0">
                          <a:solidFill>
                            <a:schemeClr val="bg1"/>
                          </a:solidFill>
                          <a:effectLst/>
                          <a:latin typeface="Arial" panose="020B0604020202020204" pitchFamily="34" charset="0"/>
                        </a:rPr>
                        <a:t>rd</a:t>
                      </a:r>
                      <a:r>
                        <a:rPr lang="en-US" sz="1100" b="1" i="0" u="none" strike="noStrike" dirty="0">
                          <a:solidFill>
                            <a:schemeClr val="bg1"/>
                          </a:solidFill>
                          <a:effectLst/>
                          <a:latin typeface="Arial" panose="020B0604020202020204" pitchFamily="34" charset="0"/>
                        </a:rPr>
                        <a:t> "Woe"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Nations to God           Elders Worship     Noises, </a:t>
                      </a:r>
                      <a:r>
                        <a:rPr lang="en-US" sz="1100" b="1" i="0" u="none" strike="noStrike" dirty="0" err="1">
                          <a:solidFill>
                            <a:schemeClr val="bg1"/>
                          </a:solidFill>
                          <a:effectLst/>
                          <a:latin typeface="Arial" panose="020B0604020202020204" pitchFamily="34" charset="0"/>
                        </a:rPr>
                        <a:t>Thunderings</a:t>
                      </a:r>
                      <a:r>
                        <a:rPr lang="en-US" sz="1100" b="1" i="0" u="none" strike="noStrike" dirty="0">
                          <a:solidFill>
                            <a:schemeClr val="bg1"/>
                          </a:solidFill>
                          <a:effectLst/>
                          <a:latin typeface="Arial" panose="020B0604020202020204" pitchFamily="34" charset="0"/>
                        </a:rPr>
                        <a:t>,      Lightnings &amp; Earthquake        Temple Opened</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36557500"/>
                  </a:ext>
                </a:extLst>
              </a:tr>
              <a:tr h="221152">
                <a:tc gridSpan="9">
                  <a:txBody>
                    <a:bodyPr/>
                    <a:lstStyle/>
                    <a:p>
                      <a:pPr algn="l" fontAlgn="ctr"/>
                      <a:r>
                        <a:rPr lang="en-US" sz="1100" b="1" i="0" u="none" strike="noStrike" dirty="0">
                          <a:solidFill>
                            <a:srgbClr val="000000"/>
                          </a:solidFill>
                          <a:effectLst/>
                          <a:latin typeface="Arial" panose="020B0604020202020204" pitchFamily="34" charset="0"/>
                        </a:rPr>
                        <a:t>Seven Thunders                                   Rev 10:3-4                                     Sealed Up !!!</a:t>
                      </a:r>
                    </a:p>
                  </a:txBody>
                  <a:tcPr marL="5410" marR="5410" marT="541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01491828"/>
                  </a:ext>
                </a:extLst>
              </a:tr>
              <a:tr h="221152">
                <a:tc>
                  <a:txBody>
                    <a:bodyPr/>
                    <a:lstStyle/>
                    <a:p>
                      <a:pPr algn="ctr" fontAlgn="ctr"/>
                      <a:r>
                        <a:rPr lang="en-US" sz="1100" b="1" i="0" u="none" strike="noStrike">
                          <a:solidFill>
                            <a:srgbClr val="000000"/>
                          </a:solidFill>
                          <a:effectLst/>
                          <a:latin typeface="Arial" panose="020B0604020202020204" pitchFamily="34" charset="0"/>
                        </a:rPr>
                        <a:t>Reference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dirty="0">
                          <a:solidFill>
                            <a:srgbClr val="000000"/>
                          </a:solidFill>
                          <a:effectLst/>
                          <a:latin typeface="Arial" panose="020B0604020202020204" pitchFamily="34" charset="0"/>
                        </a:rPr>
                        <a:t>Rev 16:2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rgbClr val="000000"/>
                          </a:solidFill>
                          <a:effectLst/>
                          <a:latin typeface="Arial" panose="020B0604020202020204" pitchFamily="34" charset="0"/>
                        </a:rPr>
                        <a:t>Rev 16:3</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16:4-7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16:8-9</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16:10-11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16:12-16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ctr"/>
                      <a:r>
                        <a:rPr lang="en-US" sz="1100" b="1" i="0" u="none" strike="noStrike">
                          <a:solidFill>
                            <a:srgbClr val="000000"/>
                          </a:solidFill>
                          <a:effectLst/>
                          <a:latin typeface="Arial" panose="020B0604020202020204" pitchFamily="34" charset="0"/>
                        </a:rPr>
                        <a:t>Rev 16:17-21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300552316"/>
                  </a:ext>
                </a:extLst>
              </a:tr>
              <a:tr h="1594820">
                <a:tc>
                  <a:txBody>
                    <a:bodyPr/>
                    <a:lstStyle/>
                    <a:p>
                      <a:pPr algn="ctr" fontAlgn="ctr"/>
                      <a:r>
                        <a:rPr lang="en-US" sz="1100" b="1" i="0" u="none" strike="noStrike">
                          <a:solidFill>
                            <a:srgbClr val="000000"/>
                          </a:solidFill>
                          <a:effectLst/>
                          <a:latin typeface="Arial" panose="020B0604020202020204" pitchFamily="34" charset="0"/>
                        </a:rPr>
                        <a:t>Bowl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Sores on All Men with Mark of the Beast</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Sea Becomes Blood                      Every Sea Creature Dies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Rivers &amp; Springs Become Blood                              "True &amp; Righteous are Your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Sun Scorches       All Men                    Do Not Repent</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Darkness on Beast Kingdom              Men Gnaw Tongues in Pain</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Euphrates Dries Up                        3 Unclean Spirits    Gather Entire Earth to Battle at      </a:t>
                      </a:r>
                      <a:r>
                        <a:rPr lang="en-US" sz="1100" b="1" i="0" u="none" strike="noStrike" dirty="0" err="1">
                          <a:solidFill>
                            <a:schemeClr val="bg1"/>
                          </a:solidFill>
                          <a:effectLst/>
                          <a:latin typeface="Arial" panose="020B0604020202020204" pitchFamily="34" charset="0"/>
                        </a:rPr>
                        <a:t>HarMegiddo</a:t>
                      </a:r>
                      <a:endParaRPr lang="en-US" sz="1100" b="1" i="0" u="none" strike="noStrike" dirty="0">
                        <a:solidFill>
                          <a:schemeClr val="bg1"/>
                        </a:solidFill>
                        <a:effectLst/>
                        <a:latin typeface="Arial" panose="020B0604020202020204" pitchFamily="34" charset="0"/>
                      </a:endParaRP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ctr"/>
                      <a:r>
                        <a:rPr lang="en-US" sz="1100" b="1" i="0" u="none" strike="noStrike" dirty="0">
                          <a:solidFill>
                            <a:schemeClr val="bg1"/>
                          </a:solidFill>
                          <a:effectLst/>
                          <a:latin typeface="Arial" panose="020B0604020202020204" pitchFamily="34" charset="0"/>
                        </a:rPr>
                        <a:t>Poured on the Air     "It is Done"       Noises, </a:t>
                      </a:r>
                      <a:r>
                        <a:rPr lang="en-US" sz="1100" b="1" i="0" u="none" strike="noStrike" dirty="0" err="1">
                          <a:solidFill>
                            <a:schemeClr val="bg1"/>
                          </a:solidFill>
                          <a:effectLst/>
                          <a:latin typeface="Arial" panose="020B0604020202020204" pitchFamily="34" charset="0"/>
                        </a:rPr>
                        <a:t>Thunderings</a:t>
                      </a:r>
                      <a:r>
                        <a:rPr lang="en-US" sz="1100" b="1" i="0" u="none" strike="noStrike" dirty="0">
                          <a:solidFill>
                            <a:schemeClr val="bg1"/>
                          </a:solidFill>
                          <a:effectLst/>
                          <a:latin typeface="Arial" panose="020B0604020202020204" pitchFamily="34" charset="0"/>
                        </a:rPr>
                        <a:t>,      Lightnings, Earthquake                 &amp; Hail</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4026108361"/>
                  </a:ext>
                </a:extLst>
              </a:tr>
            </a:tbl>
          </a:graphicData>
        </a:graphic>
      </p:graphicFrame>
    </p:spTree>
    <p:extLst>
      <p:ext uri="{BB962C8B-B14F-4D97-AF65-F5344CB8AC3E}">
        <p14:creationId xmlns:p14="http://schemas.microsoft.com/office/powerpoint/2010/main" val="20934606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1D94673-E1D9-CEA2-0717-FDE427ED7757}"/>
              </a:ext>
            </a:extLst>
          </p:cNvPr>
          <p:cNvGraphicFramePr>
            <a:graphicFrameLocks noGrp="1"/>
          </p:cNvGraphicFramePr>
          <p:nvPr>
            <p:extLst>
              <p:ext uri="{D42A27DB-BD31-4B8C-83A1-F6EECF244321}">
                <p14:modId xmlns:p14="http://schemas.microsoft.com/office/powerpoint/2010/main" val="3904571963"/>
              </p:ext>
            </p:extLst>
          </p:nvPr>
        </p:nvGraphicFramePr>
        <p:xfrm>
          <a:off x="885825" y="95251"/>
          <a:ext cx="10544175" cy="6648452"/>
        </p:xfrm>
        <a:graphic>
          <a:graphicData uri="http://schemas.openxmlformats.org/drawingml/2006/table">
            <a:tbl>
              <a:tblPr/>
              <a:tblGrid>
                <a:gridCol w="964638">
                  <a:extLst>
                    <a:ext uri="{9D8B030D-6E8A-4147-A177-3AD203B41FA5}">
                      <a16:colId xmlns:a16="http://schemas.microsoft.com/office/drawing/2014/main" val="1435901299"/>
                    </a:ext>
                  </a:extLst>
                </a:gridCol>
                <a:gridCol w="1278434">
                  <a:extLst>
                    <a:ext uri="{9D8B030D-6E8A-4147-A177-3AD203B41FA5}">
                      <a16:colId xmlns:a16="http://schemas.microsoft.com/office/drawing/2014/main" val="2825328034"/>
                    </a:ext>
                  </a:extLst>
                </a:gridCol>
                <a:gridCol w="1231945">
                  <a:extLst>
                    <a:ext uri="{9D8B030D-6E8A-4147-A177-3AD203B41FA5}">
                      <a16:colId xmlns:a16="http://schemas.microsoft.com/office/drawing/2014/main" val="3167776089"/>
                    </a:ext>
                  </a:extLst>
                </a:gridCol>
                <a:gridCol w="1359789">
                  <a:extLst>
                    <a:ext uri="{9D8B030D-6E8A-4147-A177-3AD203B41FA5}">
                      <a16:colId xmlns:a16="http://schemas.microsoft.com/office/drawing/2014/main" val="457332901"/>
                    </a:ext>
                  </a:extLst>
                </a:gridCol>
                <a:gridCol w="1359789">
                  <a:extLst>
                    <a:ext uri="{9D8B030D-6E8A-4147-A177-3AD203B41FA5}">
                      <a16:colId xmlns:a16="http://schemas.microsoft.com/office/drawing/2014/main" val="3970420213"/>
                    </a:ext>
                  </a:extLst>
                </a:gridCol>
                <a:gridCol w="1394655">
                  <a:extLst>
                    <a:ext uri="{9D8B030D-6E8A-4147-A177-3AD203B41FA5}">
                      <a16:colId xmlns:a16="http://schemas.microsoft.com/office/drawing/2014/main" val="2813261295"/>
                    </a:ext>
                  </a:extLst>
                </a:gridCol>
                <a:gridCol w="1490537">
                  <a:extLst>
                    <a:ext uri="{9D8B030D-6E8A-4147-A177-3AD203B41FA5}">
                      <a16:colId xmlns:a16="http://schemas.microsoft.com/office/drawing/2014/main" val="3927669047"/>
                    </a:ext>
                  </a:extLst>
                </a:gridCol>
                <a:gridCol w="104599">
                  <a:extLst>
                    <a:ext uri="{9D8B030D-6E8A-4147-A177-3AD203B41FA5}">
                      <a16:colId xmlns:a16="http://schemas.microsoft.com/office/drawing/2014/main" val="3099739535"/>
                    </a:ext>
                  </a:extLst>
                </a:gridCol>
                <a:gridCol w="1359789">
                  <a:extLst>
                    <a:ext uri="{9D8B030D-6E8A-4147-A177-3AD203B41FA5}">
                      <a16:colId xmlns:a16="http://schemas.microsoft.com/office/drawing/2014/main" val="1330195557"/>
                    </a:ext>
                  </a:extLst>
                </a:gridCol>
              </a:tblGrid>
              <a:tr h="274514">
                <a:tc gridSpan="9">
                  <a:txBody>
                    <a:bodyPr/>
                    <a:lstStyle/>
                    <a:p>
                      <a:pPr algn="ctr" fontAlgn="ctr"/>
                      <a:r>
                        <a:rPr lang="en-US" sz="1100" b="1" i="0" u="none" strike="noStrike">
                          <a:solidFill>
                            <a:srgbClr val="000000"/>
                          </a:solidFill>
                          <a:effectLst/>
                          <a:latin typeface="Arial" panose="020B0604020202020204" pitchFamily="34" charset="0"/>
                        </a:rPr>
                        <a:t>The Revelation Judgments</a:t>
                      </a:r>
                    </a:p>
                  </a:txBody>
                  <a:tcPr marL="5410" marR="5410" marT="5410" marB="0" anchor="ctr">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71353899"/>
                  </a:ext>
                </a:extLst>
              </a:tr>
              <a:tr h="386190">
                <a:tc>
                  <a:txBody>
                    <a:bodyPr/>
                    <a:lstStyle/>
                    <a:p>
                      <a:pPr algn="l" fontAlgn="b"/>
                      <a:r>
                        <a:rPr lang="en-US" sz="500" b="1" i="0" u="none" strike="noStrike">
                          <a:solidFill>
                            <a:srgbClr val="000000"/>
                          </a:solidFill>
                          <a:effectLst/>
                          <a:latin typeface="Arial" panose="020B0604020202020204" pitchFamily="34" charset="0"/>
                        </a:rPr>
                        <a:t> </a:t>
                      </a:r>
                    </a:p>
                  </a:txBody>
                  <a:tcPr marL="5410" marR="5410" marT="541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900" b="1" i="0" u="none" strike="noStrike">
                          <a:solidFill>
                            <a:srgbClr val="000000"/>
                          </a:solidFill>
                          <a:effectLst/>
                          <a:latin typeface="Arial" panose="020B0604020202020204" pitchFamily="34" charset="0"/>
                        </a:rPr>
                        <a:t>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3</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4</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5</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900" b="1" i="0" u="none" strike="noStrike">
                          <a:solidFill>
                            <a:srgbClr val="000000"/>
                          </a:solidFill>
                          <a:effectLst/>
                          <a:latin typeface="Arial" panose="020B0604020202020204" pitchFamily="34" charset="0"/>
                        </a:rPr>
                        <a:t>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93015942"/>
                  </a:ext>
                </a:extLst>
              </a:tr>
              <a:tr h="124473">
                <a:tc gridSpan="9">
                  <a:txBody>
                    <a:bodyPr/>
                    <a:lstStyle/>
                    <a:p>
                      <a:pPr algn="ctr" fontAlgn="b"/>
                      <a:r>
                        <a:rPr lang="en-US" sz="500" b="1" i="0" u="none" strike="noStrike">
                          <a:solidFill>
                            <a:srgbClr val="000000"/>
                          </a:solidFill>
                          <a:effectLst/>
                          <a:latin typeface="Arial" panose="020B0604020202020204" pitchFamily="34" charset="0"/>
                        </a:rPr>
                        <a:t> </a:t>
                      </a:r>
                    </a:p>
                  </a:txBody>
                  <a:tcPr marL="5410" marR="5410" marT="5410" marB="0" anchor="b">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55474562"/>
                  </a:ext>
                </a:extLst>
              </a:tr>
              <a:tr h="221152">
                <a:tc>
                  <a:txBody>
                    <a:bodyPr/>
                    <a:lstStyle/>
                    <a:p>
                      <a:pPr algn="ctr" fontAlgn="ctr"/>
                      <a:r>
                        <a:rPr lang="en-US" sz="1100" b="1" i="0" u="none" strike="noStrike" dirty="0">
                          <a:solidFill>
                            <a:srgbClr val="000000"/>
                          </a:solidFill>
                          <a:effectLst/>
                          <a:latin typeface="Arial" panose="020B0604020202020204" pitchFamily="34" charset="0"/>
                        </a:rPr>
                        <a:t>Reference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6:1-2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6:3-4</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6:5-6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6:7-8</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6:9-11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6:12-17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8:1-6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04375068"/>
                  </a:ext>
                </a:extLst>
              </a:tr>
              <a:tr h="1594820">
                <a:tc>
                  <a:txBody>
                    <a:bodyPr/>
                    <a:lstStyle/>
                    <a:p>
                      <a:pPr algn="ctr" fontAlgn="ctr"/>
                      <a:r>
                        <a:rPr lang="en-US" sz="1100" b="1" i="0" u="none" strike="noStrike" dirty="0">
                          <a:solidFill>
                            <a:srgbClr val="000000"/>
                          </a:solidFill>
                          <a:effectLst/>
                          <a:latin typeface="Arial" panose="020B0604020202020204" pitchFamily="34" charset="0"/>
                        </a:rPr>
                        <a:t>Seal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White Horse     Bow                        Crown               (Stephanos)       Overcomer                      </a:t>
                      </a:r>
                      <a:r>
                        <a:rPr lang="en-US" sz="1100" b="1" i="0" u="none" strike="noStrike" dirty="0">
                          <a:solidFill>
                            <a:srgbClr val="FF0000"/>
                          </a:solidFill>
                          <a:effectLst/>
                          <a:latin typeface="Arial" panose="020B0604020202020204" pitchFamily="34" charset="0"/>
                        </a:rPr>
                        <a:t>THE CHURCH</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Red Horse                Takes Peace                       Cause to Kill    One Another   Great Sword                      </a:t>
                      </a:r>
                      <a:r>
                        <a:rPr lang="en-US" sz="1100" b="1" i="0" u="none" strike="noStrike" dirty="0">
                          <a:solidFill>
                            <a:srgbClr val="FF0000"/>
                          </a:solidFill>
                          <a:effectLst/>
                          <a:latin typeface="Arial" panose="020B0604020202020204" pitchFamily="34" charset="0"/>
                        </a:rPr>
                        <a:t>WAR</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Black Horse               Balance (Yoke)                     Inflation on Needed Things                      Not Luxuries       ECONOMIC</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Pale Horse                    Death &amp; Hades                          Power Over 1/4                    Sword, Hunger,                      Death &amp; Beasts           FAMINE /  PESTILANCE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 Martyred Souls Under Altar                                    "How Long?"                                 White Robes                     Wait for the Remnant</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 Earthquake                                    Black Sun &amp;   Blood Moon                                Stars Fall                               Mts &amp; Isles Move                  Rich Men Hide                      from God's Wrath</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100" b="1" i="0" u="none" strike="noStrike" dirty="0">
                          <a:solidFill>
                            <a:schemeClr val="bg1"/>
                          </a:solidFill>
                          <a:effectLst/>
                          <a:latin typeface="Arial" panose="020B0604020202020204" pitchFamily="34" charset="0"/>
                        </a:rPr>
                        <a:t> </a:t>
                      </a:r>
                    </a:p>
                  </a:txBody>
                  <a:tcPr marL="5410" marR="5410" marT="5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Silence in Heaven            Angel w/ Censer         Noises, </a:t>
                      </a:r>
                      <a:r>
                        <a:rPr lang="en-US" sz="1100" b="1" i="0" u="none" strike="noStrike" dirty="0" err="1">
                          <a:solidFill>
                            <a:schemeClr val="bg1"/>
                          </a:solidFill>
                          <a:effectLst/>
                          <a:latin typeface="Arial" panose="020B0604020202020204" pitchFamily="34" charset="0"/>
                        </a:rPr>
                        <a:t>Thunderings</a:t>
                      </a:r>
                      <a:r>
                        <a:rPr lang="en-US" sz="1100" b="1" i="0" u="none" strike="noStrike" dirty="0">
                          <a:solidFill>
                            <a:schemeClr val="bg1"/>
                          </a:solidFill>
                          <a:effectLst/>
                          <a:latin typeface="Arial" panose="020B0604020202020204" pitchFamily="34" charset="0"/>
                        </a:rPr>
                        <a:t>,      Lightnings &amp; Earthquake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48941149"/>
                  </a:ext>
                </a:extLst>
              </a:tr>
              <a:tr h="194207">
                <a:tc gridSpan="9">
                  <a:txBody>
                    <a:bodyPr/>
                    <a:lstStyle/>
                    <a:p>
                      <a:pPr algn="ctr" fontAlgn="b"/>
                      <a:r>
                        <a:rPr lang="en-US" sz="1100" b="1" i="0" u="none" strike="noStrike" dirty="0">
                          <a:solidFill>
                            <a:srgbClr val="000000"/>
                          </a:solidFill>
                          <a:effectLst/>
                          <a:latin typeface="Arial" panose="020B0604020202020204" pitchFamily="34" charset="0"/>
                        </a:rPr>
                        <a:t> </a:t>
                      </a:r>
                    </a:p>
                  </a:txBody>
                  <a:tcPr marL="5410" marR="5410" marT="541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90740646"/>
                  </a:ext>
                </a:extLst>
              </a:tr>
              <a:tr h="221152">
                <a:tc>
                  <a:txBody>
                    <a:bodyPr/>
                    <a:lstStyle/>
                    <a:p>
                      <a:pPr algn="ctr" fontAlgn="ctr"/>
                      <a:r>
                        <a:rPr lang="en-US" sz="1100" b="1" i="0" u="none" strike="noStrike" dirty="0">
                          <a:solidFill>
                            <a:srgbClr val="000000"/>
                          </a:solidFill>
                          <a:effectLst/>
                          <a:latin typeface="Arial" panose="020B0604020202020204" pitchFamily="34" charset="0"/>
                        </a:rPr>
                        <a:t>Reference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8:7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8:8-9</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8:10-11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8:12-13</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9:1-12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9:13-21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11:15-19</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15852221"/>
                  </a:ext>
                </a:extLst>
              </a:tr>
              <a:tr h="1594820">
                <a:tc>
                  <a:txBody>
                    <a:bodyPr/>
                    <a:lstStyle/>
                    <a:p>
                      <a:pPr algn="ctr" fontAlgn="ctr"/>
                      <a:r>
                        <a:rPr lang="en-US" sz="1100" b="1" i="0" u="none" strike="noStrike" dirty="0">
                          <a:solidFill>
                            <a:srgbClr val="000000"/>
                          </a:solidFill>
                          <a:effectLst/>
                          <a:latin typeface="Arial" panose="020B0604020202020204" pitchFamily="34" charset="0"/>
                        </a:rPr>
                        <a:t>Trumpet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Hail &amp; Fire from Heaven                  Mingled w/ Blood                    Burn 1/3 of Trees               Burn All Grass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Burning Mountain into Sea                                  1/3 of Sea Creatures Die          Destroy 1/3         of Ships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Star Falls on         1/3 of Rivers &amp; Springs         Become Bitter     Many Men Die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1/3 of Sun, Moon Stars Dark           Day &amp; Night 1/3 Shorter              "Woe, Woe, Woe“  to Earth</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Star from Heaven with Key to Pit     Smoke &amp; Locusts  Harm Those Without God's Mark             "Woe, Woe"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4 Angels from Euphrates River      Kill 1/3 of Mankind with Fire, Smoke &amp; Brimstone               Men Don't Repent     3</a:t>
                      </a:r>
                      <a:r>
                        <a:rPr lang="en-US" sz="1100" b="1" i="0" u="none" strike="noStrike" baseline="30000" dirty="0">
                          <a:solidFill>
                            <a:schemeClr val="bg1"/>
                          </a:solidFill>
                          <a:effectLst/>
                          <a:latin typeface="Arial" panose="020B0604020202020204" pitchFamily="34" charset="0"/>
                        </a:rPr>
                        <a:t>rd</a:t>
                      </a:r>
                      <a:r>
                        <a:rPr lang="en-US" sz="1100" b="1" i="0" u="none" strike="noStrike" dirty="0">
                          <a:solidFill>
                            <a:schemeClr val="bg1"/>
                          </a:solidFill>
                          <a:effectLst/>
                          <a:latin typeface="Arial" panose="020B0604020202020204" pitchFamily="34" charset="0"/>
                        </a:rPr>
                        <a:t> "Woe"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Nations to God           Elders Worship     Noises, </a:t>
                      </a:r>
                      <a:r>
                        <a:rPr lang="en-US" sz="1100" b="1" i="0" u="none" strike="noStrike" dirty="0" err="1">
                          <a:solidFill>
                            <a:schemeClr val="bg1"/>
                          </a:solidFill>
                          <a:effectLst/>
                          <a:latin typeface="Arial" panose="020B0604020202020204" pitchFamily="34" charset="0"/>
                        </a:rPr>
                        <a:t>Thunderings</a:t>
                      </a:r>
                      <a:r>
                        <a:rPr lang="en-US" sz="1100" b="1" i="0" u="none" strike="noStrike" dirty="0">
                          <a:solidFill>
                            <a:schemeClr val="bg1"/>
                          </a:solidFill>
                          <a:effectLst/>
                          <a:latin typeface="Arial" panose="020B0604020202020204" pitchFamily="34" charset="0"/>
                        </a:rPr>
                        <a:t>,      Lightnings &amp; Earthquake        Temple Opened</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36557500"/>
                  </a:ext>
                </a:extLst>
              </a:tr>
              <a:tr h="221152">
                <a:tc gridSpan="9">
                  <a:txBody>
                    <a:bodyPr/>
                    <a:lstStyle/>
                    <a:p>
                      <a:pPr algn="l" fontAlgn="ctr"/>
                      <a:r>
                        <a:rPr lang="en-US" sz="1100" b="1" i="0" u="none" strike="noStrike" dirty="0">
                          <a:solidFill>
                            <a:srgbClr val="000000"/>
                          </a:solidFill>
                          <a:effectLst/>
                          <a:latin typeface="Arial" panose="020B0604020202020204" pitchFamily="34" charset="0"/>
                        </a:rPr>
                        <a:t>Seven Thunders                                   Rev 10:3-4                                     Sealed Up !!!</a:t>
                      </a:r>
                    </a:p>
                  </a:txBody>
                  <a:tcPr marL="5410" marR="5410" marT="541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01491828"/>
                  </a:ext>
                </a:extLst>
              </a:tr>
              <a:tr h="221152">
                <a:tc>
                  <a:txBody>
                    <a:bodyPr/>
                    <a:lstStyle/>
                    <a:p>
                      <a:pPr algn="ctr" fontAlgn="ctr"/>
                      <a:r>
                        <a:rPr lang="en-US" sz="1100" b="1" i="0" u="none" strike="noStrike">
                          <a:solidFill>
                            <a:srgbClr val="000000"/>
                          </a:solidFill>
                          <a:effectLst/>
                          <a:latin typeface="Arial" panose="020B0604020202020204" pitchFamily="34" charset="0"/>
                        </a:rPr>
                        <a:t>Reference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dirty="0">
                          <a:solidFill>
                            <a:srgbClr val="000000"/>
                          </a:solidFill>
                          <a:effectLst/>
                          <a:latin typeface="Arial" panose="020B0604020202020204" pitchFamily="34" charset="0"/>
                        </a:rPr>
                        <a:t>Rev 16:2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rgbClr val="000000"/>
                          </a:solidFill>
                          <a:effectLst/>
                          <a:latin typeface="Arial" panose="020B0604020202020204" pitchFamily="34" charset="0"/>
                        </a:rPr>
                        <a:t>Rev 16:3</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16:4-7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16:8-9</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16:10-11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16:12-16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ctr"/>
                      <a:r>
                        <a:rPr lang="en-US" sz="1100" b="1" i="0" u="none" strike="noStrike">
                          <a:solidFill>
                            <a:srgbClr val="000000"/>
                          </a:solidFill>
                          <a:effectLst/>
                          <a:latin typeface="Arial" panose="020B0604020202020204" pitchFamily="34" charset="0"/>
                        </a:rPr>
                        <a:t>Rev 16:17-21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300552316"/>
                  </a:ext>
                </a:extLst>
              </a:tr>
              <a:tr h="1594820">
                <a:tc>
                  <a:txBody>
                    <a:bodyPr/>
                    <a:lstStyle/>
                    <a:p>
                      <a:pPr algn="ctr" fontAlgn="ctr"/>
                      <a:r>
                        <a:rPr lang="en-US" sz="1100" b="1" i="0" u="none" strike="noStrike">
                          <a:solidFill>
                            <a:srgbClr val="000000"/>
                          </a:solidFill>
                          <a:effectLst/>
                          <a:latin typeface="Arial" panose="020B0604020202020204" pitchFamily="34" charset="0"/>
                        </a:rPr>
                        <a:t>Bowl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Sores on All Men with Mark of the Beast</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Sea Becomes Blood                      Every Sea Creature Dies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Rivers &amp; Springs Become Blood                              "True &amp; Righteous are Your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Sun Scorches       All Men                    Do Not Repent</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Darkness on Beast Kingdom              Men Gnaw Tongues in Pain</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Euphrates Dries Up                        3 Unclean Spirits    Gather Entire Earth to Battle at      </a:t>
                      </a:r>
                      <a:r>
                        <a:rPr lang="en-US" sz="1100" b="1" i="0" u="none" strike="noStrike" dirty="0" err="1">
                          <a:solidFill>
                            <a:schemeClr val="bg1"/>
                          </a:solidFill>
                          <a:effectLst/>
                          <a:latin typeface="Arial" panose="020B0604020202020204" pitchFamily="34" charset="0"/>
                        </a:rPr>
                        <a:t>HarMegiddo</a:t>
                      </a:r>
                      <a:endParaRPr lang="en-US" sz="1100" b="1" i="0" u="none" strike="noStrike" dirty="0">
                        <a:solidFill>
                          <a:schemeClr val="bg1"/>
                        </a:solidFill>
                        <a:effectLst/>
                        <a:latin typeface="Arial" panose="020B0604020202020204" pitchFamily="34" charset="0"/>
                      </a:endParaRP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ctr"/>
                      <a:r>
                        <a:rPr lang="en-US" sz="1100" b="1" i="0" u="none" strike="noStrike" dirty="0">
                          <a:solidFill>
                            <a:schemeClr val="bg1"/>
                          </a:solidFill>
                          <a:effectLst/>
                          <a:latin typeface="Arial" panose="020B0604020202020204" pitchFamily="34" charset="0"/>
                        </a:rPr>
                        <a:t>Poured on the Air     "It is Done"       Noises, </a:t>
                      </a:r>
                      <a:r>
                        <a:rPr lang="en-US" sz="1100" b="1" i="0" u="none" strike="noStrike" dirty="0" err="1">
                          <a:solidFill>
                            <a:schemeClr val="bg1"/>
                          </a:solidFill>
                          <a:effectLst/>
                          <a:latin typeface="Arial" panose="020B0604020202020204" pitchFamily="34" charset="0"/>
                        </a:rPr>
                        <a:t>Thunderings</a:t>
                      </a:r>
                      <a:r>
                        <a:rPr lang="en-US" sz="1100" b="1" i="0" u="none" strike="noStrike" dirty="0">
                          <a:solidFill>
                            <a:schemeClr val="bg1"/>
                          </a:solidFill>
                          <a:effectLst/>
                          <a:latin typeface="Arial" panose="020B0604020202020204" pitchFamily="34" charset="0"/>
                        </a:rPr>
                        <a:t>,      Lightnings, Earthquake                 &amp; Hail</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4026108361"/>
                  </a:ext>
                </a:extLst>
              </a:tr>
            </a:tbl>
          </a:graphicData>
        </a:graphic>
      </p:graphicFrame>
    </p:spTree>
    <p:extLst>
      <p:ext uri="{BB962C8B-B14F-4D97-AF65-F5344CB8AC3E}">
        <p14:creationId xmlns:p14="http://schemas.microsoft.com/office/powerpoint/2010/main" val="31453987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1D94673-E1D9-CEA2-0717-FDE427ED7757}"/>
              </a:ext>
            </a:extLst>
          </p:cNvPr>
          <p:cNvGraphicFramePr>
            <a:graphicFrameLocks noGrp="1"/>
          </p:cNvGraphicFramePr>
          <p:nvPr>
            <p:extLst>
              <p:ext uri="{D42A27DB-BD31-4B8C-83A1-F6EECF244321}">
                <p14:modId xmlns:p14="http://schemas.microsoft.com/office/powerpoint/2010/main" val="2445919538"/>
              </p:ext>
            </p:extLst>
          </p:nvPr>
        </p:nvGraphicFramePr>
        <p:xfrm>
          <a:off x="885825" y="95251"/>
          <a:ext cx="10544175" cy="6648452"/>
        </p:xfrm>
        <a:graphic>
          <a:graphicData uri="http://schemas.openxmlformats.org/drawingml/2006/table">
            <a:tbl>
              <a:tblPr/>
              <a:tblGrid>
                <a:gridCol w="964638">
                  <a:extLst>
                    <a:ext uri="{9D8B030D-6E8A-4147-A177-3AD203B41FA5}">
                      <a16:colId xmlns:a16="http://schemas.microsoft.com/office/drawing/2014/main" val="1435901299"/>
                    </a:ext>
                  </a:extLst>
                </a:gridCol>
                <a:gridCol w="1278434">
                  <a:extLst>
                    <a:ext uri="{9D8B030D-6E8A-4147-A177-3AD203B41FA5}">
                      <a16:colId xmlns:a16="http://schemas.microsoft.com/office/drawing/2014/main" val="2825328034"/>
                    </a:ext>
                  </a:extLst>
                </a:gridCol>
                <a:gridCol w="1231945">
                  <a:extLst>
                    <a:ext uri="{9D8B030D-6E8A-4147-A177-3AD203B41FA5}">
                      <a16:colId xmlns:a16="http://schemas.microsoft.com/office/drawing/2014/main" val="3167776089"/>
                    </a:ext>
                  </a:extLst>
                </a:gridCol>
                <a:gridCol w="1359789">
                  <a:extLst>
                    <a:ext uri="{9D8B030D-6E8A-4147-A177-3AD203B41FA5}">
                      <a16:colId xmlns:a16="http://schemas.microsoft.com/office/drawing/2014/main" val="457332901"/>
                    </a:ext>
                  </a:extLst>
                </a:gridCol>
                <a:gridCol w="1359789">
                  <a:extLst>
                    <a:ext uri="{9D8B030D-6E8A-4147-A177-3AD203B41FA5}">
                      <a16:colId xmlns:a16="http://schemas.microsoft.com/office/drawing/2014/main" val="3970420213"/>
                    </a:ext>
                  </a:extLst>
                </a:gridCol>
                <a:gridCol w="1394655">
                  <a:extLst>
                    <a:ext uri="{9D8B030D-6E8A-4147-A177-3AD203B41FA5}">
                      <a16:colId xmlns:a16="http://schemas.microsoft.com/office/drawing/2014/main" val="2813261295"/>
                    </a:ext>
                  </a:extLst>
                </a:gridCol>
                <a:gridCol w="1490537">
                  <a:extLst>
                    <a:ext uri="{9D8B030D-6E8A-4147-A177-3AD203B41FA5}">
                      <a16:colId xmlns:a16="http://schemas.microsoft.com/office/drawing/2014/main" val="3927669047"/>
                    </a:ext>
                  </a:extLst>
                </a:gridCol>
                <a:gridCol w="104599">
                  <a:extLst>
                    <a:ext uri="{9D8B030D-6E8A-4147-A177-3AD203B41FA5}">
                      <a16:colId xmlns:a16="http://schemas.microsoft.com/office/drawing/2014/main" val="3099739535"/>
                    </a:ext>
                  </a:extLst>
                </a:gridCol>
                <a:gridCol w="1359789">
                  <a:extLst>
                    <a:ext uri="{9D8B030D-6E8A-4147-A177-3AD203B41FA5}">
                      <a16:colId xmlns:a16="http://schemas.microsoft.com/office/drawing/2014/main" val="1330195557"/>
                    </a:ext>
                  </a:extLst>
                </a:gridCol>
              </a:tblGrid>
              <a:tr h="274514">
                <a:tc gridSpan="9">
                  <a:txBody>
                    <a:bodyPr/>
                    <a:lstStyle/>
                    <a:p>
                      <a:pPr algn="ctr" fontAlgn="ctr"/>
                      <a:r>
                        <a:rPr lang="en-US" sz="1100" b="1" i="0" u="none" strike="noStrike">
                          <a:solidFill>
                            <a:srgbClr val="000000"/>
                          </a:solidFill>
                          <a:effectLst/>
                          <a:latin typeface="Arial" panose="020B0604020202020204" pitchFamily="34" charset="0"/>
                        </a:rPr>
                        <a:t>The Revelation Judgments</a:t>
                      </a:r>
                    </a:p>
                  </a:txBody>
                  <a:tcPr marL="5410" marR="5410" marT="5410" marB="0" anchor="ctr">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71353899"/>
                  </a:ext>
                </a:extLst>
              </a:tr>
              <a:tr h="386190">
                <a:tc>
                  <a:txBody>
                    <a:bodyPr/>
                    <a:lstStyle/>
                    <a:p>
                      <a:pPr algn="l" fontAlgn="b"/>
                      <a:r>
                        <a:rPr lang="en-US" sz="500" b="1" i="0" u="none" strike="noStrike">
                          <a:solidFill>
                            <a:srgbClr val="000000"/>
                          </a:solidFill>
                          <a:effectLst/>
                          <a:latin typeface="Arial" panose="020B0604020202020204" pitchFamily="34" charset="0"/>
                        </a:rPr>
                        <a:t> </a:t>
                      </a:r>
                    </a:p>
                  </a:txBody>
                  <a:tcPr marL="5410" marR="5410" marT="541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900" b="1" i="0" u="none" strike="noStrike">
                          <a:solidFill>
                            <a:srgbClr val="000000"/>
                          </a:solidFill>
                          <a:effectLst/>
                          <a:latin typeface="Arial" panose="020B0604020202020204" pitchFamily="34" charset="0"/>
                        </a:rPr>
                        <a:t>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3</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4</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5</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900" b="1" i="0" u="none" strike="noStrike">
                          <a:solidFill>
                            <a:srgbClr val="000000"/>
                          </a:solidFill>
                          <a:effectLst/>
                          <a:latin typeface="Arial" panose="020B0604020202020204" pitchFamily="34" charset="0"/>
                        </a:rPr>
                        <a:t>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93015942"/>
                  </a:ext>
                </a:extLst>
              </a:tr>
              <a:tr h="124473">
                <a:tc gridSpan="9">
                  <a:txBody>
                    <a:bodyPr/>
                    <a:lstStyle/>
                    <a:p>
                      <a:pPr algn="ctr" fontAlgn="b"/>
                      <a:r>
                        <a:rPr lang="en-US" sz="500" b="1" i="0" u="none" strike="noStrike">
                          <a:solidFill>
                            <a:srgbClr val="000000"/>
                          </a:solidFill>
                          <a:effectLst/>
                          <a:latin typeface="Arial" panose="020B0604020202020204" pitchFamily="34" charset="0"/>
                        </a:rPr>
                        <a:t> </a:t>
                      </a:r>
                    </a:p>
                  </a:txBody>
                  <a:tcPr marL="5410" marR="5410" marT="5410" marB="0" anchor="b">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55474562"/>
                  </a:ext>
                </a:extLst>
              </a:tr>
              <a:tr h="221152">
                <a:tc>
                  <a:txBody>
                    <a:bodyPr/>
                    <a:lstStyle/>
                    <a:p>
                      <a:pPr algn="ctr" fontAlgn="ctr"/>
                      <a:r>
                        <a:rPr lang="en-US" sz="1100" b="1" i="0" u="none" strike="noStrike" dirty="0">
                          <a:solidFill>
                            <a:srgbClr val="000000"/>
                          </a:solidFill>
                          <a:effectLst/>
                          <a:latin typeface="Arial" panose="020B0604020202020204" pitchFamily="34" charset="0"/>
                        </a:rPr>
                        <a:t>Reference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6:1-2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6:3-4</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6:5-6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6:7-8</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6:9-11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6:12-17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8:1-6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04375068"/>
                  </a:ext>
                </a:extLst>
              </a:tr>
              <a:tr h="1594820">
                <a:tc>
                  <a:txBody>
                    <a:bodyPr/>
                    <a:lstStyle/>
                    <a:p>
                      <a:pPr algn="ctr" fontAlgn="ctr"/>
                      <a:r>
                        <a:rPr lang="en-US" sz="1100" b="1" i="0" u="none" strike="noStrike" dirty="0">
                          <a:solidFill>
                            <a:srgbClr val="000000"/>
                          </a:solidFill>
                          <a:effectLst/>
                          <a:latin typeface="Arial" panose="020B0604020202020204" pitchFamily="34" charset="0"/>
                        </a:rPr>
                        <a:t>Seal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White Horse     Bow                        Crown               (Stephanos)       Overcomer                      </a:t>
                      </a:r>
                      <a:r>
                        <a:rPr lang="en-US" sz="1100" b="1" i="0" u="none" strike="noStrike" dirty="0">
                          <a:solidFill>
                            <a:srgbClr val="FF0000"/>
                          </a:solidFill>
                          <a:effectLst/>
                          <a:latin typeface="Arial" panose="020B0604020202020204" pitchFamily="34" charset="0"/>
                        </a:rPr>
                        <a:t>THE CHURCH</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Red Horse                Takes Peace                       Cause to Kill    One Another   Great Sword                      </a:t>
                      </a:r>
                      <a:r>
                        <a:rPr lang="en-US" sz="1100" b="1" i="0" u="none" strike="noStrike" dirty="0">
                          <a:solidFill>
                            <a:srgbClr val="FF0000"/>
                          </a:solidFill>
                          <a:effectLst/>
                          <a:latin typeface="Arial" panose="020B0604020202020204" pitchFamily="34" charset="0"/>
                        </a:rPr>
                        <a:t>WAR</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Black Horse               Balance            </a:t>
                      </a:r>
                      <a:r>
                        <a:rPr lang="en-US" sz="1100" b="1" i="0" u="none" strike="noStrike" dirty="0">
                          <a:solidFill>
                            <a:schemeClr val="bg1"/>
                          </a:solidFill>
                          <a:effectLst/>
                          <a:latin typeface="Arial" panose="020B0604020202020204" pitchFamily="34" charset="0"/>
                        </a:rPr>
                        <a:t>(Yoke)                     </a:t>
                      </a:r>
                      <a:r>
                        <a:rPr lang="en-US" sz="1100" b="1" i="0" u="none" strike="noStrike" dirty="0">
                          <a:solidFill>
                            <a:schemeClr val="tx1"/>
                          </a:solidFill>
                          <a:effectLst/>
                          <a:latin typeface="Arial" panose="020B0604020202020204" pitchFamily="34" charset="0"/>
                        </a:rPr>
                        <a:t>Inflation on Needed Things                      Not Luxuries       </a:t>
                      </a:r>
                      <a:r>
                        <a:rPr lang="en-US" sz="1100" b="1" i="0" u="none" strike="noStrike" dirty="0">
                          <a:solidFill>
                            <a:schemeClr val="bg1"/>
                          </a:solidFill>
                          <a:effectLst/>
                          <a:latin typeface="Arial" panose="020B0604020202020204" pitchFamily="34" charset="0"/>
                        </a:rPr>
                        <a:t>ECONOMIC</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Pale Horse                    Death &amp; Hades                          Power Over 1/4                    Sword, Hunger,                      Death &amp; Beasts           FAMINE /  PESTILANCE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 Martyred Souls Under Altar                                    "How Long?"                                 White Robes                     Wait for the Remnant</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 Earthquake                                    Black Sun &amp;   Blood Moon                                Stars Fall                               Mts &amp; Isles Move                  Rich Men Hide                      from God's Wrath</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100" b="1" i="0" u="none" strike="noStrike" dirty="0">
                          <a:solidFill>
                            <a:schemeClr val="bg1"/>
                          </a:solidFill>
                          <a:effectLst/>
                          <a:latin typeface="Arial" panose="020B0604020202020204" pitchFamily="34" charset="0"/>
                        </a:rPr>
                        <a:t> </a:t>
                      </a:r>
                    </a:p>
                  </a:txBody>
                  <a:tcPr marL="5410" marR="5410" marT="5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Silence in Heaven            Angel w/ Censer         Noises, </a:t>
                      </a:r>
                      <a:r>
                        <a:rPr lang="en-US" sz="1100" b="1" i="0" u="none" strike="noStrike" dirty="0" err="1">
                          <a:solidFill>
                            <a:schemeClr val="bg1"/>
                          </a:solidFill>
                          <a:effectLst/>
                          <a:latin typeface="Arial" panose="020B0604020202020204" pitchFamily="34" charset="0"/>
                        </a:rPr>
                        <a:t>Thunderings</a:t>
                      </a:r>
                      <a:r>
                        <a:rPr lang="en-US" sz="1100" b="1" i="0" u="none" strike="noStrike" dirty="0">
                          <a:solidFill>
                            <a:schemeClr val="bg1"/>
                          </a:solidFill>
                          <a:effectLst/>
                          <a:latin typeface="Arial" panose="020B0604020202020204" pitchFamily="34" charset="0"/>
                        </a:rPr>
                        <a:t>,      Lightnings &amp; Earthquake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48941149"/>
                  </a:ext>
                </a:extLst>
              </a:tr>
              <a:tr h="194207">
                <a:tc gridSpan="9">
                  <a:txBody>
                    <a:bodyPr/>
                    <a:lstStyle/>
                    <a:p>
                      <a:pPr algn="ctr" fontAlgn="b"/>
                      <a:r>
                        <a:rPr lang="en-US" sz="1100" b="1" i="0" u="none" strike="noStrike" dirty="0">
                          <a:solidFill>
                            <a:srgbClr val="000000"/>
                          </a:solidFill>
                          <a:effectLst/>
                          <a:latin typeface="Arial" panose="020B0604020202020204" pitchFamily="34" charset="0"/>
                        </a:rPr>
                        <a:t> </a:t>
                      </a:r>
                    </a:p>
                  </a:txBody>
                  <a:tcPr marL="5410" marR="5410" marT="541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90740646"/>
                  </a:ext>
                </a:extLst>
              </a:tr>
              <a:tr h="221152">
                <a:tc>
                  <a:txBody>
                    <a:bodyPr/>
                    <a:lstStyle/>
                    <a:p>
                      <a:pPr algn="ctr" fontAlgn="ctr"/>
                      <a:r>
                        <a:rPr lang="en-US" sz="1100" b="1" i="0" u="none" strike="noStrike" dirty="0">
                          <a:solidFill>
                            <a:srgbClr val="000000"/>
                          </a:solidFill>
                          <a:effectLst/>
                          <a:latin typeface="Arial" panose="020B0604020202020204" pitchFamily="34" charset="0"/>
                        </a:rPr>
                        <a:t>Reference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8:7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8:8-9</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8:10-11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8:12-13</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9:1-12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9:13-21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11:15-19</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15852221"/>
                  </a:ext>
                </a:extLst>
              </a:tr>
              <a:tr h="1594820">
                <a:tc>
                  <a:txBody>
                    <a:bodyPr/>
                    <a:lstStyle/>
                    <a:p>
                      <a:pPr algn="ctr" fontAlgn="ctr"/>
                      <a:r>
                        <a:rPr lang="en-US" sz="1100" b="1" i="0" u="none" strike="noStrike" dirty="0">
                          <a:solidFill>
                            <a:srgbClr val="000000"/>
                          </a:solidFill>
                          <a:effectLst/>
                          <a:latin typeface="Arial" panose="020B0604020202020204" pitchFamily="34" charset="0"/>
                        </a:rPr>
                        <a:t>Trumpet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Hail &amp; Fire from Heaven                  Mingled w/ Blood                    Burn 1/3 of Trees               Burn All Grass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Burning Mountain into Sea                                  1/3 of Sea Creatures Die          Destroy 1/3         of Ships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Star Falls on         1/3 of Rivers &amp; Springs         Become Bitter     Many Men Die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1/3 of Sun, Moon Stars Dark           Day &amp; Night 1/3 Shorter              "Woe, Woe, Woe“  to Earth</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Star from Heaven with Key to Pit     Smoke &amp; Locusts  Harm Those Without God's Mark             "Woe, Woe"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4 Angels from Euphrates River      Kill 1/3 of Mankind with Fire, Smoke &amp; Brimstone               Men Don't Repent     3</a:t>
                      </a:r>
                      <a:r>
                        <a:rPr lang="en-US" sz="1100" b="1" i="0" u="none" strike="noStrike" baseline="30000" dirty="0">
                          <a:solidFill>
                            <a:schemeClr val="bg1"/>
                          </a:solidFill>
                          <a:effectLst/>
                          <a:latin typeface="Arial" panose="020B0604020202020204" pitchFamily="34" charset="0"/>
                        </a:rPr>
                        <a:t>rd</a:t>
                      </a:r>
                      <a:r>
                        <a:rPr lang="en-US" sz="1100" b="1" i="0" u="none" strike="noStrike" dirty="0">
                          <a:solidFill>
                            <a:schemeClr val="bg1"/>
                          </a:solidFill>
                          <a:effectLst/>
                          <a:latin typeface="Arial" panose="020B0604020202020204" pitchFamily="34" charset="0"/>
                        </a:rPr>
                        <a:t> "Woe"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Nations to God           Elders Worship     Noises, </a:t>
                      </a:r>
                      <a:r>
                        <a:rPr lang="en-US" sz="1100" b="1" i="0" u="none" strike="noStrike" dirty="0" err="1">
                          <a:solidFill>
                            <a:schemeClr val="bg1"/>
                          </a:solidFill>
                          <a:effectLst/>
                          <a:latin typeface="Arial" panose="020B0604020202020204" pitchFamily="34" charset="0"/>
                        </a:rPr>
                        <a:t>Thunderings</a:t>
                      </a:r>
                      <a:r>
                        <a:rPr lang="en-US" sz="1100" b="1" i="0" u="none" strike="noStrike" dirty="0">
                          <a:solidFill>
                            <a:schemeClr val="bg1"/>
                          </a:solidFill>
                          <a:effectLst/>
                          <a:latin typeface="Arial" panose="020B0604020202020204" pitchFamily="34" charset="0"/>
                        </a:rPr>
                        <a:t>,      Lightnings &amp; Earthquake        Temple Opened</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36557500"/>
                  </a:ext>
                </a:extLst>
              </a:tr>
              <a:tr h="221152">
                <a:tc gridSpan="9">
                  <a:txBody>
                    <a:bodyPr/>
                    <a:lstStyle/>
                    <a:p>
                      <a:pPr algn="l" fontAlgn="ctr"/>
                      <a:r>
                        <a:rPr lang="en-US" sz="1100" b="1" i="0" u="none" strike="noStrike" dirty="0">
                          <a:solidFill>
                            <a:srgbClr val="000000"/>
                          </a:solidFill>
                          <a:effectLst/>
                          <a:latin typeface="Arial" panose="020B0604020202020204" pitchFamily="34" charset="0"/>
                        </a:rPr>
                        <a:t>Seven Thunders                                   Rev 10:3-4                                     Sealed Up !!!</a:t>
                      </a:r>
                    </a:p>
                  </a:txBody>
                  <a:tcPr marL="5410" marR="5410" marT="541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01491828"/>
                  </a:ext>
                </a:extLst>
              </a:tr>
              <a:tr h="221152">
                <a:tc>
                  <a:txBody>
                    <a:bodyPr/>
                    <a:lstStyle/>
                    <a:p>
                      <a:pPr algn="ctr" fontAlgn="ctr"/>
                      <a:r>
                        <a:rPr lang="en-US" sz="1100" b="1" i="0" u="none" strike="noStrike">
                          <a:solidFill>
                            <a:srgbClr val="000000"/>
                          </a:solidFill>
                          <a:effectLst/>
                          <a:latin typeface="Arial" panose="020B0604020202020204" pitchFamily="34" charset="0"/>
                        </a:rPr>
                        <a:t>Reference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dirty="0">
                          <a:solidFill>
                            <a:srgbClr val="000000"/>
                          </a:solidFill>
                          <a:effectLst/>
                          <a:latin typeface="Arial" panose="020B0604020202020204" pitchFamily="34" charset="0"/>
                        </a:rPr>
                        <a:t>Rev 16:2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rgbClr val="000000"/>
                          </a:solidFill>
                          <a:effectLst/>
                          <a:latin typeface="Arial" panose="020B0604020202020204" pitchFamily="34" charset="0"/>
                        </a:rPr>
                        <a:t>Rev 16:3</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16:4-7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16:8-9</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16:10-11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16:12-16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ctr"/>
                      <a:r>
                        <a:rPr lang="en-US" sz="1100" b="1" i="0" u="none" strike="noStrike">
                          <a:solidFill>
                            <a:srgbClr val="000000"/>
                          </a:solidFill>
                          <a:effectLst/>
                          <a:latin typeface="Arial" panose="020B0604020202020204" pitchFamily="34" charset="0"/>
                        </a:rPr>
                        <a:t>Rev 16:17-21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300552316"/>
                  </a:ext>
                </a:extLst>
              </a:tr>
              <a:tr h="1594820">
                <a:tc>
                  <a:txBody>
                    <a:bodyPr/>
                    <a:lstStyle/>
                    <a:p>
                      <a:pPr algn="ctr" fontAlgn="ctr"/>
                      <a:r>
                        <a:rPr lang="en-US" sz="1100" b="1" i="0" u="none" strike="noStrike">
                          <a:solidFill>
                            <a:srgbClr val="000000"/>
                          </a:solidFill>
                          <a:effectLst/>
                          <a:latin typeface="Arial" panose="020B0604020202020204" pitchFamily="34" charset="0"/>
                        </a:rPr>
                        <a:t>Bowl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Sores on All Men with Mark of the Beast</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Sea Becomes Blood                      Every Sea Creature Dies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Rivers &amp; Springs Become Blood                              "True &amp; Righteous are Your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Sun Scorches       All Men                    Do Not Repent</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Darkness on Beast Kingdom              Men Gnaw Tongues in Pain</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Euphrates Dries Up                        3 Unclean Spirits    Gather Entire Earth to Battle at      </a:t>
                      </a:r>
                      <a:r>
                        <a:rPr lang="en-US" sz="1100" b="1" i="0" u="none" strike="noStrike" dirty="0" err="1">
                          <a:solidFill>
                            <a:schemeClr val="bg1"/>
                          </a:solidFill>
                          <a:effectLst/>
                          <a:latin typeface="Arial" panose="020B0604020202020204" pitchFamily="34" charset="0"/>
                        </a:rPr>
                        <a:t>HarMegiddo</a:t>
                      </a:r>
                      <a:endParaRPr lang="en-US" sz="1100" b="1" i="0" u="none" strike="noStrike" dirty="0">
                        <a:solidFill>
                          <a:schemeClr val="bg1"/>
                        </a:solidFill>
                        <a:effectLst/>
                        <a:latin typeface="Arial" panose="020B0604020202020204" pitchFamily="34" charset="0"/>
                      </a:endParaRP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ctr"/>
                      <a:r>
                        <a:rPr lang="en-US" sz="1100" b="1" i="0" u="none" strike="noStrike" dirty="0">
                          <a:solidFill>
                            <a:schemeClr val="bg1"/>
                          </a:solidFill>
                          <a:effectLst/>
                          <a:latin typeface="Arial" panose="020B0604020202020204" pitchFamily="34" charset="0"/>
                        </a:rPr>
                        <a:t>Poured on the Air     "It is Done"       Noises, </a:t>
                      </a:r>
                      <a:r>
                        <a:rPr lang="en-US" sz="1100" b="1" i="0" u="none" strike="noStrike" dirty="0" err="1">
                          <a:solidFill>
                            <a:schemeClr val="bg1"/>
                          </a:solidFill>
                          <a:effectLst/>
                          <a:latin typeface="Arial" panose="020B0604020202020204" pitchFamily="34" charset="0"/>
                        </a:rPr>
                        <a:t>Thunderings</a:t>
                      </a:r>
                      <a:r>
                        <a:rPr lang="en-US" sz="1100" b="1" i="0" u="none" strike="noStrike" dirty="0">
                          <a:solidFill>
                            <a:schemeClr val="bg1"/>
                          </a:solidFill>
                          <a:effectLst/>
                          <a:latin typeface="Arial" panose="020B0604020202020204" pitchFamily="34" charset="0"/>
                        </a:rPr>
                        <a:t>,      Lightnings, Earthquake                 &amp; Hail</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4026108361"/>
                  </a:ext>
                </a:extLst>
              </a:tr>
            </a:tbl>
          </a:graphicData>
        </a:graphic>
      </p:graphicFrame>
    </p:spTree>
    <p:extLst>
      <p:ext uri="{BB962C8B-B14F-4D97-AF65-F5344CB8AC3E}">
        <p14:creationId xmlns:p14="http://schemas.microsoft.com/office/powerpoint/2010/main" val="24221774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1D94673-E1D9-CEA2-0717-FDE427ED7757}"/>
              </a:ext>
            </a:extLst>
          </p:cNvPr>
          <p:cNvGraphicFramePr>
            <a:graphicFrameLocks noGrp="1"/>
          </p:cNvGraphicFramePr>
          <p:nvPr>
            <p:extLst>
              <p:ext uri="{D42A27DB-BD31-4B8C-83A1-F6EECF244321}">
                <p14:modId xmlns:p14="http://schemas.microsoft.com/office/powerpoint/2010/main" val="345036170"/>
              </p:ext>
            </p:extLst>
          </p:nvPr>
        </p:nvGraphicFramePr>
        <p:xfrm>
          <a:off x="885825" y="95251"/>
          <a:ext cx="10544175" cy="6648452"/>
        </p:xfrm>
        <a:graphic>
          <a:graphicData uri="http://schemas.openxmlformats.org/drawingml/2006/table">
            <a:tbl>
              <a:tblPr/>
              <a:tblGrid>
                <a:gridCol w="964638">
                  <a:extLst>
                    <a:ext uri="{9D8B030D-6E8A-4147-A177-3AD203B41FA5}">
                      <a16:colId xmlns:a16="http://schemas.microsoft.com/office/drawing/2014/main" val="1435901299"/>
                    </a:ext>
                  </a:extLst>
                </a:gridCol>
                <a:gridCol w="1278434">
                  <a:extLst>
                    <a:ext uri="{9D8B030D-6E8A-4147-A177-3AD203B41FA5}">
                      <a16:colId xmlns:a16="http://schemas.microsoft.com/office/drawing/2014/main" val="2825328034"/>
                    </a:ext>
                  </a:extLst>
                </a:gridCol>
                <a:gridCol w="1231945">
                  <a:extLst>
                    <a:ext uri="{9D8B030D-6E8A-4147-A177-3AD203B41FA5}">
                      <a16:colId xmlns:a16="http://schemas.microsoft.com/office/drawing/2014/main" val="3167776089"/>
                    </a:ext>
                  </a:extLst>
                </a:gridCol>
                <a:gridCol w="1359789">
                  <a:extLst>
                    <a:ext uri="{9D8B030D-6E8A-4147-A177-3AD203B41FA5}">
                      <a16:colId xmlns:a16="http://schemas.microsoft.com/office/drawing/2014/main" val="457332901"/>
                    </a:ext>
                  </a:extLst>
                </a:gridCol>
                <a:gridCol w="1359789">
                  <a:extLst>
                    <a:ext uri="{9D8B030D-6E8A-4147-A177-3AD203B41FA5}">
                      <a16:colId xmlns:a16="http://schemas.microsoft.com/office/drawing/2014/main" val="3970420213"/>
                    </a:ext>
                  </a:extLst>
                </a:gridCol>
                <a:gridCol w="1394655">
                  <a:extLst>
                    <a:ext uri="{9D8B030D-6E8A-4147-A177-3AD203B41FA5}">
                      <a16:colId xmlns:a16="http://schemas.microsoft.com/office/drawing/2014/main" val="2813261295"/>
                    </a:ext>
                  </a:extLst>
                </a:gridCol>
                <a:gridCol w="1490537">
                  <a:extLst>
                    <a:ext uri="{9D8B030D-6E8A-4147-A177-3AD203B41FA5}">
                      <a16:colId xmlns:a16="http://schemas.microsoft.com/office/drawing/2014/main" val="3927669047"/>
                    </a:ext>
                  </a:extLst>
                </a:gridCol>
                <a:gridCol w="104599">
                  <a:extLst>
                    <a:ext uri="{9D8B030D-6E8A-4147-A177-3AD203B41FA5}">
                      <a16:colId xmlns:a16="http://schemas.microsoft.com/office/drawing/2014/main" val="3099739535"/>
                    </a:ext>
                  </a:extLst>
                </a:gridCol>
                <a:gridCol w="1359789">
                  <a:extLst>
                    <a:ext uri="{9D8B030D-6E8A-4147-A177-3AD203B41FA5}">
                      <a16:colId xmlns:a16="http://schemas.microsoft.com/office/drawing/2014/main" val="1330195557"/>
                    </a:ext>
                  </a:extLst>
                </a:gridCol>
              </a:tblGrid>
              <a:tr h="274514">
                <a:tc gridSpan="9">
                  <a:txBody>
                    <a:bodyPr/>
                    <a:lstStyle/>
                    <a:p>
                      <a:pPr algn="ctr" fontAlgn="ctr"/>
                      <a:r>
                        <a:rPr lang="en-US" sz="1100" b="1" i="0" u="none" strike="noStrike">
                          <a:solidFill>
                            <a:srgbClr val="000000"/>
                          </a:solidFill>
                          <a:effectLst/>
                          <a:latin typeface="Arial" panose="020B0604020202020204" pitchFamily="34" charset="0"/>
                        </a:rPr>
                        <a:t>The Revelation Judgments</a:t>
                      </a:r>
                    </a:p>
                  </a:txBody>
                  <a:tcPr marL="5410" marR="5410" marT="5410" marB="0" anchor="ctr">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71353899"/>
                  </a:ext>
                </a:extLst>
              </a:tr>
              <a:tr h="386190">
                <a:tc>
                  <a:txBody>
                    <a:bodyPr/>
                    <a:lstStyle/>
                    <a:p>
                      <a:pPr algn="l" fontAlgn="b"/>
                      <a:r>
                        <a:rPr lang="en-US" sz="500" b="1" i="0" u="none" strike="noStrike">
                          <a:solidFill>
                            <a:srgbClr val="000000"/>
                          </a:solidFill>
                          <a:effectLst/>
                          <a:latin typeface="Arial" panose="020B0604020202020204" pitchFamily="34" charset="0"/>
                        </a:rPr>
                        <a:t> </a:t>
                      </a:r>
                    </a:p>
                  </a:txBody>
                  <a:tcPr marL="5410" marR="5410" marT="541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900" b="1" i="0" u="none" strike="noStrike">
                          <a:solidFill>
                            <a:srgbClr val="000000"/>
                          </a:solidFill>
                          <a:effectLst/>
                          <a:latin typeface="Arial" panose="020B0604020202020204" pitchFamily="34" charset="0"/>
                        </a:rPr>
                        <a:t>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3</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4</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5</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900" b="1" i="0" u="none" strike="noStrike">
                          <a:solidFill>
                            <a:srgbClr val="000000"/>
                          </a:solidFill>
                          <a:effectLst/>
                          <a:latin typeface="Arial" panose="020B0604020202020204" pitchFamily="34" charset="0"/>
                        </a:rPr>
                        <a:t>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93015942"/>
                  </a:ext>
                </a:extLst>
              </a:tr>
              <a:tr h="124473">
                <a:tc gridSpan="9">
                  <a:txBody>
                    <a:bodyPr/>
                    <a:lstStyle/>
                    <a:p>
                      <a:pPr algn="ctr" fontAlgn="b"/>
                      <a:r>
                        <a:rPr lang="en-US" sz="500" b="1" i="0" u="none" strike="noStrike">
                          <a:solidFill>
                            <a:srgbClr val="000000"/>
                          </a:solidFill>
                          <a:effectLst/>
                          <a:latin typeface="Arial" panose="020B0604020202020204" pitchFamily="34" charset="0"/>
                        </a:rPr>
                        <a:t> </a:t>
                      </a:r>
                    </a:p>
                  </a:txBody>
                  <a:tcPr marL="5410" marR="5410" marT="5410" marB="0" anchor="b">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55474562"/>
                  </a:ext>
                </a:extLst>
              </a:tr>
              <a:tr h="221152">
                <a:tc>
                  <a:txBody>
                    <a:bodyPr/>
                    <a:lstStyle/>
                    <a:p>
                      <a:pPr algn="ctr" fontAlgn="ctr"/>
                      <a:r>
                        <a:rPr lang="en-US" sz="1100" b="1" i="0" u="none" strike="noStrike" dirty="0">
                          <a:solidFill>
                            <a:srgbClr val="000000"/>
                          </a:solidFill>
                          <a:effectLst/>
                          <a:latin typeface="Arial" panose="020B0604020202020204" pitchFamily="34" charset="0"/>
                        </a:rPr>
                        <a:t>Reference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6:1-2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6:3-4</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6:5-6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6:7-8</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6:9-11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6:12-17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8:1-6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04375068"/>
                  </a:ext>
                </a:extLst>
              </a:tr>
              <a:tr h="1594820">
                <a:tc>
                  <a:txBody>
                    <a:bodyPr/>
                    <a:lstStyle/>
                    <a:p>
                      <a:pPr algn="ctr" fontAlgn="ctr"/>
                      <a:r>
                        <a:rPr lang="en-US" sz="1100" b="1" i="0" u="none" strike="noStrike" dirty="0">
                          <a:solidFill>
                            <a:srgbClr val="000000"/>
                          </a:solidFill>
                          <a:effectLst/>
                          <a:latin typeface="Arial" panose="020B0604020202020204" pitchFamily="34" charset="0"/>
                        </a:rPr>
                        <a:t>Seal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White Horse     Bow                        Crown               (Stephanos)       Overcomer                      </a:t>
                      </a:r>
                      <a:r>
                        <a:rPr lang="en-US" sz="1100" b="1" i="0" u="none" strike="noStrike" dirty="0">
                          <a:solidFill>
                            <a:srgbClr val="FF0000"/>
                          </a:solidFill>
                          <a:effectLst/>
                          <a:latin typeface="Arial" panose="020B0604020202020204" pitchFamily="34" charset="0"/>
                        </a:rPr>
                        <a:t>THE CHURCH</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Red Horse                Takes Peace                       Cause to Kill    One Another   Great Sword                      </a:t>
                      </a:r>
                      <a:r>
                        <a:rPr lang="en-US" sz="1100" b="1" i="0" u="none" strike="noStrike" dirty="0">
                          <a:solidFill>
                            <a:srgbClr val="FF0000"/>
                          </a:solidFill>
                          <a:effectLst/>
                          <a:latin typeface="Arial" panose="020B0604020202020204" pitchFamily="34" charset="0"/>
                        </a:rPr>
                        <a:t>WAR</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Black Horse               </a:t>
                      </a:r>
                      <a:r>
                        <a:rPr lang="en-US" sz="1100" b="0" i="0" u="none" strike="dblStrike" baseline="0" dirty="0">
                          <a:solidFill>
                            <a:schemeClr val="tx1"/>
                          </a:solidFill>
                          <a:effectLst/>
                          <a:latin typeface="Arial" panose="020B0604020202020204" pitchFamily="34" charset="0"/>
                        </a:rPr>
                        <a:t>Balance </a:t>
                      </a:r>
                      <a:r>
                        <a:rPr lang="en-US" sz="1100" b="1" i="0" u="none" strike="noStrike" dirty="0">
                          <a:solidFill>
                            <a:schemeClr val="tx1"/>
                          </a:solidFill>
                          <a:effectLst/>
                          <a:latin typeface="Arial" panose="020B0604020202020204" pitchFamily="34" charset="0"/>
                        </a:rPr>
                        <a:t>           (Yoke)                     Inflation on Needed Things                      Not Luxuries       </a:t>
                      </a:r>
                      <a:r>
                        <a:rPr lang="en-US" sz="1100" b="1" i="0" u="none" strike="noStrike" dirty="0">
                          <a:solidFill>
                            <a:schemeClr val="bg1"/>
                          </a:solidFill>
                          <a:effectLst/>
                          <a:latin typeface="Arial" panose="020B0604020202020204" pitchFamily="34" charset="0"/>
                        </a:rPr>
                        <a:t>ECONOMIC</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Pale Horse                    Death &amp; Hades                          Power Over 1/4                    Sword, Hunger,                      Death &amp; Beasts           FAMINE /  PESTILANCE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 Martyred Souls Under Altar                                    "How Long?"                                 White Robes                     Wait for the Remnant</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 Earthquake                                    Black Sun &amp;   Blood Moon                                Stars Fall                               Mts &amp; Isles Move                  Rich Men Hide                      from God's Wrath</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100" b="1" i="0" u="none" strike="noStrike" dirty="0">
                          <a:solidFill>
                            <a:schemeClr val="bg1"/>
                          </a:solidFill>
                          <a:effectLst/>
                          <a:latin typeface="Arial" panose="020B0604020202020204" pitchFamily="34" charset="0"/>
                        </a:rPr>
                        <a:t> </a:t>
                      </a:r>
                    </a:p>
                  </a:txBody>
                  <a:tcPr marL="5410" marR="5410" marT="5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Silence in Heaven            Angel w/ Censer         Noises, </a:t>
                      </a:r>
                      <a:r>
                        <a:rPr lang="en-US" sz="1100" b="1" i="0" u="none" strike="noStrike" dirty="0" err="1">
                          <a:solidFill>
                            <a:schemeClr val="bg1"/>
                          </a:solidFill>
                          <a:effectLst/>
                          <a:latin typeface="Arial" panose="020B0604020202020204" pitchFamily="34" charset="0"/>
                        </a:rPr>
                        <a:t>Thunderings</a:t>
                      </a:r>
                      <a:r>
                        <a:rPr lang="en-US" sz="1100" b="1" i="0" u="none" strike="noStrike" dirty="0">
                          <a:solidFill>
                            <a:schemeClr val="bg1"/>
                          </a:solidFill>
                          <a:effectLst/>
                          <a:latin typeface="Arial" panose="020B0604020202020204" pitchFamily="34" charset="0"/>
                        </a:rPr>
                        <a:t>,      Lightnings &amp; Earthquake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48941149"/>
                  </a:ext>
                </a:extLst>
              </a:tr>
              <a:tr h="194207">
                <a:tc gridSpan="9">
                  <a:txBody>
                    <a:bodyPr/>
                    <a:lstStyle/>
                    <a:p>
                      <a:pPr algn="ctr" fontAlgn="b"/>
                      <a:r>
                        <a:rPr lang="en-US" sz="1100" b="1" i="0" u="none" strike="noStrike" dirty="0">
                          <a:solidFill>
                            <a:srgbClr val="000000"/>
                          </a:solidFill>
                          <a:effectLst/>
                          <a:latin typeface="Arial" panose="020B0604020202020204" pitchFamily="34" charset="0"/>
                        </a:rPr>
                        <a:t> </a:t>
                      </a:r>
                    </a:p>
                  </a:txBody>
                  <a:tcPr marL="5410" marR="5410" marT="541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90740646"/>
                  </a:ext>
                </a:extLst>
              </a:tr>
              <a:tr h="221152">
                <a:tc>
                  <a:txBody>
                    <a:bodyPr/>
                    <a:lstStyle/>
                    <a:p>
                      <a:pPr algn="ctr" fontAlgn="ctr"/>
                      <a:r>
                        <a:rPr lang="en-US" sz="1100" b="1" i="0" u="none" strike="noStrike" dirty="0">
                          <a:solidFill>
                            <a:srgbClr val="000000"/>
                          </a:solidFill>
                          <a:effectLst/>
                          <a:latin typeface="Arial" panose="020B0604020202020204" pitchFamily="34" charset="0"/>
                        </a:rPr>
                        <a:t>Reference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8:7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8:8-9</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8:10-11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8:12-13</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9:1-12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9:13-21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11:15-19</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15852221"/>
                  </a:ext>
                </a:extLst>
              </a:tr>
              <a:tr h="1594820">
                <a:tc>
                  <a:txBody>
                    <a:bodyPr/>
                    <a:lstStyle/>
                    <a:p>
                      <a:pPr algn="ctr" fontAlgn="ctr"/>
                      <a:r>
                        <a:rPr lang="en-US" sz="1100" b="1" i="0" u="none" strike="noStrike" dirty="0">
                          <a:solidFill>
                            <a:srgbClr val="000000"/>
                          </a:solidFill>
                          <a:effectLst/>
                          <a:latin typeface="Arial" panose="020B0604020202020204" pitchFamily="34" charset="0"/>
                        </a:rPr>
                        <a:t>Trumpet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Hail &amp; Fire from Heaven                  Mingled w/ Blood                    Burn 1/3 of Trees               Burn All Grass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Burning Mountain into Sea                                  1/3 of Sea Creatures Die          Destroy 1/3         of Ships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Star Falls on         1/3 of Rivers &amp; Springs         Become Bitter     Many Men Die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1/3 of Sun, Moon Stars Dark           Day &amp; Night 1/3 Shorter              "Woe, Woe, Woe“  to Earth</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Star from Heaven with Key to Pit     Smoke &amp; Locusts  Harm Those Without God's Mark             "Woe, Woe"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4 Angels from Euphrates River      Kill 1/3 of Mankind with Fire, Smoke &amp; Brimstone               Men Don't Repent     3</a:t>
                      </a:r>
                      <a:r>
                        <a:rPr lang="en-US" sz="1100" b="1" i="0" u="none" strike="noStrike" baseline="30000" dirty="0">
                          <a:solidFill>
                            <a:schemeClr val="bg1"/>
                          </a:solidFill>
                          <a:effectLst/>
                          <a:latin typeface="Arial" panose="020B0604020202020204" pitchFamily="34" charset="0"/>
                        </a:rPr>
                        <a:t>rd</a:t>
                      </a:r>
                      <a:r>
                        <a:rPr lang="en-US" sz="1100" b="1" i="0" u="none" strike="noStrike" dirty="0">
                          <a:solidFill>
                            <a:schemeClr val="bg1"/>
                          </a:solidFill>
                          <a:effectLst/>
                          <a:latin typeface="Arial" panose="020B0604020202020204" pitchFamily="34" charset="0"/>
                        </a:rPr>
                        <a:t> "Woe"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Nations to God           Elders Worship     Noises, </a:t>
                      </a:r>
                      <a:r>
                        <a:rPr lang="en-US" sz="1100" b="1" i="0" u="none" strike="noStrike" dirty="0" err="1">
                          <a:solidFill>
                            <a:schemeClr val="bg1"/>
                          </a:solidFill>
                          <a:effectLst/>
                          <a:latin typeface="Arial" panose="020B0604020202020204" pitchFamily="34" charset="0"/>
                        </a:rPr>
                        <a:t>Thunderings</a:t>
                      </a:r>
                      <a:r>
                        <a:rPr lang="en-US" sz="1100" b="1" i="0" u="none" strike="noStrike" dirty="0">
                          <a:solidFill>
                            <a:schemeClr val="bg1"/>
                          </a:solidFill>
                          <a:effectLst/>
                          <a:latin typeface="Arial" panose="020B0604020202020204" pitchFamily="34" charset="0"/>
                        </a:rPr>
                        <a:t>,      Lightnings &amp; Earthquake        Temple Opened</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36557500"/>
                  </a:ext>
                </a:extLst>
              </a:tr>
              <a:tr h="221152">
                <a:tc gridSpan="9">
                  <a:txBody>
                    <a:bodyPr/>
                    <a:lstStyle/>
                    <a:p>
                      <a:pPr algn="l" fontAlgn="ctr"/>
                      <a:r>
                        <a:rPr lang="en-US" sz="1100" b="1" i="0" u="none" strike="noStrike" dirty="0">
                          <a:solidFill>
                            <a:srgbClr val="000000"/>
                          </a:solidFill>
                          <a:effectLst/>
                          <a:latin typeface="Arial" panose="020B0604020202020204" pitchFamily="34" charset="0"/>
                        </a:rPr>
                        <a:t>Seven Thunders                                   Rev 10:3-4                                     Sealed Up !!!</a:t>
                      </a:r>
                    </a:p>
                  </a:txBody>
                  <a:tcPr marL="5410" marR="5410" marT="541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01491828"/>
                  </a:ext>
                </a:extLst>
              </a:tr>
              <a:tr h="221152">
                <a:tc>
                  <a:txBody>
                    <a:bodyPr/>
                    <a:lstStyle/>
                    <a:p>
                      <a:pPr algn="ctr" fontAlgn="ctr"/>
                      <a:r>
                        <a:rPr lang="en-US" sz="1100" b="1" i="0" u="none" strike="noStrike">
                          <a:solidFill>
                            <a:srgbClr val="000000"/>
                          </a:solidFill>
                          <a:effectLst/>
                          <a:latin typeface="Arial" panose="020B0604020202020204" pitchFamily="34" charset="0"/>
                        </a:rPr>
                        <a:t>Reference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dirty="0">
                          <a:solidFill>
                            <a:srgbClr val="000000"/>
                          </a:solidFill>
                          <a:effectLst/>
                          <a:latin typeface="Arial" panose="020B0604020202020204" pitchFamily="34" charset="0"/>
                        </a:rPr>
                        <a:t>Rev 16:2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rgbClr val="000000"/>
                          </a:solidFill>
                          <a:effectLst/>
                          <a:latin typeface="Arial" panose="020B0604020202020204" pitchFamily="34" charset="0"/>
                        </a:rPr>
                        <a:t>Rev 16:3</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16:4-7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16:8-9</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16:10-11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16:12-16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ctr"/>
                      <a:r>
                        <a:rPr lang="en-US" sz="1100" b="1" i="0" u="none" strike="noStrike">
                          <a:solidFill>
                            <a:srgbClr val="000000"/>
                          </a:solidFill>
                          <a:effectLst/>
                          <a:latin typeface="Arial" panose="020B0604020202020204" pitchFamily="34" charset="0"/>
                        </a:rPr>
                        <a:t>Rev 16:17-21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300552316"/>
                  </a:ext>
                </a:extLst>
              </a:tr>
              <a:tr h="1594820">
                <a:tc>
                  <a:txBody>
                    <a:bodyPr/>
                    <a:lstStyle/>
                    <a:p>
                      <a:pPr algn="ctr" fontAlgn="ctr"/>
                      <a:r>
                        <a:rPr lang="en-US" sz="1100" b="1" i="0" u="none" strike="noStrike">
                          <a:solidFill>
                            <a:srgbClr val="000000"/>
                          </a:solidFill>
                          <a:effectLst/>
                          <a:latin typeface="Arial" panose="020B0604020202020204" pitchFamily="34" charset="0"/>
                        </a:rPr>
                        <a:t>Bowl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Sores on All Men with Mark of the Beast</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Sea Becomes Blood                      Every Sea Creature Dies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Rivers &amp; Springs Become Blood                              "True &amp; Righteous are Your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Sun Scorches       All Men                    Do Not Repent</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Darkness on Beast Kingdom              Men Gnaw Tongues in Pain</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Euphrates Dries Up                        3 Unclean Spirits    Gather Entire Earth to Battle at      </a:t>
                      </a:r>
                      <a:r>
                        <a:rPr lang="en-US" sz="1100" b="1" i="0" u="none" strike="noStrike" dirty="0" err="1">
                          <a:solidFill>
                            <a:schemeClr val="bg1"/>
                          </a:solidFill>
                          <a:effectLst/>
                          <a:latin typeface="Arial" panose="020B0604020202020204" pitchFamily="34" charset="0"/>
                        </a:rPr>
                        <a:t>HarMegiddo</a:t>
                      </a:r>
                      <a:endParaRPr lang="en-US" sz="1100" b="1" i="0" u="none" strike="noStrike" dirty="0">
                        <a:solidFill>
                          <a:schemeClr val="bg1"/>
                        </a:solidFill>
                        <a:effectLst/>
                        <a:latin typeface="Arial" panose="020B0604020202020204" pitchFamily="34" charset="0"/>
                      </a:endParaRP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ctr"/>
                      <a:r>
                        <a:rPr lang="en-US" sz="1100" b="1" i="0" u="none" strike="noStrike" dirty="0">
                          <a:solidFill>
                            <a:schemeClr val="bg1"/>
                          </a:solidFill>
                          <a:effectLst/>
                          <a:latin typeface="Arial" panose="020B0604020202020204" pitchFamily="34" charset="0"/>
                        </a:rPr>
                        <a:t>Poured on the Air     "It is Done"       Noises, </a:t>
                      </a:r>
                      <a:r>
                        <a:rPr lang="en-US" sz="1100" b="1" i="0" u="none" strike="noStrike" dirty="0" err="1">
                          <a:solidFill>
                            <a:schemeClr val="bg1"/>
                          </a:solidFill>
                          <a:effectLst/>
                          <a:latin typeface="Arial" panose="020B0604020202020204" pitchFamily="34" charset="0"/>
                        </a:rPr>
                        <a:t>Thunderings</a:t>
                      </a:r>
                      <a:r>
                        <a:rPr lang="en-US" sz="1100" b="1" i="0" u="none" strike="noStrike" dirty="0">
                          <a:solidFill>
                            <a:schemeClr val="bg1"/>
                          </a:solidFill>
                          <a:effectLst/>
                          <a:latin typeface="Arial" panose="020B0604020202020204" pitchFamily="34" charset="0"/>
                        </a:rPr>
                        <a:t>,      Lightnings, Earthquake                 &amp; Hail</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4026108361"/>
                  </a:ext>
                </a:extLst>
              </a:tr>
            </a:tbl>
          </a:graphicData>
        </a:graphic>
      </p:graphicFrame>
    </p:spTree>
    <p:extLst>
      <p:ext uri="{BB962C8B-B14F-4D97-AF65-F5344CB8AC3E}">
        <p14:creationId xmlns:p14="http://schemas.microsoft.com/office/powerpoint/2010/main" val="27813697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3022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My Documents\Temple Aron HaKodesh\Service Messages\Shavuot\IMG_0005.jpg">
            <a:extLst>
              <a:ext uri="{FF2B5EF4-FFF2-40B4-BE49-F238E27FC236}">
                <a16:creationId xmlns:a16="http://schemas.microsoft.com/office/drawing/2014/main" id="{F74643AA-7168-F304-0331-B85C9C6A3B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395200" cy="697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ext Box 3">
            <a:extLst>
              <a:ext uri="{FF2B5EF4-FFF2-40B4-BE49-F238E27FC236}">
                <a16:creationId xmlns:a16="http://schemas.microsoft.com/office/drawing/2014/main" id="{2952BBDB-79A1-89FC-2B5B-EAB6EED2EDBC}"/>
              </a:ext>
            </a:extLst>
          </p:cNvPr>
          <p:cNvSpPr txBox="1">
            <a:spLocks noChangeArrowheads="1"/>
          </p:cNvSpPr>
          <p:nvPr/>
        </p:nvSpPr>
        <p:spPr bwMode="auto">
          <a:xfrm>
            <a:off x="1727200" y="1219200"/>
            <a:ext cx="8737600" cy="748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70000"/>
              <a:buFont typeface="Wingdings" panose="05000000000000000000" pitchFamily="2" charset="2"/>
              <a:defRPr sz="3200" b="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eaLnBrk="0" hangingPunct="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eaLnBrk="0" hangingPunct="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defTabSz="1219170" eaLnBrk="1" fontAlgn="base" hangingPunct="1">
              <a:spcBef>
                <a:spcPct val="50000"/>
              </a:spcBef>
              <a:spcAft>
                <a:spcPct val="0"/>
              </a:spcAft>
              <a:buClrTx/>
              <a:buSzTx/>
            </a:pPr>
            <a:endParaRPr lang="en-US" altLang="en-US" sz="4267" b="0">
              <a:solidFill>
                <a:srgbClr val="4B2500"/>
              </a:solidFill>
            </a:endParaRPr>
          </a:p>
        </p:txBody>
      </p:sp>
      <p:sp>
        <p:nvSpPr>
          <p:cNvPr id="2248708" name="Rectangle 4">
            <a:extLst>
              <a:ext uri="{FF2B5EF4-FFF2-40B4-BE49-F238E27FC236}">
                <a16:creationId xmlns:a16="http://schemas.microsoft.com/office/drawing/2014/main" id="{C3A6F840-666F-E4CE-C87E-C7E18565A5E1}"/>
              </a:ext>
            </a:extLst>
          </p:cNvPr>
          <p:cNvSpPr>
            <a:spLocks noChangeArrowheads="1"/>
          </p:cNvSpPr>
          <p:nvPr/>
        </p:nvSpPr>
        <p:spPr bwMode="auto">
          <a:xfrm>
            <a:off x="50800" y="1219200"/>
            <a:ext cx="12090400" cy="2875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1219170" fontAlgn="base">
              <a:lnSpc>
                <a:spcPct val="150000"/>
              </a:lnSpc>
              <a:spcBef>
                <a:spcPct val="20000"/>
              </a:spcBef>
              <a:spcAft>
                <a:spcPct val="0"/>
              </a:spcAft>
              <a:buClr>
                <a:srgbClr val="4B2500"/>
              </a:buClr>
              <a:buSzPct val="70000"/>
              <a:defRPr/>
            </a:pPr>
            <a:r>
              <a:rPr lang="en-US" sz="6000" b="1" dirty="0">
                <a:solidFill>
                  <a:srgbClr val="FFFFE3"/>
                </a:solidFill>
                <a:effectLst>
                  <a:outerShdw blurRad="38100" dist="38100" dir="2700000" algn="tl">
                    <a:srgbClr val="000000"/>
                  </a:outerShdw>
                </a:effectLst>
                <a:latin typeface="Arial" charset="0"/>
                <a:cs typeface="Arial" charset="0"/>
              </a:rPr>
              <a:t>Revelation</a:t>
            </a:r>
          </a:p>
          <a:p>
            <a:pPr algn="ctr" defTabSz="1219170" fontAlgn="base">
              <a:lnSpc>
                <a:spcPct val="150000"/>
              </a:lnSpc>
              <a:spcBef>
                <a:spcPct val="20000"/>
              </a:spcBef>
              <a:spcAft>
                <a:spcPct val="0"/>
              </a:spcAft>
              <a:buClr>
                <a:srgbClr val="4B2500"/>
              </a:buClr>
              <a:buSzPct val="70000"/>
              <a:defRPr/>
            </a:pPr>
            <a:r>
              <a:rPr lang="en-US" sz="6000" b="1" dirty="0">
                <a:solidFill>
                  <a:srgbClr val="FFFFE3"/>
                </a:solidFill>
                <a:effectLst>
                  <a:outerShdw blurRad="38100" dist="38100" dir="2700000" algn="tl">
                    <a:srgbClr val="000000"/>
                  </a:outerShdw>
                </a:effectLst>
                <a:latin typeface="Arial" charset="0"/>
                <a:cs typeface="Arial" charset="0"/>
              </a:rPr>
              <a:t>Chapter 6</a:t>
            </a:r>
          </a:p>
        </p:txBody>
      </p:sp>
    </p:spTree>
    <p:extLst>
      <p:ext uri="{BB962C8B-B14F-4D97-AF65-F5344CB8AC3E}">
        <p14:creationId xmlns:p14="http://schemas.microsoft.com/office/powerpoint/2010/main" val="16558071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1D94673-E1D9-CEA2-0717-FDE427ED7757}"/>
              </a:ext>
            </a:extLst>
          </p:cNvPr>
          <p:cNvGraphicFramePr>
            <a:graphicFrameLocks noGrp="1"/>
          </p:cNvGraphicFramePr>
          <p:nvPr>
            <p:extLst>
              <p:ext uri="{D42A27DB-BD31-4B8C-83A1-F6EECF244321}">
                <p14:modId xmlns:p14="http://schemas.microsoft.com/office/powerpoint/2010/main" val="1420918709"/>
              </p:ext>
            </p:extLst>
          </p:nvPr>
        </p:nvGraphicFramePr>
        <p:xfrm>
          <a:off x="885825" y="95251"/>
          <a:ext cx="10544175" cy="6648452"/>
        </p:xfrm>
        <a:graphic>
          <a:graphicData uri="http://schemas.openxmlformats.org/drawingml/2006/table">
            <a:tbl>
              <a:tblPr/>
              <a:tblGrid>
                <a:gridCol w="964638">
                  <a:extLst>
                    <a:ext uri="{9D8B030D-6E8A-4147-A177-3AD203B41FA5}">
                      <a16:colId xmlns:a16="http://schemas.microsoft.com/office/drawing/2014/main" val="1435901299"/>
                    </a:ext>
                  </a:extLst>
                </a:gridCol>
                <a:gridCol w="1278434">
                  <a:extLst>
                    <a:ext uri="{9D8B030D-6E8A-4147-A177-3AD203B41FA5}">
                      <a16:colId xmlns:a16="http://schemas.microsoft.com/office/drawing/2014/main" val="2825328034"/>
                    </a:ext>
                  </a:extLst>
                </a:gridCol>
                <a:gridCol w="1231945">
                  <a:extLst>
                    <a:ext uri="{9D8B030D-6E8A-4147-A177-3AD203B41FA5}">
                      <a16:colId xmlns:a16="http://schemas.microsoft.com/office/drawing/2014/main" val="3167776089"/>
                    </a:ext>
                  </a:extLst>
                </a:gridCol>
                <a:gridCol w="1359789">
                  <a:extLst>
                    <a:ext uri="{9D8B030D-6E8A-4147-A177-3AD203B41FA5}">
                      <a16:colId xmlns:a16="http://schemas.microsoft.com/office/drawing/2014/main" val="457332901"/>
                    </a:ext>
                  </a:extLst>
                </a:gridCol>
                <a:gridCol w="1359789">
                  <a:extLst>
                    <a:ext uri="{9D8B030D-6E8A-4147-A177-3AD203B41FA5}">
                      <a16:colId xmlns:a16="http://schemas.microsoft.com/office/drawing/2014/main" val="3970420213"/>
                    </a:ext>
                  </a:extLst>
                </a:gridCol>
                <a:gridCol w="1394655">
                  <a:extLst>
                    <a:ext uri="{9D8B030D-6E8A-4147-A177-3AD203B41FA5}">
                      <a16:colId xmlns:a16="http://schemas.microsoft.com/office/drawing/2014/main" val="2813261295"/>
                    </a:ext>
                  </a:extLst>
                </a:gridCol>
                <a:gridCol w="1490537">
                  <a:extLst>
                    <a:ext uri="{9D8B030D-6E8A-4147-A177-3AD203B41FA5}">
                      <a16:colId xmlns:a16="http://schemas.microsoft.com/office/drawing/2014/main" val="3927669047"/>
                    </a:ext>
                  </a:extLst>
                </a:gridCol>
                <a:gridCol w="104599">
                  <a:extLst>
                    <a:ext uri="{9D8B030D-6E8A-4147-A177-3AD203B41FA5}">
                      <a16:colId xmlns:a16="http://schemas.microsoft.com/office/drawing/2014/main" val="3099739535"/>
                    </a:ext>
                  </a:extLst>
                </a:gridCol>
                <a:gridCol w="1359789">
                  <a:extLst>
                    <a:ext uri="{9D8B030D-6E8A-4147-A177-3AD203B41FA5}">
                      <a16:colId xmlns:a16="http://schemas.microsoft.com/office/drawing/2014/main" val="1330195557"/>
                    </a:ext>
                  </a:extLst>
                </a:gridCol>
              </a:tblGrid>
              <a:tr h="274514">
                <a:tc gridSpan="9">
                  <a:txBody>
                    <a:bodyPr/>
                    <a:lstStyle/>
                    <a:p>
                      <a:pPr algn="ctr" fontAlgn="ctr"/>
                      <a:r>
                        <a:rPr lang="en-US" sz="1100" b="1" i="0" u="none" strike="noStrike">
                          <a:solidFill>
                            <a:srgbClr val="000000"/>
                          </a:solidFill>
                          <a:effectLst/>
                          <a:latin typeface="Arial" panose="020B0604020202020204" pitchFamily="34" charset="0"/>
                        </a:rPr>
                        <a:t>The Revelation Judgments</a:t>
                      </a:r>
                    </a:p>
                  </a:txBody>
                  <a:tcPr marL="5410" marR="5410" marT="5410" marB="0" anchor="ctr">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71353899"/>
                  </a:ext>
                </a:extLst>
              </a:tr>
              <a:tr h="386190">
                <a:tc>
                  <a:txBody>
                    <a:bodyPr/>
                    <a:lstStyle/>
                    <a:p>
                      <a:pPr algn="l" fontAlgn="b"/>
                      <a:r>
                        <a:rPr lang="en-US" sz="500" b="1" i="0" u="none" strike="noStrike">
                          <a:solidFill>
                            <a:srgbClr val="000000"/>
                          </a:solidFill>
                          <a:effectLst/>
                          <a:latin typeface="Arial" panose="020B0604020202020204" pitchFamily="34" charset="0"/>
                        </a:rPr>
                        <a:t> </a:t>
                      </a:r>
                    </a:p>
                  </a:txBody>
                  <a:tcPr marL="5410" marR="5410" marT="541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900" b="1" i="0" u="none" strike="noStrike">
                          <a:solidFill>
                            <a:srgbClr val="000000"/>
                          </a:solidFill>
                          <a:effectLst/>
                          <a:latin typeface="Arial" panose="020B0604020202020204" pitchFamily="34" charset="0"/>
                        </a:rPr>
                        <a:t>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3</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4</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5</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900" b="1" i="0" u="none" strike="noStrike">
                          <a:solidFill>
                            <a:srgbClr val="000000"/>
                          </a:solidFill>
                          <a:effectLst/>
                          <a:latin typeface="Arial" panose="020B0604020202020204" pitchFamily="34" charset="0"/>
                        </a:rPr>
                        <a:t>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93015942"/>
                  </a:ext>
                </a:extLst>
              </a:tr>
              <a:tr h="124473">
                <a:tc gridSpan="9">
                  <a:txBody>
                    <a:bodyPr/>
                    <a:lstStyle/>
                    <a:p>
                      <a:pPr algn="ctr" fontAlgn="b"/>
                      <a:r>
                        <a:rPr lang="en-US" sz="500" b="1" i="0" u="none" strike="noStrike">
                          <a:solidFill>
                            <a:srgbClr val="000000"/>
                          </a:solidFill>
                          <a:effectLst/>
                          <a:latin typeface="Arial" panose="020B0604020202020204" pitchFamily="34" charset="0"/>
                        </a:rPr>
                        <a:t> </a:t>
                      </a:r>
                    </a:p>
                  </a:txBody>
                  <a:tcPr marL="5410" marR="5410" marT="5410" marB="0" anchor="b">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55474562"/>
                  </a:ext>
                </a:extLst>
              </a:tr>
              <a:tr h="221152">
                <a:tc>
                  <a:txBody>
                    <a:bodyPr/>
                    <a:lstStyle/>
                    <a:p>
                      <a:pPr algn="ctr" fontAlgn="ctr"/>
                      <a:r>
                        <a:rPr lang="en-US" sz="1100" b="1" i="0" u="none" strike="noStrike" dirty="0">
                          <a:solidFill>
                            <a:srgbClr val="000000"/>
                          </a:solidFill>
                          <a:effectLst/>
                          <a:latin typeface="Arial" panose="020B0604020202020204" pitchFamily="34" charset="0"/>
                        </a:rPr>
                        <a:t>Reference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6:1-2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6:3-4</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6:5-6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6:7-8</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6:9-11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6:12-17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8:1-6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04375068"/>
                  </a:ext>
                </a:extLst>
              </a:tr>
              <a:tr h="1594820">
                <a:tc>
                  <a:txBody>
                    <a:bodyPr/>
                    <a:lstStyle/>
                    <a:p>
                      <a:pPr algn="ctr" fontAlgn="ctr"/>
                      <a:r>
                        <a:rPr lang="en-US" sz="1100" b="1" i="0" u="none" strike="noStrike" dirty="0">
                          <a:solidFill>
                            <a:srgbClr val="000000"/>
                          </a:solidFill>
                          <a:effectLst/>
                          <a:latin typeface="Arial" panose="020B0604020202020204" pitchFamily="34" charset="0"/>
                        </a:rPr>
                        <a:t>Seal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White Horse     Bow                        Crown               (Stephanos)       Overcomer                      </a:t>
                      </a:r>
                      <a:r>
                        <a:rPr lang="en-US" sz="1100" b="1" i="0" u="none" strike="noStrike" dirty="0">
                          <a:solidFill>
                            <a:srgbClr val="FF0000"/>
                          </a:solidFill>
                          <a:effectLst/>
                          <a:latin typeface="Arial" panose="020B0604020202020204" pitchFamily="34" charset="0"/>
                        </a:rPr>
                        <a:t>THE CHURCH</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Red Horse                Takes Peace                       Cause to Kill    One Another   Great Sword                      </a:t>
                      </a:r>
                      <a:r>
                        <a:rPr lang="en-US" sz="1100" b="1" i="0" u="none" strike="noStrike" dirty="0">
                          <a:solidFill>
                            <a:srgbClr val="FF0000"/>
                          </a:solidFill>
                          <a:effectLst/>
                          <a:latin typeface="Arial" panose="020B0604020202020204" pitchFamily="34" charset="0"/>
                        </a:rPr>
                        <a:t>WAR</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Black Horse               </a:t>
                      </a:r>
                      <a:r>
                        <a:rPr lang="en-US" sz="1100" b="0" i="0" u="none" strike="dblStrike" baseline="0" dirty="0">
                          <a:solidFill>
                            <a:schemeClr val="tx1"/>
                          </a:solidFill>
                          <a:effectLst/>
                          <a:latin typeface="Arial" panose="020B0604020202020204" pitchFamily="34" charset="0"/>
                        </a:rPr>
                        <a:t>Balance</a:t>
                      </a:r>
                      <a:r>
                        <a:rPr lang="en-US" sz="1100" b="1" i="0" u="none" strike="noStrike" dirty="0">
                          <a:solidFill>
                            <a:schemeClr val="tx1"/>
                          </a:solidFill>
                          <a:effectLst/>
                          <a:latin typeface="Arial" panose="020B0604020202020204" pitchFamily="34" charset="0"/>
                        </a:rPr>
                        <a:t>            (Yoke)                     Inflation on Needed Things                      Not Luxuries       </a:t>
                      </a:r>
                      <a:r>
                        <a:rPr lang="en-US" sz="1100" b="1" i="0" u="none" strike="noStrike" dirty="0">
                          <a:solidFill>
                            <a:srgbClr val="FF0000"/>
                          </a:solidFill>
                          <a:effectLst/>
                          <a:latin typeface="Arial" panose="020B0604020202020204" pitchFamily="34" charset="0"/>
                        </a:rPr>
                        <a:t>ECONOMIC</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Pale Horse                    Death &amp; Hades                          Power Over 1/4                    Sword, Hunger,                      Death &amp; Beasts           FAMINE /  PESTILANCE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 Martyred Souls Under Altar                                    "How Long?"                                 White Robes                     Wait for the Remnant</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 Earthquake                                    Black Sun &amp;   Blood Moon                                Stars Fall                               Mts &amp; Isles Move                  Rich Men Hide                      from God's Wrath</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100" b="1" i="0" u="none" strike="noStrike" dirty="0">
                          <a:solidFill>
                            <a:schemeClr val="bg1"/>
                          </a:solidFill>
                          <a:effectLst/>
                          <a:latin typeface="Arial" panose="020B0604020202020204" pitchFamily="34" charset="0"/>
                        </a:rPr>
                        <a:t> </a:t>
                      </a:r>
                    </a:p>
                  </a:txBody>
                  <a:tcPr marL="5410" marR="5410" marT="5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Silence in Heaven            Angel w/ Censer         Noises, </a:t>
                      </a:r>
                      <a:r>
                        <a:rPr lang="en-US" sz="1100" b="1" i="0" u="none" strike="noStrike" dirty="0" err="1">
                          <a:solidFill>
                            <a:schemeClr val="bg1"/>
                          </a:solidFill>
                          <a:effectLst/>
                          <a:latin typeface="Arial" panose="020B0604020202020204" pitchFamily="34" charset="0"/>
                        </a:rPr>
                        <a:t>Thunderings</a:t>
                      </a:r>
                      <a:r>
                        <a:rPr lang="en-US" sz="1100" b="1" i="0" u="none" strike="noStrike" dirty="0">
                          <a:solidFill>
                            <a:schemeClr val="bg1"/>
                          </a:solidFill>
                          <a:effectLst/>
                          <a:latin typeface="Arial" panose="020B0604020202020204" pitchFamily="34" charset="0"/>
                        </a:rPr>
                        <a:t>,      Lightnings &amp; Earthquake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48941149"/>
                  </a:ext>
                </a:extLst>
              </a:tr>
              <a:tr h="194207">
                <a:tc gridSpan="9">
                  <a:txBody>
                    <a:bodyPr/>
                    <a:lstStyle/>
                    <a:p>
                      <a:pPr algn="ctr" fontAlgn="b"/>
                      <a:r>
                        <a:rPr lang="en-US" sz="1100" b="1" i="0" u="none" strike="noStrike" dirty="0">
                          <a:solidFill>
                            <a:srgbClr val="000000"/>
                          </a:solidFill>
                          <a:effectLst/>
                          <a:latin typeface="Arial" panose="020B0604020202020204" pitchFamily="34" charset="0"/>
                        </a:rPr>
                        <a:t> </a:t>
                      </a:r>
                    </a:p>
                  </a:txBody>
                  <a:tcPr marL="5410" marR="5410" marT="541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90740646"/>
                  </a:ext>
                </a:extLst>
              </a:tr>
              <a:tr h="221152">
                <a:tc>
                  <a:txBody>
                    <a:bodyPr/>
                    <a:lstStyle/>
                    <a:p>
                      <a:pPr algn="ctr" fontAlgn="ctr"/>
                      <a:r>
                        <a:rPr lang="en-US" sz="1100" b="1" i="0" u="none" strike="noStrike" dirty="0">
                          <a:solidFill>
                            <a:srgbClr val="000000"/>
                          </a:solidFill>
                          <a:effectLst/>
                          <a:latin typeface="Arial" panose="020B0604020202020204" pitchFamily="34" charset="0"/>
                        </a:rPr>
                        <a:t>Reference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8:7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8:8-9</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8:10-11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8:12-13</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9:1-12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9:13-21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11:15-19</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15852221"/>
                  </a:ext>
                </a:extLst>
              </a:tr>
              <a:tr h="1594820">
                <a:tc>
                  <a:txBody>
                    <a:bodyPr/>
                    <a:lstStyle/>
                    <a:p>
                      <a:pPr algn="ctr" fontAlgn="ctr"/>
                      <a:r>
                        <a:rPr lang="en-US" sz="1100" b="1" i="0" u="none" strike="noStrike" dirty="0">
                          <a:solidFill>
                            <a:srgbClr val="000000"/>
                          </a:solidFill>
                          <a:effectLst/>
                          <a:latin typeface="Arial" panose="020B0604020202020204" pitchFamily="34" charset="0"/>
                        </a:rPr>
                        <a:t>Trumpet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Hail &amp; Fire from Heaven                  Mingled w/ Blood                    Burn 1/3 of Trees               Burn All Grass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Burning Mountain into Sea                                  1/3 of Sea Creatures Die          Destroy 1/3         of Ships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Star Falls on         1/3 of Rivers &amp; Springs         Become Bitter     Many Men Die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1/3 of Sun, Moon Stars Dark           Day &amp; Night 1/3 Shorter              "Woe, Woe, Woe“  to Earth</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Star from Heaven with Key to Pit     Smoke &amp; Locusts  Harm Those Without God's Mark             "Woe, Woe"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4 Angels from Euphrates River      Kill 1/3 of Mankind with Fire, Smoke &amp; Brimstone               Men Don't Repent     3</a:t>
                      </a:r>
                      <a:r>
                        <a:rPr lang="en-US" sz="1100" b="1" i="0" u="none" strike="noStrike" baseline="30000" dirty="0">
                          <a:solidFill>
                            <a:schemeClr val="bg1"/>
                          </a:solidFill>
                          <a:effectLst/>
                          <a:latin typeface="Arial" panose="020B0604020202020204" pitchFamily="34" charset="0"/>
                        </a:rPr>
                        <a:t>rd</a:t>
                      </a:r>
                      <a:r>
                        <a:rPr lang="en-US" sz="1100" b="1" i="0" u="none" strike="noStrike" dirty="0">
                          <a:solidFill>
                            <a:schemeClr val="bg1"/>
                          </a:solidFill>
                          <a:effectLst/>
                          <a:latin typeface="Arial" panose="020B0604020202020204" pitchFamily="34" charset="0"/>
                        </a:rPr>
                        <a:t> "Woe"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Nations to God           Elders Worship     Noises, </a:t>
                      </a:r>
                      <a:r>
                        <a:rPr lang="en-US" sz="1100" b="1" i="0" u="none" strike="noStrike" dirty="0" err="1">
                          <a:solidFill>
                            <a:schemeClr val="bg1"/>
                          </a:solidFill>
                          <a:effectLst/>
                          <a:latin typeface="Arial" panose="020B0604020202020204" pitchFamily="34" charset="0"/>
                        </a:rPr>
                        <a:t>Thunderings</a:t>
                      </a:r>
                      <a:r>
                        <a:rPr lang="en-US" sz="1100" b="1" i="0" u="none" strike="noStrike" dirty="0">
                          <a:solidFill>
                            <a:schemeClr val="bg1"/>
                          </a:solidFill>
                          <a:effectLst/>
                          <a:latin typeface="Arial" panose="020B0604020202020204" pitchFamily="34" charset="0"/>
                        </a:rPr>
                        <a:t>,      Lightnings &amp; Earthquake        Temple Opened</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36557500"/>
                  </a:ext>
                </a:extLst>
              </a:tr>
              <a:tr h="221152">
                <a:tc gridSpan="9">
                  <a:txBody>
                    <a:bodyPr/>
                    <a:lstStyle/>
                    <a:p>
                      <a:pPr algn="l" fontAlgn="ctr"/>
                      <a:r>
                        <a:rPr lang="en-US" sz="1100" b="1" i="0" u="none" strike="noStrike" dirty="0">
                          <a:solidFill>
                            <a:srgbClr val="000000"/>
                          </a:solidFill>
                          <a:effectLst/>
                          <a:latin typeface="Arial" panose="020B0604020202020204" pitchFamily="34" charset="0"/>
                        </a:rPr>
                        <a:t>Seven Thunders                                   Rev 10:3-4                                     Sealed Up !!!</a:t>
                      </a:r>
                    </a:p>
                  </a:txBody>
                  <a:tcPr marL="5410" marR="5410" marT="541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01491828"/>
                  </a:ext>
                </a:extLst>
              </a:tr>
              <a:tr h="221152">
                <a:tc>
                  <a:txBody>
                    <a:bodyPr/>
                    <a:lstStyle/>
                    <a:p>
                      <a:pPr algn="ctr" fontAlgn="ctr"/>
                      <a:r>
                        <a:rPr lang="en-US" sz="1100" b="1" i="0" u="none" strike="noStrike">
                          <a:solidFill>
                            <a:srgbClr val="000000"/>
                          </a:solidFill>
                          <a:effectLst/>
                          <a:latin typeface="Arial" panose="020B0604020202020204" pitchFamily="34" charset="0"/>
                        </a:rPr>
                        <a:t>Reference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dirty="0">
                          <a:solidFill>
                            <a:srgbClr val="000000"/>
                          </a:solidFill>
                          <a:effectLst/>
                          <a:latin typeface="Arial" panose="020B0604020202020204" pitchFamily="34" charset="0"/>
                        </a:rPr>
                        <a:t>Rev 16:2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rgbClr val="000000"/>
                          </a:solidFill>
                          <a:effectLst/>
                          <a:latin typeface="Arial" panose="020B0604020202020204" pitchFamily="34" charset="0"/>
                        </a:rPr>
                        <a:t>Rev 16:3</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16:4-7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16:8-9</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16:10-11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16:12-16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ctr"/>
                      <a:r>
                        <a:rPr lang="en-US" sz="1100" b="1" i="0" u="none" strike="noStrike">
                          <a:solidFill>
                            <a:srgbClr val="000000"/>
                          </a:solidFill>
                          <a:effectLst/>
                          <a:latin typeface="Arial" panose="020B0604020202020204" pitchFamily="34" charset="0"/>
                        </a:rPr>
                        <a:t>Rev 16:17-21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300552316"/>
                  </a:ext>
                </a:extLst>
              </a:tr>
              <a:tr h="1594820">
                <a:tc>
                  <a:txBody>
                    <a:bodyPr/>
                    <a:lstStyle/>
                    <a:p>
                      <a:pPr algn="ctr" fontAlgn="ctr"/>
                      <a:r>
                        <a:rPr lang="en-US" sz="1100" b="1" i="0" u="none" strike="noStrike">
                          <a:solidFill>
                            <a:srgbClr val="000000"/>
                          </a:solidFill>
                          <a:effectLst/>
                          <a:latin typeface="Arial" panose="020B0604020202020204" pitchFamily="34" charset="0"/>
                        </a:rPr>
                        <a:t>Bowl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Sores on All Men with Mark of the Beast</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Sea Becomes Blood                      Every Sea Creature Dies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Rivers &amp; Springs Become Blood                              "True &amp; Righteous are Your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Sun Scorches       All Men                    Do Not Repent</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Darkness on Beast Kingdom              Men Gnaw Tongues in Pain</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Euphrates Dries Up                        3 Unclean Spirits    Gather Entire Earth to Battle at      </a:t>
                      </a:r>
                      <a:r>
                        <a:rPr lang="en-US" sz="1100" b="1" i="0" u="none" strike="noStrike" dirty="0" err="1">
                          <a:solidFill>
                            <a:schemeClr val="bg1"/>
                          </a:solidFill>
                          <a:effectLst/>
                          <a:latin typeface="Arial" panose="020B0604020202020204" pitchFamily="34" charset="0"/>
                        </a:rPr>
                        <a:t>HarMegiddo</a:t>
                      </a:r>
                      <a:endParaRPr lang="en-US" sz="1100" b="1" i="0" u="none" strike="noStrike" dirty="0">
                        <a:solidFill>
                          <a:schemeClr val="bg1"/>
                        </a:solidFill>
                        <a:effectLst/>
                        <a:latin typeface="Arial" panose="020B0604020202020204" pitchFamily="34" charset="0"/>
                      </a:endParaRP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ctr"/>
                      <a:r>
                        <a:rPr lang="en-US" sz="1100" b="1" i="0" u="none" strike="noStrike" dirty="0">
                          <a:solidFill>
                            <a:schemeClr val="bg1"/>
                          </a:solidFill>
                          <a:effectLst/>
                          <a:latin typeface="Arial" panose="020B0604020202020204" pitchFamily="34" charset="0"/>
                        </a:rPr>
                        <a:t>Poured on the Air     "It is Done"       Noises, </a:t>
                      </a:r>
                      <a:r>
                        <a:rPr lang="en-US" sz="1100" b="1" i="0" u="none" strike="noStrike" dirty="0" err="1">
                          <a:solidFill>
                            <a:schemeClr val="bg1"/>
                          </a:solidFill>
                          <a:effectLst/>
                          <a:latin typeface="Arial" panose="020B0604020202020204" pitchFamily="34" charset="0"/>
                        </a:rPr>
                        <a:t>Thunderings</a:t>
                      </a:r>
                      <a:r>
                        <a:rPr lang="en-US" sz="1100" b="1" i="0" u="none" strike="noStrike" dirty="0">
                          <a:solidFill>
                            <a:schemeClr val="bg1"/>
                          </a:solidFill>
                          <a:effectLst/>
                          <a:latin typeface="Arial" panose="020B0604020202020204" pitchFamily="34" charset="0"/>
                        </a:rPr>
                        <a:t>,      Lightnings, Earthquake                 &amp; Hail</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4026108361"/>
                  </a:ext>
                </a:extLst>
              </a:tr>
            </a:tbl>
          </a:graphicData>
        </a:graphic>
      </p:graphicFrame>
    </p:spTree>
    <p:extLst>
      <p:ext uri="{BB962C8B-B14F-4D97-AF65-F5344CB8AC3E}">
        <p14:creationId xmlns:p14="http://schemas.microsoft.com/office/powerpoint/2010/main" val="10758011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1D94673-E1D9-CEA2-0717-FDE427ED7757}"/>
              </a:ext>
            </a:extLst>
          </p:cNvPr>
          <p:cNvGraphicFramePr>
            <a:graphicFrameLocks noGrp="1"/>
          </p:cNvGraphicFramePr>
          <p:nvPr>
            <p:extLst>
              <p:ext uri="{D42A27DB-BD31-4B8C-83A1-F6EECF244321}">
                <p14:modId xmlns:p14="http://schemas.microsoft.com/office/powerpoint/2010/main" val="1422876828"/>
              </p:ext>
            </p:extLst>
          </p:nvPr>
        </p:nvGraphicFramePr>
        <p:xfrm>
          <a:off x="885825" y="95251"/>
          <a:ext cx="10544175" cy="6648452"/>
        </p:xfrm>
        <a:graphic>
          <a:graphicData uri="http://schemas.openxmlformats.org/drawingml/2006/table">
            <a:tbl>
              <a:tblPr/>
              <a:tblGrid>
                <a:gridCol w="964638">
                  <a:extLst>
                    <a:ext uri="{9D8B030D-6E8A-4147-A177-3AD203B41FA5}">
                      <a16:colId xmlns:a16="http://schemas.microsoft.com/office/drawing/2014/main" val="1435901299"/>
                    </a:ext>
                  </a:extLst>
                </a:gridCol>
                <a:gridCol w="1278434">
                  <a:extLst>
                    <a:ext uri="{9D8B030D-6E8A-4147-A177-3AD203B41FA5}">
                      <a16:colId xmlns:a16="http://schemas.microsoft.com/office/drawing/2014/main" val="2825328034"/>
                    </a:ext>
                  </a:extLst>
                </a:gridCol>
                <a:gridCol w="1231945">
                  <a:extLst>
                    <a:ext uri="{9D8B030D-6E8A-4147-A177-3AD203B41FA5}">
                      <a16:colId xmlns:a16="http://schemas.microsoft.com/office/drawing/2014/main" val="3167776089"/>
                    </a:ext>
                  </a:extLst>
                </a:gridCol>
                <a:gridCol w="1359789">
                  <a:extLst>
                    <a:ext uri="{9D8B030D-6E8A-4147-A177-3AD203B41FA5}">
                      <a16:colId xmlns:a16="http://schemas.microsoft.com/office/drawing/2014/main" val="457332901"/>
                    </a:ext>
                  </a:extLst>
                </a:gridCol>
                <a:gridCol w="1359789">
                  <a:extLst>
                    <a:ext uri="{9D8B030D-6E8A-4147-A177-3AD203B41FA5}">
                      <a16:colId xmlns:a16="http://schemas.microsoft.com/office/drawing/2014/main" val="3970420213"/>
                    </a:ext>
                  </a:extLst>
                </a:gridCol>
                <a:gridCol w="1394655">
                  <a:extLst>
                    <a:ext uri="{9D8B030D-6E8A-4147-A177-3AD203B41FA5}">
                      <a16:colId xmlns:a16="http://schemas.microsoft.com/office/drawing/2014/main" val="2813261295"/>
                    </a:ext>
                  </a:extLst>
                </a:gridCol>
                <a:gridCol w="1490537">
                  <a:extLst>
                    <a:ext uri="{9D8B030D-6E8A-4147-A177-3AD203B41FA5}">
                      <a16:colId xmlns:a16="http://schemas.microsoft.com/office/drawing/2014/main" val="3927669047"/>
                    </a:ext>
                  </a:extLst>
                </a:gridCol>
                <a:gridCol w="104599">
                  <a:extLst>
                    <a:ext uri="{9D8B030D-6E8A-4147-A177-3AD203B41FA5}">
                      <a16:colId xmlns:a16="http://schemas.microsoft.com/office/drawing/2014/main" val="3099739535"/>
                    </a:ext>
                  </a:extLst>
                </a:gridCol>
                <a:gridCol w="1359789">
                  <a:extLst>
                    <a:ext uri="{9D8B030D-6E8A-4147-A177-3AD203B41FA5}">
                      <a16:colId xmlns:a16="http://schemas.microsoft.com/office/drawing/2014/main" val="1330195557"/>
                    </a:ext>
                  </a:extLst>
                </a:gridCol>
              </a:tblGrid>
              <a:tr h="274514">
                <a:tc gridSpan="9">
                  <a:txBody>
                    <a:bodyPr/>
                    <a:lstStyle/>
                    <a:p>
                      <a:pPr algn="ctr" fontAlgn="ctr"/>
                      <a:r>
                        <a:rPr lang="en-US" sz="1100" b="1" i="0" u="none" strike="noStrike">
                          <a:solidFill>
                            <a:srgbClr val="000000"/>
                          </a:solidFill>
                          <a:effectLst/>
                          <a:latin typeface="Arial" panose="020B0604020202020204" pitchFamily="34" charset="0"/>
                        </a:rPr>
                        <a:t>The Revelation Judgments</a:t>
                      </a:r>
                    </a:p>
                  </a:txBody>
                  <a:tcPr marL="5410" marR="5410" marT="5410" marB="0" anchor="ctr">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71353899"/>
                  </a:ext>
                </a:extLst>
              </a:tr>
              <a:tr h="386190">
                <a:tc>
                  <a:txBody>
                    <a:bodyPr/>
                    <a:lstStyle/>
                    <a:p>
                      <a:pPr algn="l" fontAlgn="b"/>
                      <a:r>
                        <a:rPr lang="en-US" sz="500" b="1" i="0" u="none" strike="noStrike">
                          <a:solidFill>
                            <a:srgbClr val="000000"/>
                          </a:solidFill>
                          <a:effectLst/>
                          <a:latin typeface="Arial" panose="020B0604020202020204" pitchFamily="34" charset="0"/>
                        </a:rPr>
                        <a:t> </a:t>
                      </a:r>
                    </a:p>
                  </a:txBody>
                  <a:tcPr marL="5410" marR="5410" marT="541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900" b="1" i="0" u="none" strike="noStrike">
                          <a:solidFill>
                            <a:srgbClr val="000000"/>
                          </a:solidFill>
                          <a:effectLst/>
                          <a:latin typeface="Arial" panose="020B0604020202020204" pitchFamily="34" charset="0"/>
                        </a:rPr>
                        <a:t>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3</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4</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5</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900" b="1" i="0" u="none" strike="noStrike">
                          <a:solidFill>
                            <a:srgbClr val="000000"/>
                          </a:solidFill>
                          <a:effectLst/>
                          <a:latin typeface="Arial" panose="020B0604020202020204" pitchFamily="34" charset="0"/>
                        </a:rPr>
                        <a:t>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93015942"/>
                  </a:ext>
                </a:extLst>
              </a:tr>
              <a:tr h="124473">
                <a:tc gridSpan="9">
                  <a:txBody>
                    <a:bodyPr/>
                    <a:lstStyle/>
                    <a:p>
                      <a:pPr algn="ctr" fontAlgn="b"/>
                      <a:r>
                        <a:rPr lang="en-US" sz="500" b="1" i="0" u="none" strike="noStrike">
                          <a:solidFill>
                            <a:srgbClr val="000000"/>
                          </a:solidFill>
                          <a:effectLst/>
                          <a:latin typeface="Arial" panose="020B0604020202020204" pitchFamily="34" charset="0"/>
                        </a:rPr>
                        <a:t> </a:t>
                      </a:r>
                    </a:p>
                  </a:txBody>
                  <a:tcPr marL="5410" marR="5410" marT="5410" marB="0" anchor="b">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55474562"/>
                  </a:ext>
                </a:extLst>
              </a:tr>
              <a:tr h="221152">
                <a:tc>
                  <a:txBody>
                    <a:bodyPr/>
                    <a:lstStyle/>
                    <a:p>
                      <a:pPr algn="ctr" fontAlgn="ctr"/>
                      <a:r>
                        <a:rPr lang="en-US" sz="1100" b="1" i="0" u="none" strike="noStrike" dirty="0">
                          <a:solidFill>
                            <a:srgbClr val="000000"/>
                          </a:solidFill>
                          <a:effectLst/>
                          <a:latin typeface="Arial" panose="020B0604020202020204" pitchFamily="34" charset="0"/>
                        </a:rPr>
                        <a:t>Reference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6:1-2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6:3-4</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6:5-6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6:7-8</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6:9-11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6:12-17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8:1-6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04375068"/>
                  </a:ext>
                </a:extLst>
              </a:tr>
              <a:tr h="1594820">
                <a:tc>
                  <a:txBody>
                    <a:bodyPr/>
                    <a:lstStyle/>
                    <a:p>
                      <a:pPr algn="ctr" fontAlgn="ctr"/>
                      <a:r>
                        <a:rPr lang="en-US" sz="1100" b="1" i="0" u="none" strike="noStrike" dirty="0">
                          <a:solidFill>
                            <a:srgbClr val="000000"/>
                          </a:solidFill>
                          <a:effectLst/>
                          <a:latin typeface="Arial" panose="020B0604020202020204" pitchFamily="34" charset="0"/>
                        </a:rPr>
                        <a:t>Seal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White Horse     Bow                        Crown               (Stephanos)       Overcomer                      </a:t>
                      </a:r>
                      <a:r>
                        <a:rPr lang="en-US" sz="1100" b="1" i="0" u="none" strike="noStrike" dirty="0">
                          <a:solidFill>
                            <a:srgbClr val="FF0000"/>
                          </a:solidFill>
                          <a:effectLst/>
                          <a:latin typeface="Arial" panose="020B0604020202020204" pitchFamily="34" charset="0"/>
                        </a:rPr>
                        <a:t>THE CHURCH</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Red Horse                Takes Peace                       Cause to Kill    One Another   Great Sword                      </a:t>
                      </a:r>
                      <a:r>
                        <a:rPr lang="en-US" sz="1100" b="1" i="0" u="none" strike="noStrike" dirty="0">
                          <a:solidFill>
                            <a:srgbClr val="FF0000"/>
                          </a:solidFill>
                          <a:effectLst/>
                          <a:latin typeface="Arial" panose="020B0604020202020204" pitchFamily="34" charset="0"/>
                        </a:rPr>
                        <a:t>WAR</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Black Horse               </a:t>
                      </a:r>
                      <a:r>
                        <a:rPr lang="en-US" sz="1100" b="0" i="0" u="none" strike="dblStrike" baseline="0" dirty="0">
                          <a:solidFill>
                            <a:schemeClr val="tx1"/>
                          </a:solidFill>
                          <a:effectLst/>
                          <a:latin typeface="Arial" panose="020B0604020202020204" pitchFamily="34" charset="0"/>
                        </a:rPr>
                        <a:t>Balance</a:t>
                      </a:r>
                      <a:r>
                        <a:rPr lang="en-US" sz="1100" b="1" i="0" u="none" strike="noStrike" dirty="0">
                          <a:solidFill>
                            <a:schemeClr val="tx1"/>
                          </a:solidFill>
                          <a:effectLst/>
                          <a:latin typeface="Arial" panose="020B0604020202020204" pitchFamily="34" charset="0"/>
                        </a:rPr>
                        <a:t>            (Yoke)                     Inflation on Needed Things                      Not Luxuries       </a:t>
                      </a:r>
                      <a:r>
                        <a:rPr lang="en-US" sz="1100" b="1" i="0" u="none" strike="noStrike" dirty="0">
                          <a:solidFill>
                            <a:srgbClr val="FF0000"/>
                          </a:solidFill>
                          <a:effectLst/>
                          <a:latin typeface="Arial" panose="020B0604020202020204" pitchFamily="34" charset="0"/>
                        </a:rPr>
                        <a:t>ECONOMIC</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Pale Horse                    Death &amp; Hades                          Power Over 1/4                    Sword, Hunger,                      Death &amp; Beasts           </a:t>
                      </a:r>
                      <a:r>
                        <a:rPr lang="en-US" sz="1100" b="1" i="0" u="none" strike="noStrike" dirty="0">
                          <a:solidFill>
                            <a:schemeClr val="bg1"/>
                          </a:solidFill>
                          <a:effectLst/>
                          <a:latin typeface="Arial" panose="020B0604020202020204" pitchFamily="34" charset="0"/>
                        </a:rPr>
                        <a:t>FAMINE /  PESTILANCE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 Martyred Souls Under Altar                                    "How Long?"                                 White Robes                     Wait for the Remnant</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 Earthquake                                    Black Sun &amp;   Blood Moon                                Stars Fall                               Mts &amp; Isles Move                  Rich Men Hide                      from God's Wrath</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100" b="1" i="0" u="none" strike="noStrike" dirty="0">
                          <a:solidFill>
                            <a:schemeClr val="bg1"/>
                          </a:solidFill>
                          <a:effectLst/>
                          <a:latin typeface="Arial" panose="020B0604020202020204" pitchFamily="34" charset="0"/>
                        </a:rPr>
                        <a:t> </a:t>
                      </a:r>
                    </a:p>
                  </a:txBody>
                  <a:tcPr marL="5410" marR="5410" marT="5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Silence in Heaven            Angel w/ Censer         Noises, </a:t>
                      </a:r>
                      <a:r>
                        <a:rPr lang="en-US" sz="1100" b="1" i="0" u="none" strike="noStrike" dirty="0" err="1">
                          <a:solidFill>
                            <a:schemeClr val="bg1"/>
                          </a:solidFill>
                          <a:effectLst/>
                          <a:latin typeface="Arial" panose="020B0604020202020204" pitchFamily="34" charset="0"/>
                        </a:rPr>
                        <a:t>Thunderings</a:t>
                      </a:r>
                      <a:r>
                        <a:rPr lang="en-US" sz="1100" b="1" i="0" u="none" strike="noStrike" dirty="0">
                          <a:solidFill>
                            <a:schemeClr val="bg1"/>
                          </a:solidFill>
                          <a:effectLst/>
                          <a:latin typeface="Arial" panose="020B0604020202020204" pitchFamily="34" charset="0"/>
                        </a:rPr>
                        <a:t>,      Lightnings &amp; Earthquake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48941149"/>
                  </a:ext>
                </a:extLst>
              </a:tr>
              <a:tr h="194207">
                <a:tc gridSpan="9">
                  <a:txBody>
                    <a:bodyPr/>
                    <a:lstStyle/>
                    <a:p>
                      <a:pPr algn="ctr" fontAlgn="b"/>
                      <a:r>
                        <a:rPr lang="en-US" sz="1100" b="1" i="0" u="none" strike="noStrike" dirty="0">
                          <a:solidFill>
                            <a:srgbClr val="000000"/>
                          </a:solidFill>
                          <a:effectLst/>
                          <a:latin typeface="Arial" panose="020B0604020202020204" pitchFamily="34" charset="0"/>
                        </a:rPr>
                        <a:t> </a:t>
                      </a:r>
                    </a:p>
                  </a:txBody>
                  <a:tcPr marL="5410" marR="5410" marT="541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90740646"/>
                  </a:ext>
                </a:extLst>
              </a:tr>
              <a:tr h="221152">
                <a:tc>
                  <a:txBody>
                    <a:bodyPr/>
                    <a:lstStyle/>
                    <a:p>
                      <a:pPr algn="ctr" fontAlgn="ctr"/>
                      <a:r>
                        <a:rPr lang="en-US" sz="1100" b="1" i="0" u="none" strike="noStrike" dirty="0">
                          <a:solidFill>
                            <a:srgbClr val="000000"/>
                          </a:solidFill>
                          <a:effectLst/>
                          <a:latin typeface="Arial" panose="020B0604020202020204" pitchFamily="34" charset="0"/>
                        </a:rPr>
                        <a:t>Reference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8:7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8:8-9</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8:10-11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8:12-13</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9:1-12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9:13-21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11:15-19</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15852221"/>
                  </a:ext>
                </a:extLst>
              </a:tr>
              <a:tr h="1594820">
                <a:tc>
                  <a:txBody>
                    <a:bodyPr/>
                    <a:lstStyle/>
                    <a:p>
                      <a:pPr algn="ctr" fontAlgn="ctr"/>
                      <a:r>
                        <a:rPr lang="en-US" sz="1100" b="1" i="0" u="none" strike="noStrike" dirty="0">
                          <a:solidFill>
                            <a:srgbClr val="000000"/>
                          </a:solidFill>
                          <a:effectLst/>
                          <a:latin typeface="Arial" panose="020B0604020202020204" pitchFamily="34" charset="0"/>
                        </a:rPr>
                        <a:t>Trumpet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Hail &amp; Fire from Heaven                  Mingled w/ Blood                    Burn 1/3 of Trees               Burn All Grass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Burning Mountain into Sea                                  1/3 of Sea Creatures Die          Destroy 1/3         of Ships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Star Falls on         1/3 of Rivers &amp; Springs         Become Bitter     Many Men Die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1/3 of Sun, Moon Stars Dark           Day &amp; Night 1/3 Shorter              "Woe, Woe, Woe“  to Earth</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Star from Heaven with Key to Pit     Smoke &amp; Locusts  Harm Those Without God's Mark             "Woe, Woe"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4 Angels from Euphrates River      Kill 1/3 of Mankind with Fire, Smoke &amp; Brimstone               Men Don't Repent     3</a:t>
                      </a:r>
                      <a:r>
                        <a:rPr lang="en-US" sz="1100" b="1" i="0" u="none" strike="noStrike" baseline="30000" dirty="0">
                          <a:solidFill>
                            <a:schemeClr val="bg1"/>
                          </a:solidFill>
                          <a:effectLst/>
                          <a:latin typeface="Arial" panose="020B0604020202020204" pitchFamily="34" charset="0"/>
                        </a:rPr>
                        <a:t>rd</a:t>
                      </a:r>
                      <a:r>
                        <a:rPr lang="en-US" sz="1100" b="1" i="0" u="none" strike="noStrike" dirty="0">
                          <a:solidFill>
                            <a:schemeClr val="bg1"/>
                          </a:solidFill>
                          <a:effectLst/>
                          <a:latin typeface="Arial" panose="020B0604020202020204" pitchFamily="34" charset="0"/>
                        </a:rPr>
                        <a:t> "Woe"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Nations to God           Elders Worship     Noises, </a:t>
                      </a:r>
                      <a:r>
                        <a:rPr lang="en-US" sz="1100" b="1" i="0" u="none" strike="noStrike" dirty="0" err="1">
                          <a:solidFill>
                            <a:schemeClr val="bg1"/>
                          </a:solidFill>
                          <a:effectLst/>
                          <a:latin typeface="Arial" panose="020B0604020202020204" pitchFamily="34" charset="0"/>
                        </a:rPr>
                        <a:t>Thunderings</a:t>
                      </a:r>
                      <a:r>
                        <a:rPr lang="en-US" sz="1100" b="1" i="0" u="none" strike="noStrike" dirty="0">
                          <a:solidFill>
                            <a:schemeClr val="bg1"/>
                          </a:solidFill>
                          <a:effectLst/>
                          <a:latin typeface="Arial" panose="020B0604020202020204" pitchFamily="34" charset="0"/>
                        </a:rPr>
                        <a:t>,      Lightnings &amp; Earthquake        Temple Opened</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36557500"/>
                  </a:ext>
                </a:extLst>
              </a:tr>
              <a:tr h="221152">
                <a:tc gridSpan="9">
                  <a:txBody>
                    <a:bodyPr/>
                    <a:lstStyle/>
                    <a:p>
                      <a:pPr algn="l" fontAlgn="ctr"/>
                      <a:r>
                        <a:rPr lang="en-US" sz="1100" b="1" i="0" u="none" strike="noStrike" dirty="0">
                          <a:solidFill>
                            <a:srgbClr val="000000"/>
                          </a:solidFill>
                          <a:effectLst/>
                          <a:latin typeface="Arial" panose="020B0604020202020204" pitchFamily="34" charset="0"/>
                        </a:rPr>
                        <a:t>Seven Thunders                                   Rev 10:3-4                                     Sealed Up !!!</a:t>
                      </a:r>
                    </a:p>
                  </a:txBody>
                  <a:tcPr marL="5410" marR="5410" marT="541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01491828"/>
                  </a:ext>
                </a:extLst>
              </a:tr>
              <a:tr h="221152">
                <a:tc>
                  <a:txBody>
                    <a:bodyPr/>
                    <a:lstStyle/>
                    <a:p>
                      <a:pPr algn="ctr" fontAlgn="ctr"/>
                      <a:r>
                        <a:rPr lang="en-US" sz="1100" b="1" i="0" u="none" strike="noStrike">
                          <a:solidFill>
                            <a:srgbClr val="000000"/>
                          </a:solidFill>
                          <a:effectLst/>
                          <a:latin typeface="Arial" panose="020B0604020202020204" pitchFamily="34" charset="0"/>
                        </a:rPr>
                        <a:t>Reference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dirty="0">
                          <a:solidFill>
                            <a:srgbClr val="000000"/>
                          </a:solidFill>
                          <a:effectLst/>
                          <a:latin typeface="Arial" panose="020B0604020202020204" pitchFamily="34" charset="0"/>
                        </a:rPr>
                        <a:t>Rev 16:2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rgbClr val="000000"/>
                          </a:solidFill>
                          <a:effectLst/>
                          <a:latin typeface="Arial" panose="020B0604020202020204" pitchFamily="34" charset="0"/>
                        </a:rPr>
                        <a:t>Rev 16:3</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16:4-7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16:8-9</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16:10-11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16:12-16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ctr"/>
                      <a:r>
                        <a:rPr lang="en-US" sz="1100" b="1" i="0" u="none" strike="noStrike">
                          <a:solidFill>
                            <a:srgbClr val="000000"/>
                          </a:solidFill>
                          <a:effectLst/>
                          <a:latin typeface="Arial" panose="020B0604020202020204" pitchFamily="34" charset="0"/>
                        </a:rPr>
                        <a:t>Rev 16:17-21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300552316"/>
                  </a:ext>
                </a:extLst>
              </a:tr>
              <a:tr h="1594820">
                <a:tc>
                  <a:txBody>
                    <a:bodyPr/>
                    <a:lstStyle/>
                    <a:p>
                      <a:pPr algn="ctr" fontAlgn="ctr"/>
                      <a:r>
                        <a:rPr lang="en-US" sz="1100" b="1" i="0" u="none" strike="noStrike">
                          <a:solidFill>
                            <a:srgbClr val="000000"/>
                          </a:solidFill>
                          <a:effectLst/>
                          <a:latin typeface="Arial" panose="020B0604020202020204" pitchFamily="34" charset="0"/>
                        </a:rPr>
                        <a:t>Bowl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Sores on All Men with Mark of the Beast</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Sea Becomes Blood                      Every Sea Creature Dies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Rivers &amp; Springs Become Blood                              "True &amp; Righteous are Your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Sun Scorches       All Men                    Do Not Repent</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Darkness on Beast Kingdom              Men Gnaw Tongues in Pain</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Euphrates Dries Up                        3 Unclean Spirits    Gather Entire Earth to Battle at      </a:t>
                      </a:r>
                      <a:r>
                        <a:rPr lang="en-US" sz="1100" b="1" i="0" u="none" strike="noStrike" dirty="0" err="1">
                          <a:solidFill>
                            <a:schemeClr val="bg1"/>
                          </a:solidFill>
                          <a:effectLst/>
                          <a:latin typeface="Arial" panose="020B0604020202020204" pitchFamily="34" charset="0"/>
                        </a:rPr>
                        <a:t>HarMegiddo</a:t>
                      </a:r>
                      <a:endParaRPr lang="en-US" sz="1100" b="1" i="0" u="none" strike="noStrike" dirty="0">
                        <a:solidFill>
                          <a:schemeClr val="bg1"/>
                        </a:solidFill>
                        <a:effectLst/>
                        <a:latin typeface="Arial" panose="020B0604020202020204" pitchFamily="34" charset="0"/>
                      </a:endParaRP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ctr"/>
                      <a:r>
                        <a:rPr lang="en-US" sz="1100" b="1" i="0" u="none" strike="noStrike" dirty="0">
                          <a:solidFill>
                            <a:schemeClr val="bg1"/>
                          </a:solidFill>
                          <a:effectLst/>
                          <a:latin typeface="Arial" panose="020B0604020202020204" pitchFamily="34" charset="0"/>
                        </a:rPr>
                        <a:t>Poured on the Air     "It is Done"       Noises, </a:t>
                      </a:r>
                      <a:r>
                        <a:rPr lang="en-US" sz="1100" b="1" i="0" u="none" strike="noStrike" dirty="0" err="1">
                          <a:solidFill>
                            <a:schemeClr val="bg1"/>
                          </a:solidFill>
                          <a:effectLst/>
                          <a:latin typeface="Arial" panose="020B0604020202020204" pitchFamily="34" charset="0"/>
                        </a:rPr>
                        <a:t>Thunderings</a:t>
                      </a:r>
                      <a:r>
                        <a:rPr lang="en-US" sz="1100" b="1" i="0" u="none" strike="noStrike" dirty="0">
                          <a:solidFill>
                            <a:schemeClr val="bg1"/>
                          </a:solidFill>
                          <a:effectLst/>
                          <a:latin typeface="Arial" panose="020B0604020202020204" pitchFamily="34" charset="0"/>
                        </a:rPr>
                        <a:t>,      Lightnings, Earthquake                 &amp; Hail</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4026108361"/>
                  </a:ext>
                </a:extLst>
              </a:tr>
            </a:tbl>
          </a:graphicData>
        </a:graphic>
      </p:graphicFrame>
    </p:spTree>
    <p:extLst>
      <p:ext uri="{BB962C8B-B14F-4D97-AF65-F5344CB8AC3E}">
        <p14:creationId xmlns:p14="http://schemas.microsoft.com/office/powerpoint/2010/main" val="5489706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My Documents\Temple Aron HaKodesh\Service Messages\Shavuot\IMG_0005.jpg">
            <a:extLst>
              <a:ext uri="{FF2B5EF4-FFF2-40B4-BE49-F238E27FC236}">
                <a16:creationId xmlns:a16="http://schemas.microsoft.com/office/drawing/2014/main" id="{F74643AA-7168-F304-0331-B85C9C6A3B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395200" cy="697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ext Box 3">
            <a:extLst>
              <a:ext uri="{FF2B5EF4-FFF2-40B4-BE49-F238E27FC236}">
                <a16:creationId xmlns:a16="http://schemas.microsoft.com/office/drawing/2014/main" id="{2952BBDB-79A1-89FC-2B5B-EAB6EED2EDBC}"/>
              </a:ext>
            </a:extLst>
          </p:cNvPr>
          <p:cNvSpPr txBox="1">
            <a:spLocks noChangeArrowheads="1"/>
          </p:cNvSpPr>
          <p:nvPr/>
        </p:nvSpPr>
        <p:spPr bwMode="auto">
          <a:xfrm>
            <a:off x="1727200" y="1219200"/>
            <a:ext cx="8737600" cy="748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70000"/>
              <a:buFont typeface="Wingdings" panose="05000000000000000000" pitchFamily="2" charset="2"/>
              <a:defRPr sz="3200" b="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eaLnBrk="0" hangingPunct="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eaLnBrk="0" hangingPunct="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defTabSz="1219170" eaLnBrk="1" fontAlgn="base" hangingPunct="1">
              <a:spcBef>
                <a:spcPct val="50000"/>
              </a:spcBef>
              <a:spcAft>
                <a:spcPct val="0"/>
              </a:spcAft>
              <a:buClrTx/>
              <a:buSzTx/>
            </a:pPr>
            <a:endParaRPr lang="en-US" altLang="en-US" sz="4267" b="0">
              <a:solidFill>
                <a:srgbClr val="4B2500"/>
              </a:solidFill>
            </a:endParaRPr>
          </a:p>
        </p:txBody>
      </p:sp>
      <p:sp>
        <p:nvSpPr>
          <p:cNvPr id="2248708" name="Rectangle 4">
            <a:extLst>
              <a:ext uri="{FF2B5EF4-FFF2-40B4-BE49-F238E27FC236}">
                <a16:creationId xmlns:a16="http://schemas.microsoft.com/office/drawing/2014/main" id="{C3A6F840-666F-E4CE-C87E-C7E18565A5E1}"/>
              </a:ext>
            </a:extLst>
          </p:cNvPr>
          <p:cNvSpPr>
            <a:spLocks noChangeArrowheads="1"/>
          </p:cNvSpPr>
          <p:nvPr/>
        </p:nvSpPr>
        <p:spPr bwMode="auto">
          <a:xfrm>
            <a:off x="50800" y="1219200"/>
            <a:ext cx="12090400" cy="2875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1219170" fontAlgn="base">
              <a:lnSpc>
                <a:spcPct val="150000"/>
              </a:lnSpc>
              <a:spcBef>
                <a:spcPct val="20000"/>
              </a:spcBef>
              <a:spcAft>
                <a:spcPct val="0"/>
              </a:spcAft>
              <a:buClr>
                <a:srgbClr val="4B2500"/>
              </a:buClr>
              <a:buSzPct val="70000"/>
              <a:defRPr/>
            </a:pPr>
            <a:r>
              <a:rPr lang="en-US" sz="6000" b="1" dirty="0">
                <a:solidFill>
                  <a:srgbClr val="FFFFE3"/>
                </a:solidFill>
                <a:effectLst>
                  <a:outerShdw blurRad="38100" dist="38100" dir="2700000" algn="tl">
                    <a:srgbClr val="000000"/>
                  </a:outerShdw>
                </a:effectLst>
                <a:latin typeface="Arial" charset="0"/>
                <a:cs typeface="Arial" charset="0"/>
              </a:rPr>
              <a:t>Revelation</a:t>
            </a:r>
          </a:p>
          <a:p>
            <a:pPr algn="ctr" defTabSz="1219170" fontAlgn="base">
              <a:lnSpc>
                <a:spcPct val="150000"/>
              </a:lnSpc>
              <a:spcBef>
                <a:spcPct val="20000"/>
              </a:spcBef>
              <a:spcAft>
                <a:spcPct val="0"/>
              </a:spcAft>
              <a:buClr>
                <a:srgbClr val="4B2500"/>
              </a:buClr>
              <a:buSzPct val="70000"/>
              <a:defRPr/>
            </a:pPr>
            <a:r>
              <a:rPr lang="en-US" sz="6000" b="1" dirty="0">
                <a:solidFill>
                  <a:srgbClr val="FFFFE3"/>
                </a:solidFill>
                <a:effectLst>
                  <a:outerShdw blurRad="38100" dist="38100" dir="2700000" algn="tl">
                    <a:srgbClr val="000000"/>
                  </a:outerShdw>
                </a:effectLst>
                <a:latin typeface="Arial" charset="0"/>
                <a:cs typeface="Arial" charset="0"/>
              </a:rPr>
              <a:t>Chapter 6</a:t>
            </a:r>
          </a:p>
        </p:txBody>
      </p:sp>
    </p:spTree>
    <p:extLst>
      <p:ext uri="{BB962C8B-B14F-4D97-AF65-F5344CB8AC3E}">
        <p14:creationId xmlns:p14="http://schemas.microsoft.com/office/powerpoint/2010/main" val="21888358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1026" name="9DD8A77E-EB35-4281-A629-70AE20CCF4C3" descr="phonto.jpg">
            <a:extLst>
              <a:ext uri="{FF2B5EF4-FFF2-40B4-BE49-F238E27FC236}">
                <a16:creationId xmlns:a16="http://schemas.microsoft.com/office/drawing/2014/main" id="{206F9C56-1994-32B0-AF64-99346A7F18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0522" y="-29086"/>
            <a:ext cx="5603500" cy="6916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43044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33BE425D-B47B-493F-BDFA-564427F4DA65" descr="IMG_3324.jpg">
            <a:extLst>
              <a:ext uri="{FF2B5EF4-FFF2-40B4-BE49-F238E27FC236}">
                <a16:creationId xmlns:a16="http://schemas.microsoft.com/office/drawing/2014/main" id="{9D43397D-2446-93B2-6FFD-CCBA37E082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8674" y="-1849"/>
            <a:ext cx="9229051" cy="6859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23646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DD0076-7D60-9F99-9F67-FE8D320D84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9949" y="0"/>
            <a:ext cx="10432102" cy="6858000"/>
          </a:xfrm>
          <a:prstGeom prst="rect">
            <a:avLst/>
          </a:prstGeom>
        </p:spPr>
      </p:pic>
    </p:spTree>
    <p:extLst>
      <p:ext uri="{BB962C8B-B14F-4D97-AF65-F5344CB8AC3E}">
        <p14:creationId xmlns:p14="http://schemas.microsoft.com/office/powerpoint/2010/main" val="17851174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03F910F9-1E1F-9011-11F9-92BECBD7E1B1}"/>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100" b="0" i="0" u="none" strike="noStrike" cap="none" normalizeH="0" baseline="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2049" name="46C8F958-FE25-4135-B735-CC90EA401B66" descr="IMG_3326.jpg">
            <a:extLst>
              <a:ext uri="{FF2B5EF4-FFF2-40B4-BE49-F238E27FC236}">
                <a16:creationId xmlns:a16="http://schemas.microsoft.com/office/drawing/2014/main" id="{BBE1AD15-A469-9939-1422-721B5E3279D7}"/>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324061" y="0"/>
            <a:ext cx="9543878" cy="6857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67918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3BFE4EE7-CE9E-4D59-B71A-97B2305DC638" descr="IMG_3328.jpg">
            <a:extLst>
              <a:ext uri="{FF2B5EF4-FFF2-40B4-BE49-F238E27FC236}">
                <a16:creationId xmlns:a16="http://schemas.microsoft.com/office/drawing/2014/main" id="{47FAFA94-FA1D-1CEE-0EBD-ED2A67CE2B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8822" y="4763"/>
            <a:ext cx="4794356"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5666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5758E8A6-3B7E-4207-8C9F-9DFA5337834C" descr="IMG_3195.jpg">
            <a:extLst>
              <a:ext uri="{FF2B5EF4-FFF2-40B4-BE49-F238E27FC236}">
                <a16:creationId xmlns:a16="http://schemas.microsoft.com/office/drawing/2014/main" id="{A89499CF-7C7D-9F55-8796-6BB78BB2D1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0360" y="0"/>
            <a:ext cx="551127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74695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ignificance of the Opening of the Seven Seals | Present Truth Ministries">
            <a:extLst>
              <a:ext uri="{FF2B5EF4-FFF2-40B4-BE49-F238E27FC236}">
                <a16:creationId xmlns:a16="http://schemas.microsoft.com/office/drawing/2014/main" id="{40E1C51B-9294-FF7A-6AE9-1E71D90115D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
            <a:ext cx="121919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34468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1D94673-E1D9-CEA2-0717-FDE427ED7757}"/>
              </a:ext>
            </a:extLst>
          </p:cNvPr>
          <p:cNvGraphicFramePr>
            <a:graphicFrameLocks noGrp="1"/>
          </p:cNvGraphicFramePr>
          <p:nvPr>
            <p:extLst>
              <p:ext uri="{D42A27DB-BD31-4B8C-83A1-F6EECF244321}">
                <p14:modId xmlns:p14="http://schemas.microsoft.com/office/powerpoint/2010/main" val="880216303"/>
              </p:ext>
            </p:extLst>
          </p:nvPr>
        </p:nvGraphicFramePr>
        <p:xfrm>
          <a:off x="885825" y="95251"/>
          <a:ext cx="10544175" cy="6648452"/>
        </p:xfrm>
        <a:graphic>
          <a:graphicData uri="http://schemas.openxmlformats.org/drawingml/2006/table">
            <a:tbl>
              <a:tblPr/>
              <a:tblGrid>
                <a:gridCol w="964638">
                  <a:extLst>
                    <a:ext uri="{9D8B030D-6E8A-4147-A177-3AD203B41FA5}">
                      <a16:colId xmlns:a16="http://schemas.microsoft.com/office/drawing/2014/main" val="1435901299"/>
                    </a:ext>
                  </a:extLst>
                </a:gridCol>
                <a:gridCol w="1278434">
                  <a:extLst>
                    <a:ext uri="{9D8B030D-6E8A-4147-A177-3AD203B41FA5}">
                      <a16:colId xmlns:a16="http://schemas.microsoft.com/office/drawing/2014/main" val="2825328034"/>
                    </a:ext>
                  </a:extLst>
                </a:gridCol>
                <a:gridCol w="1231945">
                  <a:extLst>
                    <a:ext uri="{9D8B030D-6E8A-4147-A177-3AD203B41FA5}">
                      <a16:colId xmlns:a16="http://schemas.microsoft.com/office/drawing/2014/main" val="3167776089"/>
                    </a:ext>
                  </a:extLst>
                </a:gridCol>
                <a:gridCol w="1359789">
                  <a:extLst>
                    <a:ext uri="{9D8B030D-6E8A-4147-A177-3AD203B41FA5}">
                      <a16:colId xmlns:a16="http://schemas.microsoft.com/office/drawing/2014/main" val="457332901"/>
                    </a:ext>
                  </a:extLst>
                </a:gridCol>
                <a:gridCol w="1359789">
                  <a:extLst>
                    <a:ext uri="{9D8B030D-6E8A-4147-A177-3AD203B41FA5}">
                      <a16:colId xmlns:a16="http://schemas.microsoft.com/office/drawing/2014/main" val="3970420213"/>
                    </a:ext>
                  </a:extLst>
                </a:gridCol>
                <a:gridCol w="1394655">
                  <a:extLst>
                    <a:ext uri="{9D8B030D-6E8A-4147-A177-3AD203B41FA5}">
                      <a16:colId xmlns:a16="http://schemas.microsoft.com/office/drawing/2014/main" val="2813261295"/>
                    </a:ext>
                  </a:extLst>
                </a:gridCol>
                <a:gridCol w="1490537">
                  <a:extLst>
                    <a:ext uri="{9D8B030D-6E8A-4147-A177-3AD203B41FA5}">
                      <a16:colId xmlns:a16="http://schemas.microsoft.com/office/drawing/2014/main" val="3927669047"/>
                    </a:ext>
                  </a:extLst>
                </a:gridCol>
                <a:gridCol w="104599">
                  <a:extLst>
                    <a:ext uri="{9D8B030D-6E8A-4147-A177-3AD203B41FA5}">
                      <a16:colId xmlns:a16="http://schemas.microsoft.com/office/drawing/2014/main" val="3099739535"/>
                    </a:ext>
                  </a:extLst>
                </a:gridCol>
                <a:gridCol w="1359789">
                  <a:extLst>
                    <a:ext uri="{9D8B030D-6E8A-4147-A177-3AD203B41FA5}">
                      <a16:colId xmlns:a16="http://schemas.microsoft.com/office/drawing/2014/main" val="1330195557"/>
                    </a:ext>
                  </a:extLst>
                </a:gridCol>
              </a:tblGrid>
              <a:tr h="274514">
                <a:tc gridSpan="9">
                  <a:txBody>
                    <a:bodyPr/>
                    <a:lstStyle/>
                    <a:p>
                      <a:pPr algn="ctr" fontAlgn="ctr"/>
                      <a:r>
                        <a:rPr lang="en-US" sz="1100" b="1" i="0" u="none" strike="noStrike">
                          <a:solidFill>
                            <a:srgbClr val="000000"/>
                          </a:solidFill>
                          <a:effectLst/>
                          <a:latin typeface="Arial" panose="020B0604020202020204" pitchFamily="34" charset="0"/>
                        </a:rPr>
                        <a:t>The Revelation Judgments</a:t>
                      </a:r>
                    </a:p>
                  </a:txBody>
                  <a:tcPr marL="5410" marR="5410" marT="5410" marB="0" anchor="ctr">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71353899"/>
                  </a:ext>
                </a:extLst>
              </a:tr>
              <a:tr h="386190">
                <a:tc>
                  <a:txBody>
                    <a:bodyPr/>
                    <a:lstStyle/>
                    <a:p>
                      <a:pPr algn="l" fontAlgn="b"/>
                      <a:r>
                        <a:rPr lang="en-US" sz="500" b="1" i="0" u="none" strike="noStrike">
                          <a:solidFill>
                            <a:srgbClr val="000000"/>
                          </a:solidFill>
                          <a:effectLst/>
                          <a:latin typeface="Arial" panose="020B0604020202020204" pitchFamily="34" charset="0"/>
                        </a:rPr>
                        <a:t> </a:t>
                      </a:r>
                    </a:p>
                  </a:txBody>
                  <a:tcPr marL="5410" marR="5410" marT="541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900" b="1" i="0" u="none" strike="noStrike">
                          <a:solidFill>
                            <a:srgbClr val="000000"/>
                          </a:solidFill>
                          <a:effectLst/>
                          <a:latin typeface="Arial" panose="020B0604020202020204" pitchFamily="34" charset="0"/>
                        </a:rPr>
                        <a:t>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3</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4</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5</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900" b="1" i="0" u="none" strike="noStrike">
                          <a:solidFill>
                            <a:srgbClr val="000000"/>
                          </a:solidFill>
                          <a:effectLst/>
                          <a:latin typeface="Arial" panose="020B0604020202020204" pitchFamily="34" charset="0"/>
                        </a:rPr>
                        <a:t>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93015942"/>
                  </a:ext>
                </a:extLst>
              </a:tr>
              <a:tr h="124473">
                <a:tc gridSpan="9">
                  <a:txBody>
                    <a:bodyPr/>
                    <a:lstStyle/>
                    <a:p>
                      <a:pPr algn="ctr" fontAlgn="b"/>
                      <a:r>
                        <a:rPr lang="en-US" sz="500" b="1" i="0" u="none" strike="noStrike">
                          <a:solidFill>
                            <a:srgbClr val="000000"/>
                          </a:solidFill>
                          <a:effectLst/>
                          <a:latin typeface="Arial" panose="020B0604020202020204" pitchFamily="34" charset="0"/>
                        </a:rPr>
                        <a:t> </a:t>
                      </a:r>
                    </a:p>
                  </a:txBody>
                  <a:tcPr marL="5410" marR="5410" marT="5410" marB="0" anchor="b">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55474562"/>
                  </a:ext>
                </a:extLst>
              </a:tr>
              <a:tr h="221152">
                <a:tc>
                  <a:txBody>
                    <a:bodyPr/>
                    <a:lstStyle/>
                    <a:p>
                      <a:pPr algn="ctr" fontAlgn="ctr"/>
                      <a:r>
                        <a:rPr lang="en-US" sz="1100" b="1" i="0" u="none" strike="noStrike" dirty="0">
                          <a:solidFill>
                            <a:srgbClr val="000000"/>
                          </a:solidFill>
                          <a:effectLst/>
                          <a:latin typeface="Arial" panose="020B0604020202020204" pitchFamily="34" charset="0"/>
                        </a:rPr>
                        <a:t>Reference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6:1-2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6:3-4</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6:5-6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6:7-8</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6:9-11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6:12-17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8:1-6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04375068"/>
                  </a:ext>
                </a:extLst>
              </a:tr>
              <a:tr h="1594820">
                <a:tc>
                  <a:txBody>
                    <a:bodyPr/>
                    <a:lstStyle/>
                    <a:p>
                      <a:pPr algn="ctr" fontAlgn="ctr"/>
                      <a:r>
                        <a:rPr lang="en-US" sz="1100" b="1" i="0" u="none" strike="noStrike" dirty="0">
                          <a:solidFill>
                            <a:srgbClr val="000000"/>
                          </a:solidFill>
                          <a:effectLst/>
                          <a:latin typeface="Arial" panose="020B0604020202020204" pitchFamily="34" charset="0"/>
                        </a:rPr>
                        <a:t>Seal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White Horse     Bow                        Crown               (Stephanos)       Overcomer                      </a:t>
                      </a:r>
                      <a:r>
                        <a:rPr lang="en-US" sz="1100" b="1" i="0" u="none" strike="noStrike" dirty="0">
                          <a:solidFill>
                            <a:srgbClr val="FF0000"/>
                          </a:solidFill>
                          <a:effectLst/>
                          <a:latin typeface="Arial" panose="020B0604020202020204" pitchFamily="34" charset="0"/>
                        </a:rPr>
                        <a:t>THE CHURCH</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Red Horse                Takes Peace                       Cause to Kill    One Another   Great Sword                      </a:t>
                      </a:r>
                      <a:r>
                        <a:rPr lang="en-US" sz="1100" b="1" i="0" u="none" strike="noStrike" dirty="0">
                          <a:solidFill>
                            <a:srgbClr val="FF0000"/>
                          </a:solidFill>
                          <a:effectLst/>
                          <a:latin typeface="Arial" panose="020B0604020202020204" pitchFamily="34" charset="0"/>
                        </a:rPr>
                        <a:t>WAR</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Black Horse               </a:t>
                      </a:r>
                      <a:r>
                        <a:rPr lang="en-US" sz="1100" b="0" i="0" u="none" strike="dblStrike" baseline="0" dirty="0">
                          <a:solidFill>
                            <a:schemeClr val="tx1"/>
                          </a:solidFill>
                          <a:effectLst/>
                          <a:latin typeface="Arial" panose="020B0604020202020204" pitchFamily="34" charset="0"/>
                        </a:rPr>
                        <a:t>Balance</a:t>
                      </a:r>
                      <a:r>
                        <a:rPr lang="en-US" sz="1100" b="1" i="0" u="none" strike="noStrike" dirty="0">
                          <a:solidFill>
                            <a:schemeClr val="tx1"/>
                          </a:solidFill>
                          <a:effectLst/>
                          <a:latin typeface="Arial" panose="020B0604020202020204" pitchFamily="34" charset="0"/>
                        </a:rPr>
                        <a:t>            (Yoke)                     Inflation on Needed Things                      Not Luxuries       </a:t>
                      </a:r>
                      <a:r>
                        <a:rPr lang="en-US" sz="1100" b="1" i="0" u="none" strike="noStrike" dirty="0">
                          <a:solidFill>
                            <a:srgbClr val="FF0000"/>
                          </a:solidFill>
                          <a:effectLst/>
                          <a:latin typeface="Arial" panose="020B0604020202020204" pitchFamily="34" charset="0"/>
                        </a:rPr>
                        <a:t>ECONOMIC</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Pale Horse                    Death &amp; Hades                          Power Over 1/4                    Sword, Hunger,                      Death &amp; Beasts           </a:t>
                      </a:r>
                      <a:r>
                        <a:rPr lang="en-US" sz="1100" b="1" i="0" u="none" strike="noStrike" dirty="0">
                          <a:solidFill>
                            <a:srgbClr val="FF0000"/>
                          </a:solidFill>
                          <a:effectLst/>
                          <a:latin typeface="Arial" panose="020B0604020202020204" pitchFamily="34" charset="0"/>
                        </a:rPr>
                        <a:t>FAMINE /  PESTILANCE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 Martyred Souls Under Altar                                    "How Long?"                                 White Robes                     Wait for the Remnant</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 Earthquake                                    Black Sun &amp;   Blood Moon                                Stars Fall                               Mts &amp; Isles Move                  Rich Men Hide                      from God's Wrath</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100" b="1" i="0" u="none" strike="noStrike" dirty="0">
                          <a:solidFill>
                            <a:schemeClr val="bg1"/>
                          </a:solidFill>
                          <a:effectLst/>
                          <a:latin typeface="Arial" panose="020B0604020202020204" pitchFamily="34" charset="0"/>
                        </a:rPr>
                        <a:t> </a:t>
                      </a:r>
                    </a:p>
                  </a:txBody>
                  <a:tcPr marL="5410" marR="5410" marT="5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Silence in Heaven            Angel w/ Censer         Noises, </a:t>
                      </a:r>
                      <a:r>
                        <a:rPr lang="en-US" sz="1100" b="1" i="0" u="none" strike="noStrike" dirty="0" err="1">
                          <a:solidFill>
                            <a:schemeClr val="bg1"/>
                          </a:solidFill>
                          <a:effectLst/>
                          <a:latin typeface="Arial" panose="020B0604020202020204" pitchFamily="34" charset="0"/>
                        </a:rPr>
                        <a:t>Thunderings</a:t>
                      </a:r>
                      <a:r>
                        <a:rPr lang="en-US" sz="1100" b="1" i="0" u="none" strike="noStrike" dirty="0">
                          <a:solidFill>
                            <a:schemeClr val="bg1"/>
                          </a:solidFill>
                          <a:effectLst/>
                          <a:latin typeface="Arial" panose="020B0604020202020204" pitchFamily="34" charset="0"/>
                        </a:rPr>
                        <a:t>,      Lightnings &amp; Earthquake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48941149"/>
                  </a:ext>
                </a:extLst>
              </a:tr>
              <a:tr h="194207">
                <a:tc gridSpan="9">
                  <a:txBody>
                    <a:bodyPr/>
                    <a:lstStyle/>
                    <a:p>
                      <a:pPr algn="ctr" fontAlgn="b"/>
                      <a:r>
                        <a:rPr lang="en-US" sz="1100" b="1" i="0" u="none" strike="noStrike" dirty="0">
                          <a:solidFill>
                            <a:srgbClr val="000000"/>
                          </a:solidFill>
                          <a:effectLst/>
                          <a:latin typeface="Arial" panose="020B0604020202020204" pitchFamily="34" charset="0"/>
                        </a:rPr>
                        <a:t> </a:t>
                      </a:r>
                    </a:p>
                  </a:txBody>
                  <a:tcPr marL="5410" marR="5410" marT="541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90740646"/>
                  </a:ext>
                </a:extLst>
              </a:tr>
              <a:tr h="221152">
                <a:tc>
                  <a:txBody>
                    <a:bodyPr/>
                    <a:lstStyle/>
                    <a:p>
                      <a:pPr algn="ctr" fontAlgn="ctr"/>
                      <a:r>
                        <a:rPr lang="en-US" sz="1100" b="1" i="0" u="none" strike="noStrike" dirty="0">
                          <a:solidFill>
                            <a:srgbClr val="000000"/>
                          </a:solidFill>
                          <a:effectLst/>
                          <a:latin typeface="Arial" panose="020B0604020202020204" pitchFamily="34" charset="0"/>
                        </a:rPr>
                        <a:t>Reference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8:7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8:8-9</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8:10-11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8:12-13</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9:1-12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9:13-21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11:15-19</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15852221"/>
                  </a:ext>
                </a:extLst>
              </a:tr>
              <a:tr h="1594820">
                <a:tc>
                  <a:txBody>
                    <a:bodyPr/>
                    <a:lstStyle/>
                    <a:p>
                      <a:pPr algn="ctr" fontAlgn="ctr"/>
                      <a:r>
                        <a:rPr lang="en-US" sz="1100" b="1" i="0" u="none" strike="noStrike" dirty="0">
                          <a:solidFill>
                            <a:srgbClr val="000000"/>
                          </a:solidFill>
                          <a:effectLst/>
                          <a:latin typeface="Arial" panose="020B0604020202020204" pitchFamily="34" charset="0"/>
                        </a:rPr>
                        <a:t>Trumpet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Hail &amp; Fire from Heaven                  Mingled w/ Blood                    Burn 1/3 of Trees               Burn All Grass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Burning Mountain into Sea                                  1/3 of Sea Creatures Die          Destroy 1/3         of Ships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Star Falls on         1/3 of Rivers &amp; Springs         Become Bitter     Many Men Die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1/3 of Sun, Moon Stars Dark           Day &amp; Night 1/3 Shorter              "Woe, Woe, Woe“  to Earth</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Star from Heaven with Key to Pit     Smoke &amp; Locusts  Harm Those Without God's Mark             "Woe, Woe"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4 Angels from Euphrates River      Kill 1/3 of Mankind with Fire, Smoke &amp; Brimstone               Men Don't Repent     3</a:t>
                      </a:r>
                      <a:r>
                        <a:rPr lang="en-US" sz="1100" b="1" i="0" u="none" strike="noStrike" baseline="30000" dirty="0">
                          <a:solidFill>
                            <a:schemeClr val="bg1"/>
                          </a:solidFill>
                          <a:effectLst/>
                          <a:latin typeface="Arial" panose="020B0604020202020204" pitchFamily="34" charset="0"/>
                        </a:rPr>
                        <a:t>rd</a:t>
                      </a:r>
                      <a:r>
                        <a:rPr lang="en-US" sz="1100" b="1" i="0" u="none" strike="noStrike" dirty="0">
                          <a:solidFill>
                            <a:schemeClr val="bg1"/>
                          </a:solidFill>
                          <a:effectLst/>
                          <a:latin typeface="Arial" panose="020B0604020202020204" pitchFamily="34" charset="0"/>
                        </a:rPr>
                        <a:t> "Woe"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Nations to God           Elders Worship     Noises, </a:t>
                      </a:r>
                      <a:r>
                        <a:rPr lang="en-US" sz="1100" b="1" i="0" u="none" strike="noStrike" dirty="0" err="1">
                          <a:solidFill>
                            <a:schemeClr val="bg1"/>
                          </a:solidFill>
                          <a:effectLst/>
                          <a:latin typeface="Arial" panose="020B0604020202020204" pitchFamily="34" charset="0"/>
                        </a:rPr>
                        <a:t>Thunderings</a:t>
                      </a:r>
                      <a:r>
                        <a:rPr lang="en-US" sz="1100" b="1" i="0" u="none" strike="noStrike" dirty="0">
                          <a:solidFill>
                            <a:schemeClr val="bg1"/>
                          </a:solidFill>
                          <a:effectLst/>
                          <a:latin typeface="Arial" panose="020B0604020202020204" pitchFamily="34" charset="0"/>
                        </a:rPr>
                        <a:t>,      Lightnings &amp; Earthquake        Temple Opened</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36557500"/>
                  </a:ext>
                </a:extLst>
              </a:tr>
              <a:tr h="221152">
                <a:tc gridSpan="9">
                  <a:txBody>
                    <a:bodyPr/>
                    <a:lstStyle/>
                    <a:p>
                      <a:pPr algn="l" fontAlgn="ctr"/>
                      <a:r>
                        <a:rPr lang="en-US" sz="1100" b="1" i="0" u="none" strike="noStrike" dirty="0">
                          <a:solidFill>
                            <a:srgbClr val="000000"/>
                          </a:solidFill>
                          <a:effectLst/>
                          <a:latin typeface="Arial" panose="020B0604020202020204" pitchFamily="34" charset="0"/>
                        </a:rPr>
                        <a:t>Seven Thunders                                   Rev 10:3-4                                     Sealed Up !!!</a:t>
                      </a:r>
                    </a:p>
                  </a:txBody>
                  <a:tcPr marL="5410" marR="5410" marT="541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01491828"/>
                  </a:ext>
                </a:extLst>
              </a:tr>
              <a:tr h="221152">
                <a:tc>
                  <a:txBody>
                    <a:bodyPr/>
                    <a:lstStyle/>
                    <a:p>
                      <a:pPr algn="ctr" fontAlgn="ctr"/>
                      <a:r>
                        <a:rPr lang="en-US" sz="1100" b="1" i="0" u="none" strike="noStrike">
                          <a:solidFill>
                            <a:srgbClr val="000000"/>
                          </a:solidFill>
                          <a:effectLst/>
                          <a:latin typeface="Arial" panose="020B0604020202020204" pitchFamily="34" charset="0"/>
                        </a:rPr>
                        <a:t>Reference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dirty="0">
                          <a:solidFill>
                            <a:srgbClr val="000000"/>
                          </a:solidFill>
                          <a:effectLst/>
                          <a:latin typeface="Arial" panose="020B0604020202020204" pitchFamily="34" charset="0"/>
                        </a:rPr>
                        <a:t>Rev 16:2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rgbClr val="000000"/>
                          </a:solidFill>
                          <a:effectLst/>
                          <a:latin typeface="Arial" panose="020B0604020202020204" pitchFamily="34" charset="0"/>
                        </a:rPr>
                        <a:t>Rev 16:3</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16:4-7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16:8-9</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16:10-11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16:12-16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ctr"/>
                      <a:r>
                        <a:rPr lang="en-US" sz="1100" b="1" i="0" u="none" strike="noStrike">
                          <a:solidFill>
                            <a:srgbClr val="000000"/>
                          </a:solidFill>
                          <a:effectLst/>
                          <a:latin typeface="Arial" panose="020B0604020202020204" pitchFamily="34" charset="0"/>
                        </a:rPr>
                        <a:t>Rev 16:17-21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300552316"/>
                  </a:ext>
                </a:extLst>
              </a:tr>
              <a:tr h="1594820">
                <a:tc>
                  <a:txBody>
                    <a:bodyPr/>
                    <a:lstStyle/>
                    <a:p>
                      <a:pPr algn="ctr" fontAlgn="ctr"/>
                      <a:r>
                        <a:rPr lang="en-US" sz="1100" b="1" i="0" u="none" strike="noStrike">
                          <a:solidFill>
                            <a:srgbClr val="000000"/>
                          </a:solidFill>
                          <a:effectLst/>
                          <a:latin typeface="Arial" panose="020B0604020202020204" pitchFamily="34" charset="0"/>
                        </a:rPr>
                        <a:t>Bowl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Sores on All Men with Mark of the Beast</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Sea Becomes Blood                      Every Sea Creature Dies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Rivers &amp; Springs Become Blood                              "True &amp; Righteous are Your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Sun Scorches       All Men                    Do Not Repent</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Darkness on Beast Kingdom              Men Gnaw Tongues in Pain</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Euphrates Dries Up                        3 Unclean Spirits    Gather Entire Earth to Battle at      </a:t>
                      </a:r>
                      <a:r>
                        <a:rPr lang="en-US" sz="1100" b="1" i="0" u="none" strike="noStrike" dirty="0" err="1">
                          <a:solidFill>
                            <a:schemeClr val="bg1"/>
                          </a:solidFill>
                          <a:effectLst/>
                          <a:latin typeface="Arial" panose="020B0604020202020204" pitchFamily="34" charset="0"/>
                        </a:rPr>
                        <a:t>HarMegiddo</a:t>
                      </a:r>
                      <a:endParaRPr lang="en-US" sz="1100" b="1" i="0" u="none" strike="noStrike" dirty="0">
                        <a:solidFill>
                          <a:schemeClr val="bg1"/>
                        </a:solidFill>
                        <a:effectLst/>
                        <a:latin typeface="Arial" panose="020B0604020202020204" pitchFamily="34" charset="0"/>
                      </a:endParaRP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ctr"/>
                      <a:r>
                        <a:rPr lang="en-US" sz="1100" b="1" i="0" u="none" strike="noStrike" dirty="0">
                          <a:solidFill>
                            <a:schemeClr val="bg1"/>
                          </a:solidFill>
                          <a:effectLst/>
                          <a:latin typeface="Arial" panose="020B0604020202020204" pitchFamily="34" charset="0"/>
                        </a:rPr>
                        <a:t>Poured on the Air     "It is Done"       Noises, </a:t>
                      </a:r>
                      <a:r>
                        <a:rPr lang="en-US" sz="1100" b="1" i="0" u="none" strike="noStrike" dirty="0" err="1">
                          <a:solidFill>
                            <a:schemeClr val="bg1"/>
                          </a:solidFill>
                          <a:effectLst/>
                          <a:latin typeface="Arial" panose="020B0604020202020204" pitchFamily="34" charset="0"/>
                        </a:rPr>
                        <a:t>Thunderings</a:t>
                      </a:r>
                      <a:r>
                        <a:rPr lang="en-US" sz="1100" b="1" i="0" u="none" strike="noStrike" dirty="0">
                          <a:solidFill>
                            <a:schemeClr val="bg1"/>
                          </a:solidFill>
                          <a:effectLst/>
                          <a:latin typeface="Arial" panose="020B0604020202020204" pitchFamily="34" charset="0"/>
                        </a:rPr>
                        <a:t>,      Lightnings, Earthquake                 &amp; Hail</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4026108361"/>
                  </a:ext>
                </a:extLst>
              </a:tr>
            </a:tbl>
          </a:graphicData>
        </a:graphic>
      </p:graphicFrame>
    </p:spTree>
    <p:extLst>
      <p:ext uri="{BB962C8B-B14F-4D97-AF65-F5344CB8AC3E}">
        <p14:creationId xmlns:p14="http://schemas.microsoft.com/office/powerpoint/2010/main" val="20252557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1D94673-E1D9-CEA2-0717-FDE427ED7757}"/>
              </a:ext>
            </a:extLst>
          </p:cNvPr>
          <p:cNvGraphicFramePr>
            <a:graphicFrameLocks noGrp="1"/>
          </p:cNvGraphicFramePr>
          <p:nvPr>
            <p:extLst>
              <p:ext uri="{D42A27DB-BD31-4B8C-83A1-F6EECF244321}">
                <p14:modId xmlns:p14="http://schemas.microsoft.com/office/powerpoint/2010/main" val="3130919905"/>
              </p:ext>
            </p:extLst>
          </p:nvPr>
        </p:nvGraphicFramePr>
        <p:xfrm>
          <a:off x="885825" y="95251"/>
          <a:ext cx="10544175" cy="6648452"/>
        </p:xfrm>
        <a:graphic>
          <a:graphicData uri="http://schemas.openxmlformats.org/drawingml/2006/table">
            <a:tbl>
              <a:tblPr/>
              <a:tblGrid>
                <a:gridCol w="964638">
                  <a:extLst>
                    <a:ext uri="{9D8B030D-6E8A-4147-A177-3AD203B41FA5}">
                      <a16:colId xmlns:a16="http://schemas.microsoft.com/office/drawing/2014/main" val="1435901299"/>
                    </a:ext>
                  </a:extLst>
                </a:gridCol>
                <a:gridCol w="1278434">
                  <a:extLst>
                    <a:ext uri="{9D8B030D-6E8A-4147-A177-3AD203B41FA5}">
                      <a16:colId xmlns:a16="http://schemas.microsoft.com/office/drawing/2014/main" val="2825328034"/>
                    </a:ext>
                  </a:extLst>
                </a:gridCol>
                <a:gridCol w="1231945">
                  <a:extLst>
                    <a:ext uri="{9D8B030D-6E8A-4147-A177-3AD203B41FA5}">
                      <a16:colId xmlns:a16="http://schemas.microsoft.com/office/drawing/2014/main" val="3167776089"/>
                    </a:ext>
                  </a:extLst>
                </a:gridCol>
                <a:gridCol w="1359789">
                  <a:extLst>
                    <a:ext uri="{9D8B030D-6E8A-4147-A177-3AD203B41FA5}">
                      <a16:colId xmlns:a16="http://schemas.microsoft.com/office/drawing/2014/main" val="457332901"/>
                    </a:ext>
                  </a:extLst>
                </a:gridCol>
                <a:gridCol w="1359789">
                  <a:extLst>
                    <a:ext uri="{9D8B030D-6E8A-4147-A177-3AD203B41FA5}">
                      <a16:colId xmlns:a16="http://schemas.microsoft.com/office/drawing/2014/main" val="3970420213"/>
                    </a:ext>
                  </a:extLst>
                </a:gridCol>
                <a:gridCol w="1394655">
                  <a:extLst>
                    <a:ext uri="{9D8B030D-6E8A-4147-A177-3AD203B41FA5}">
                      <a16:colId xmlns:a16="http://schemas.microsoft.com/office/drawing/2014/main" val="2813261295"/>
                    </a:ext>
                  </a:extLst>
                </a:gridCol>
                <a:gridCol w="1490537">
                  <a:extLst>
                    <a:ext uri="{9D8B030D-6E8A-4147-A177-3AD203B41FA5}">
                      <a16:colId xmlns:a16="http://schemas.microsoft.com/office/drawing/2014/main" val="3927669047"/>
                    </a:ext>
                  </a:extLst>
                </a:gridCol>
                <a:gridCol w="104599">
                  <a:extLst>
                    <a:ext uri="{9D8B030D-6E8A-4147-A177-3AD203B41FA5}">
                      <a16:colId xmlns:a16="http://schemas.microsoft.com/office/drawing/2014/main" val="3099739535"/>
                    </a:ext>
                  </a:extLst>
                </a:gridCol>
                <a:gridCol w="1359789">
                  <a:extLst>
                    <a:ext uri="{9D8B030D-6E8A-4147-A177-3AD203B41FA5}">
                      <a16:colId xmlns:a16="http://schemas.microsoft.com/office/drawing/2014/main" val="1330195557"/>
                    </a:ext>
                  </a:extLst>
                </a:gridCol>
              </a:tblGrid>
              <a:tr h="274514">
                <a:tc gridSpan="9">
                  <a:txBody>
                    <a:bodyPr/>
                    <a:lstStyle/>
                    <a:p>
                      <a:pPr algn="ctr" fontAlgn="ctr"/>
                      <a:r>
                        <a:rPr lang="en-US" sz="1100" b="1" i="0" u="none" strike="noStrike">
                          <a:solidFill>
                            <a:srgbClr val="000000"/>
                          </a:solidFill>
                          <a:effectLst/>
                          <a:latin typeface="Arial" panose="020B0604020202020204" pitchFamily="34" charset="0"/>
                        </a:rPr>
                        <a:t>The Revelation Judgments</a:t>
                      </a:r>
                    </a:p>
                  </a:txBody>
                  <a:tcPr marL="5410" marR="5410" marT="5410" marB="0" anchor="ctr">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71353899"/>
                  </a:ext>
                </a:extLst>
              </a:tr>
              <a:tr h="386190">
                <a:tc>
                  <a:txBody>
                    <a:bodyPr/>
                    <a:lstStyle/>
                    <a:p>
                      <a:pPr algn="l" fontAlgn="b"/>
                      <a:r>
                        <a:rPr lang="en-US" sz="500" b="1" i="0" u="none" strike="noStrike">
                          <a:solidFill>
                            <a:srgbClr val="000000"/>
                          </a:solidFill>
                          <a:effectLst/>
                          <a:latin typeface="Arial" panose="020B0604020202020204" pitchFamily="34" charset="0"/>
                        </a:rPr>
                        <a:t> </a:t>
                      </a:r>
                    </a:p>
                  </a:txBody>
                  <a:tcPr marL="5410" marR="5410" marT="541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900" b="1" i="0" u="none" strike="noStrike">
                          <a:solidFill>
                            <a:srgbClr val="000000"/>
                          </a:solidFill>
                          <a:effectLst/>
                          <a:latin typeface="Arial" panose="020B0604020202020204" pitchFamily="34" charset="0"/>
                        </a:rPr>
                        <a:t>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3</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4</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5</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900" b="1" i="0" u="none" strike="noStrike">
                          <a:solidFill>
                            <a:srgbClr val="000000"/>
                          </a:solidFill>
                          <a:effectLst/>
                          <a:latin typeface="Arial" panose="020B0604020202020204" pitchFamily="34" charset="0"/>
                        </a:rPr>
                        <a:t>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93015942"/>
                  </a:ext>
                </a:extLst>
              </a:tr>
              <a:tr h="124473">
                <a:tc gridSpan="9">
                  <a:txBody>
                    <a:bodyPr/>
                    <a:lstStyle/>
                    <a:p>
                      <a:pPr algn="ctr" fontAlgn="b"/>
                      <a:r>
                        <a:rPr lang="en-US" sz="500" b="1" i="0" u="none" strike="noStrike">
                          <a:solidFill>
                            <a:srgbClr val="000000"/>
                          </a:solidFill>
                          <a:effectLst/>
                          <a:latin typeface="Arial" panose="020B0604020202020204" pitchFamily="34" charset="0"/>
                        </a:rPr>
                        <a:t> </a:t>
                      </a:r>
                    </a:p>
                  </a:txBody>
                  <a:tcPr marL="5410" marR="5410" marT="5410" marB="0" anchor="b">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55474562"/>
                  </a:ext>
                </a:extLst>
              </a:tr>
              <a:tr h="221152">
                <a:tc>
                  <a:txBody>
                    <a:bodyPr/>
                    <a:lstStyle/>
                    <a:p>
                      <a:pPr algn="ctr" fontAlgn="ctr"/>
                      <a:r>
                        <a:rPr lang="en-US" sz="1100" b="1" i="0" u="none" strike="noStrike" dirty="0">
                          <a:solidFill>
                            <a:srgbClr val="000000"/>
                          </a:solidFill>
                          <a:effectLst/>
                          <a:latin typeface="Arial" panose="020B0604020202020204" pitchFamily="34" charset="0"/>
                        </a:rPr>
                        <a:t>Reference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6:1-2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6:3-4</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6:5-6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6:7-8</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6:9-11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6:12-17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8:1-6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04375068"/>
                  </a:ext>
                </a:extLst>
              </a:tr>
              <a:tr h="1594820">
                <a:tc>
                  <a:txBody>
                    <a:bodyPr/>
                    <a:lstStyle/>
                    <a:p>
                      <a:pPr algn="ctr" fontAlgn="ctr"/>
                      <a:r>
                        <a:rPr lang="en-US" sz="1100" b="1" i="0" u="none" strike="noStrike" dirty="0">
                          <a:solidFill>
                            <a:srgbClr val="000000"/>
                          </a:solidFill>
                          <a:effectLst/>
                          <a:latin typeface="Arial" panose="020B0604020202020204" pitchFamily="34" charset="0"/>
                        </a:rPr>
                        <a:t>Seal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rgbClr val="FF0000"/>
                          </a:solidFill>
                          <a:effectLst/>
                          <a:latin typeface="Arial" panose="020B0604020202020204" pitchFamily="34" charset="0"/>
                        </a:rPr>
                        <a:t>White </a:t>
                      </a:r>
                      <a:r>
                        <a:rPr lang="en-US" sz="1100" b="1" i="0" u="none" strike="noStrike" dirty="0">
                          <a:solidFill>
                            <a:schemeClr val="tx1"/>
                          </a:solidFill>
                          <a:effectLst/>
                          <a:latin typeface="Arial" panose="020B0604020202020204" pitchFamily="34" charset="0"/>
                        </a:rPr>
                        <a:t>Horse</a:t>
                      </a:r>
                      <a:r>
                        <a:rPr lang="en-US" sz="1100" b="1" i="0" u="none" strike="noStrike" dirty="0">
                          <a:solidFill>
                            <a:srgbClr val="FF0000"/>
                          </a:solidFill>
                          <a:effectLst/>
                          <a:latin typeface="Arial" panose="020B0604020202020204" pitchFamily="34" charset="0"/>
                        </a:rPr>
                        <a:t>     </a:t>
                      </a:r>
                      <a:r>
                        <a:rPr lang="en-US" sz="1100" b="1" i="0" u="none" strike="noStrike" dirty="0">
                          <a:solidFill>
                            <a:schemeClr val="tx1"/>
                          </a:solidFill>
                          <a:effectLst/>
                          <a:latin typeface="Arial" panose="020B0604020202020204" pitchFamily="34" charset="0"/>
                        </a:rPr>
                        <a:t>Bow                        Crown               (Stephanos)       Overcomer                      THE CHURCH</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rgbClr val="FF0000"/>
                          </a:solidFill>
                          <a:effectLst/>
                          <a:latin typeface="Arial" panose="020B0604020202020204" pitchFamily="34" charset="0"/>
                        </a:rPr>
                        <a:t>Red </a:t>
                      </a:r>
                      <a:r>
                        <a:rPr lang="en-US" sz="1100" b="1" i="0" u="none" strike="noStrike" dirty="0">
                          <a:solidFill>
                            <a:schemeClr val="tx1"/>
                          </a:solidFill>
                          <a:effectLst/>
                          <a:latin typeface="Arial" panose="020B0604020202020204" pitchFamily="34" charset="0"/>
                        </a:rPr>
                        <a:t>Horse                Takes Peace                       Cause to Kill    One Another   Great Sword                      WAR</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rgbClr val="FF0000"/>
                          </a:solidFill>
                          <a:effectLst/>
                          <a:latin typeface="Arial" panose="020B0604020202020204" pitchFamily="34" charset="0"/>
                        </a:rPr>
                        <a:t>Black</a:t>
                      </a:r>
                      <a:r>
                        <a:rPr lang="en-US" sz="1100" b="1" i="0" u="none" strike="noStrike" dirty="0">
                          <a:solidFill>
                            <a:schemeClr val="tx1"/>
                          </a:solidFill>
                          <a:effectLst/>
                          <a:latin typeface="Arial" panose="020B0604020202020204" pitchFamily="34" charset="0"/>
                        </a:rPr>
                        <a:t> Horse               </a:t>
                      </a:r>
                      <a:r>
                        <a:rPr lang="en-US" sz="1100" b="0" i="0" u="none" strike="dblStrike" baseline="0" dirty="0">
                          <a:solidFill>
                            <a:schemeClr val="tx1"/>
                          </a:solidFill>
                          <a:effectLst/>
                          <a:latin typeface="Arial" panose="020B0604020202020204" pitchFamily="34" charset="0"/>
                        </a:rPr>
                        <a:t>Balance </a:t>
                      </a:r>
                      <a:r>
                        <a:rPr lang="en-US" sz="1100" b="1" i="0" u="none" strike="noStrike" dirty="0">
                          <a:solidFill>
                            <a:schemeClr val="tx1"/>
                          </a:solidFill>
                          <a:effectLst/>
                          <a:latin typeface="Arial" panose="020B0604020202020204" pitchFamily="34" charset="0"/>
                        </a:rPr>
                        <a:t>           (Yoke)                     Inflation on Needed Things                      Not Luxuries       ECONOMIC</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rgbClr val="FF0000"/>
                          </a:solidFill>
                          <a:effectLst/>
                          <a:latin typeface="Arial" panose="020B0604020202020204" pitchFamily="34" charset="0"/>
                        </a:rPr>
                        <a:t>Pale</a:t>
                      </a:r>
                      <a:r>
                        <a:rPr lang="en-US" sz="1100" b="1" i="0" u="none" strike="noStrike" dirty="0">
                          <a:solidFill>
                            <a:schemeClr val="tx1"/>
                          </a:solidFill>
                          <a:effectLst/>
                          <a:latin typeface="Arial" panose="020B0604020202020204" pitchFamily="34" charset="0"/>
                        </a:rPr>
                        <a:t> Horse                    Death &amp; Hades                          Power Over 1/4                    Sword, Hunger,                      Death &amp; Beasts           FAMINE /  PESTILANCE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 Martyred Souls Under Altar                                    "How Long?"                                 White Robes                     Wait for the Remnant</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 Earthquake                                    Black Sun &amp;   Blood Moon                                Stars Fall                               Mts &amp; Isles Move                  Rich Men Hide                      from God's Wrath</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100" b="1" i="0" u="none" strike="noStrike" dirty="0">
                          <a:solidFill>
                            <a:schemeClr val="bg1"/>
                          </a:solidFill>
                          <a:effectLst/>
                          <a:latin typeface="Arial" panose="020B0604020202020204" pitchFamily="34" charset="0"/>
                        </a:rPr>
                        <a:t> </a:t>
                      </a:r>
                    </a:p>
                  </a:txBody>
                  <a:tcPr marL="5410" marR="5410" marT="5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Silence in Heaven            Angel w/ Censer         Noises, </a:t>
                      </a:r>
                      <a:r>
                        <a:rPr lang="en-US" sz="1100" b="1" i="0" u="none" strike="noStrike" dirty="0" err="1">
                          <a:solidFill>
                            <a:schemeClr val="bg1"/>
                          </a:solidFill>
                          <a:effectLst/>
                          <a:latin typeface="Arial" panose="020B0604020202020204" pitchFamily="34" charset="0"/>
                        </a:rPr>
                        <a:t>Thunderings</a:t>
                      </a:r>
                      <a:r>
                        <a:rPr lang="en-US" sz="1100" b="1" i="0" u="none" strike="noStrike" dirty="0">
                          <a:solidFill>
                            <a:schemeClr val="bg1"/>
                          </a:solidFill>
                          <a:effectLst/>
                          <a:latin typeface="Arial" panose="020B0604020202020204" pitchFamily="34" charset="0"/>
                        </a:rPr>
                        <a:t>,      Lightnings &amp; Earthquake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48941149"/>
                  </a:ext>
                </a:extLst>
              </a:tr>
              <a:tr h="194207">
                <a:tc gridSpan="9">
                  <a:txBody>
                    <a:bodyPr/>
                    <a:lstStyle/>
                    <a:p>
                      <a:pPr algn="ctr" fontAlgn="b"/>
                      <a:r>
                        <a:rPr lang="en-US" sz="1100" b="1" i="0" u="none" strike="noStrike" dirty="0">
                          <a:solidFill>
                            <a:srgbClr val="000000"/>
                          </a:solidFill>
                          <a:effectLst/>
                          <a:latin typeface="Arial" panose="020B0604020202020204" pitchFamily="34" charset="0"/>
                        </a:rPr>
                        <a:t> </a:t>
                      </a:r>
                    </a:p>
                  </a:txBody>
                  <a:tcPr marL="5410" marR="5410" marT="541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90740646"/>
                  </a:ext>
                </a:extLst>
              </a:tr>
              <a:tr h="221152">
                <a:tc>
                  <a:txBody>
                    <a:bodyPr/>
                    <a:lstStyle/>
                    <a:p>
                      <a:pPr algn="ctr" fontAlgn="ctr"/>
                      <a:r>
                        <a:rPr lang="en-US" sz="1100" b="1" i="0" u="none" strike="noStrike" dirty="0">
                          <a:solidFill>
                            <a:srgbClr val="000000"/>
                          </a:solidFill>
                          <a:effectLst/>
                          <a:latin typeface="Arial" panose="020B0604020202020204" pitchFamily="34" charset="0"/>
                        </a:rPr>
                        <a:t>Reference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8:7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8:8-9</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8:10-11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8:12-13</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9:1-12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9:13-21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11:15-19</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15852221"/>
                  </a:ext>
                </a:extLst>
              </a:tr>
              <a:tr h="1594820">
                <a:tc>
                  <a:txBody>
                    <a:bodyPr/>
                    <a:lstStyle/>
                    <a:p>
                      <a:pPr algn="ctr" fontAlgn="ctr"/>
                      <a:r>
                        <a:rPr lang="en-US" sz="1100" b="1" i="0" u="none" strike="noStrike" dirty="0">
                          <a:solidFill>
                            <a:srgbClr val="000000"/>
                          </a:solidFill>
                          <a:effectLst/>
                          <a:latin typeface="Arial" panose="020B0604020202020204" pitchFamily="34" charset="0"/>
                        </a:rPr>
                        <a:t>Trumpet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Hail &amp; Fire from Heaven                  Mingled w/ Blood                    Burn 1/3 of Trees               Burn All Grass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Burning Mountain into Sea                                  1/3 of Sea Creatures Die          Destroy 1/3         of Ships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Star Falls on         1/3 of Rivers &amp; Springs         Become Bitter     Many Men Die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1/3 of Sun, Moon Stars Dark           Day &amp; Night 1/3 Shorter              "Woe, Woe, Woe“  to Earth</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Star from Heaven with Key to Pit     Smoke &amp; Locusts  Harm Those Without God's Mark             "Woe, Woe"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4 Angels from Euphrates River      Kill 1/3 of Mankind with Fire, Smoke &amp; Brimstone               Men Don't Repent     3</a:t>
                      </a:r>
                      <a:r>
                        <a:rPr lang="en-US" sz="1100" b="1" i="0" u="none" strike="noStrike" baseline="30000" dirty="0">
                          <a:solidFill>
                            <a:schemeClr val="bg1"/>
                          </a:solidFill>
                          <a:effectLst/>
                          <a:latin typeface="Arial" panose="020B0604020202020204" pitchFamily="34" charset="0"/>
                        </a:rPr>
                        <a:t>rd</a:t>
                      </a:r>
                      <a:r>
                        <a:rPr lang="en-US" sz="1100" b="1" i="0" u="none" strike="noStrike" dirty="0">
                          <a:solidFill>
                            <a:schemeClr val="bg1"/>
                          </a:solidFill>
                          <a:effectLst/>
                          <a:latin typeface="Arial" panose="020B0604020202020204" pitchFamily="34" charset="0"/>
                        </a:rPr>
                        <a:t> "Woe"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Nations to God           Elders Worship     Noises, </a:t>
                      </a:r>
                      <a:r>
                        <a:rPr lang="en-US" sz="1100" b="1" i="0" u="none" strike="noStrike" dirty="0" err="1">
                          <a:solidFill>
                            <a:schemeClr val="bg1"/>
                          </a:solidFill>
                          <a:effectLst/>
                          <a:latin typeface="Arial" panose="020B0604020202020204" pitchFamily="34" charset="0"/>
                        </a:rPr>
                        <a:t>Thunderings</a:t>
                      </a:r>
                      <a:r>
                        <a:rPr lang="en-US" sz="1100" b="1" i="0" u="none" strike="noStrike" dirty="0">
                          <a:solidFill>
                            <a:schemeClr val="bg1"/>
                          </a:solidFill>
                          <a:effectLst/>
                          <a:latin typeface="Arial" panose="020B0604020202020204" pitchFamily="34" charset="0"/>
                        </a:rPr>
                        <a:t>,      Lightnings &amp; Earthquake        Temple Opened</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36557500"/>
                  </a:ext>
                </a:extLst>
              </a:tr>
              <a:tr h="221152">
                <a:tc gridSpan="9">
                  <a:txBody>
                    <a:bodyPr/>
                    <a:lstStyle/>
                    <a:p>
                      <a:pPr algn="l" fontAlgn="ctr"/>
                      <a:r>
                        <a:rPr lang="en-US" sz="1100" b="1" i="0" u="none" strike="noStrike" dirty="0">
                          <a:solidFill>
                            <a:srgbClr val="000000"/>
                          </a:solidFill>
                          <a:effectLst/>
                          <a:latin typeface="Arial" panose="020B0604020202020204" pitchFamily="34" charset="0"/>
                        </a:rPr>
                        <a:t>Seven Thunders                                   Rev 10:3-4                                     Sealed Up !!!</a:t>
                      </a:r>
                    </a:p>
                  </a:txBody>
                  <a:tcPr marL="5410" marR="5410" marT="541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01491828"/>
                  </a:ext>
                </a:extLst>
              </a:tr>
              <a:tr h="221152">
                <a:tc>
                  <a:txBody>
                    <a:bodyPr/>
                    <a:lstStyle/>
                    <a:p>
                      <a:pPr algn="ctr" fontAlgn="ctr"/>
                      <a:r>
                        <a:rPr lang="en-US" sz="1100" b="1" i="0" u="none" strike="noStrike">
                          <a:solidFill>
                            <a:srgbClr val="000000"/>
                          </a:solidFill>
                          <a:effectLst/>
                          <a:latin typeface="Arial" panose="020B0604020202020204" pitchFamily="34" charset="0"/>
                        </a:rPr>
                        <a:t>Reference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dirty="0">
                          <a:solidFill>
                            <a:srgbClr val="000000"/>
                          </a:solidFill>
                          <a:effectLst/>
                          <a:latin typeface="Arial" panose="020B0604020202020204" pitchFamily="34" charset="0"/>
                        </a:rPr>
                        <a:t>Rev 16:2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rgbClr val="000000"/>
                          </a:solidFill>
                          <a:effectLst/>
                          <a:latin typeface="Arial" panose="020B0604020202020204" pitchFamily="34" charset="0"/>
                        </a:rPr>
                        <a:t>Rev 16:3</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16:4-7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16:8-9</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16:10-11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16:12-16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ctr"/>
                      <a:r>
                        <a:rPr lang="en-US" sz="1100" b="1" i="0" u="none" strike="noStrike">
                          <a:solidFill>
                            <a:srgbClr val="000000"/>
                          </a:solidFill>
                          <a:effectLst/>
                          <a:latin typeface="Arial" panose="020B0604020202020204" pitchFamily="34" charset="0"/>
                        </a:rPr>
                        <a:t>Rev 16:17-21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300552316"/>
                  </a:ext>
                </a:extLst>
              </a:tr>
              <a:tr h="1594820">
                <a:tc>
                  <a:txBody>
                    <a:bodyPr/>
                    <a:lstStyle/>
                    <a:p>
                      <a:pPr algn="ctr" fontAlgn="ctr"/>
                      <a:r>
                        <a:rPr lang="en-US" sz="1100" b="1" i="0" u="none" strike="noStrike">
                          <a:solidFill>
                            <a:srgbClr val="000000"/>
                          </a:solidFill>
                          <a:effectLst/>
                          <a:latin typeface="Arial" panose="020B0604020202020204" pitchFamily="34" charset="0"/>
                        </a:rPr>
                        <a:t>Bowl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Sores on All Men with Mark of the Beast</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Sea Becomes Blood                      Every Sea Creature Dies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Rivers &amp; Springs Become Blood                              "True &amp; Righteous are Your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Sun Scorches       All Men                    Do Not Repent</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Darkness on Beast Kingdom              Men Gnaw Tongues in Pain</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Euphrates Dries Up                        3 Unclean Spirits    Gather Entire Earth to Battle at      </a:t>
                      </a:r>
                      <a:r>
                        <a:rPr lang="en-US" sz="1100" b="1" i="0" u="none" strike="noStrike" dirty="0" err="1">
                          <a:solidFill>
                            <a:schemeClr val="bg1"/>
                          </a:solidFill>
                          <a:effectLst/>
                          <a:latin typeface="Arial" panose="020B0604020202020204" pitchFamily="34" charset="0"/>
                        </a:rPr>
                        <a:t>HarMegiddo</a:t>
                      </a:r>
                      <a:endParaRPr lang="en-US" sz="1100" b="1" i="0" u="none" strike="noStrike" dirty="0">
                        <a:solidFill>
                          <a:schemeClr val="bg1"/>
                        </a:solidFill>
                        <a:effectLst/>
                        <a:latin typeface="Arial" panose="020B0604020202020204" pitchFamily="34" charset="0"/>
                      </a:endParaRP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ctr"/>
                      <a:r>
                        <a:rPr lang="en-US" sz="1100" b="1" i="0" u="none" strike="noStrike" dirty="0">
                          <a:solidFill>
                            <a:schemeClr val="bg1"/>
                          </a:solidFill>
                          <a:effectLst/>
                          <a:latin typeface="Arial" panose="020B0604020202020204" pitchFamily="34" charset="0"/>
                        </a:rPr>
                        <a:t>Poured on the Air     "It is Done"       Noises, </a:t>
                      </a:r>
                      <a:r>
                        <a:rPr lang="en-US" sz="1100" b="1" i="0" u="none" strike="noStrike" dirty="0" err="1">
                          <a:solidFill>
                            <a:schemeClr val="bg1"/>
                          </a:solidFill>
                          <a:effectLst/>
                          <a:latin typeface="Arial" panose="020B0604020202020204" pitchFamily="34" charset="0"/>
                        </a:rPr>
                        <a:t>Thunderings</a:t>
                      </a:r>
                      <a:r>
                        <a:rPr lang="en-US" sz="1100" b="1" i="0" u="none" strike="noStrike" dirty="0">
                          <a:solidFill>
                            <a:schemeClr val="bg1"/>
                          </a:solidFill>
                          <a:effectLst/>
                          <a:latin typeface="Arial" panose="020B0604020202020204" pitchFamily="34" charset="0"/>
                        </a:rPr>
                        <a:t>,      Lightnings, Earthquake                 &amp; Hail</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4026108361"/>
                  </a:ext>
                </a:extLst>
              </a:tr>
            </a:tbl>
          </a:graphicData>
        </a:graphic>
      </p:graphicFrame>
      <p:sp>
        <p:nvSpPr>
          <p:cNvPr id="3" name="Oval 2">
            <a:extLst>
              <a:ext uri="{FF2B5EF4-FFF2-40B4-BE49-F238E27FC236}">
                <a16:creationId xmlns:a16="http://schemas.microsoft.com/office/drawing/2014/main" id="{3BAACF39-5279-13DC-6481-554682B3D67E}"/>
              </a:ext>
            </a:extLst>
          </p:cNvPr>
          <p:cNvSpPr/>
          <p:nvPr/>
        </p:nvSpPr>
        <p:spPr>
          <a:xfrm>
            <a:off x="1771650" y="847725"/>
            <a:ext cx="5981700" cy="1866900"/>
          </a:xfrm>
          <a:prstGeom prst="ellipse">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64C3068-0AA4-20A1-AC48-97B903106ABB}"/>
              </a:ext>
            </a:extLst>
          </p:cNvPr>
          <p:cNvSpPr txBox="1"/>
          <p:nvPr/>
        </p:nvSpPr>
        <p:spPr>
          <a:xfrm>
            <a:off x="8010525" y="1524000"/>
            <a:ext cx="1581150" cy="707886"/>
          </a:xfrm>
          <a:prstGeom prst="rect">
            <a:avLst/>
          </a:prstGeom>
          <a:solidFill>
            <a:schemeClr val="bg1"/>
          </a:solidFill>
          <a:ln w="22225">
            <a:solidFill>
              <a:srgbClr val="FF0000"/>
            </a:solidFill>
          </a:ln>
        </p:spPr>
        <p:txBody>
          <a:bodyPr wrap="square" rtlCol="0">
            <a:spAutoFit/>
          </a:bodyPr>
          <a:lstStyle/>
          <a:p>
            <a:r>
              <a:rPr lang="en-US" sz="2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Zechariah</a:t>
            </a:r>
          </a:p>
          <a:p>
            <a:pPr algn="ctr"/>
            <a:r>
              <a:rPr lang="en-US" sz="2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6:1-7</a:t>
            </a:r>
          </a:p>
        </p:txBody>
      </p:sp>
    </p:spTree>
    <p:extLst>
      <p:ext uri="{BB962C8B-B14F-4D97-AF65-F5344CB8AC3E}">
        <p14:creationId xmlns:p14="http://schemas.microsoft.com/office/powerpoint/2010/main" val="38698030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1D94673-E1D9-CEA2-0717-FDE427ED7757}"/>
              </a:ext>
            </a:extLst>
          </p:cNvPr>
          <p:cNvGraphicFramePr>
            <a:graphicFrameLocks noGrp="1"/>
          </p:cNvGraphicFramePr>
          <p:nvPr>
            <p:extLst>
              <p:ext uri="{D42A27DB-BD31-4B8C-83A1-F6EECF244321}">
                <p14:modId xmlns:p14="http://schemas.microsoft.com/office/powerpoint/2010/main" val="2400887252"/>
              </p:ext>
            </p:extLst>
          </p:nvPr>
        </p:nvGraphicFramePr>
        <p:xfrm>
          <a:off x="885825" y="95251"/>
          <a:ext cx="10544175" cy="6648452"/>
        </p:xfrm>
        <a:graphic>
          <a:graphicData uri="http://schemas.openxmlformats.org/drawingml/2006/table">
            <a:tbl>
              <a:tblPr/>
              <a:tblGrid>
                <a:gridCol w="964638">
                  <a:extLst>
                    <a:ext uri="{9D8B030D-6E8A-4147-A177-3AD203B41FA5}">
                      <a16:colId xmlns:a16="http://schemas.microsoft.com/office/drawing/2014/main" val="1435901299"/>
                    </a:ext>
                  </a:extLst>
                </a:gridCol>
                <a:gridCol w="1278434">
                  <a:extLst>
                    <a:ext uri="{9D8B030D-6E8A-4147-A177-3AD203B41FA5}">
                      <a16:colId xmlns:a16="http://schemas.microsoft.com/office/drawing/2014/main" val="2825328034"/>
                    </a:ext>
                  </a:extLst>
                </a:gridCol>
                <a:gridCol w="1231945">
                  <a:extLst>
                    <a:ext uri="{9D8B030D-6E8A-4147-A177-3AD203B41FA5}">
                      <a16:colId xmlns:a16="http://schemas.microsoft.com/office/drawing/2014/main" val="3167776089"/>
                    </a:ext>
                  </a:extLst>
                </a:gridCol>
                <a:gridCol w="1359789">
                  <a:extLst>
                    <a:ext uri="{9D8B030D-6E8A-4147-A177-3AD203B41FA5}">
                      <a16:colId xmlns:a16="http://schemas.microsoft.com/office/drawing/2014/main" val="457332901"/>
                    </a:ext>
                  </a:extLst>
                </a:gridCol>
                <a:gridCol w="1359789">
                  <a:extLst>
                    <a:ext uri="{9D8B030D-6E8A-4147-A177-3AD203B41FA5}">
                      <a16:colId xmlns:a16="http://schemas.microsoft.com/office/drawing/2014/main" val="3970420213"/>
                    </a:ext>
                  </a:extLst>
                </a:gridCol>
                <a:gridCol w="1394655">
                  <a:extLst>
                    <a:ext uri="{9D8B030D-6E8A-4147-A177-3AD203B41FA5}">
                      <a16:colId xmlns:a16="http://schemas.microsoft.com/office/drawing/2014/main" val="2813261295"/>
                    </a:ext>
                  </a:extLst>
                </a:gridCol>
                <a:gridCol w="1490537">
                  <a:extLst>
                    <a:ext uri="{9D8B030D-6E8A-4147-A177-3AD203B41FA5}">
                      <a16:colId xmlns:a16="http://schemas.microsoft.com/office/drawing/2014/main" val="3927669047"/>
                    </a:ext>
                  </a:extLst>
                </a:gridCol>
                <a:gridCol w="104599">
                  <a:extLst>
                    <a:ext uri="{9D8B030D-6E8A-4147-A177-3AD203B41FA5}">
                      <a16:colId xmlns:a16="http://schemas.microsoft.com/office/drawing/2014/main" val="3099739535"/>
                    </a:ext>
                  </a:extLst>
                </a:gridCol>
                <a:gridCol w="1359789">
                  <a:extLst>
                    <a:ext uri="{9D8B030D-6E8A-4147-A177-3AD203B41FA5}">
                      <a16:colId xmlns:a16="http://schemas.microsoft.com/office/drawing/2014/main" val="1330195557"/>
                    </a:ext>
                  </a:extLst>
                </a:gridCol>
              </a:tblGrid>
              <a:tr h="274514">
                <a:tc gridSpan="9">
                  <a:txBody>
                    <a:bodyPr/>
                    <a:lstStyle/>
                    <a:p>
                      <a:pPr algn="ctr" fontAlgn="ctr"/>
                      <a:r>
                        <a:rPr lang="en-US" sz="1100" b="1" i="0" u="none" strike="noStrike">
                          <a:solidFill>
                            <a:srgbClr val="000000"/>
                          </a:solidFill>
                          <a:effectLst/>
                          <a:latin typeface="Arial" panose="020B0604020202020204" pitchFamily="34" charset="0"/>
                        </a:rPr>
                        <a:t>The Revelation Judgments</a:t>
                      </a:r>
                    </a:p>
                  </a:txBody>
                  <a:tcPr marL="5410" marR="5410" marT="5410" marB="0" anchor="ctr">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71353899"/>
                  </a:ext>
                </a:extLst>
              </a:tr>
              <a:tr h="386190">
                <a:tc>
                  <a:txBody>
                    <a:bodyPr/>
                    <a:lstStyle/>
                    <a:p>
                      <a:pPr algn="l" fontAlgn="b"/>
                      <a:r>
                        <a:rPr lang="en-US" sz="500" b="1" i="0" u="none" strike="noStrike">
                          <a:solidFill>
                            <a:srgbClr val="000000"/>
                          </a:solidFill>
                          <a:effectLst/>
                          <a:latin typeface="Arial" panose="020B0604020202020204" pitchFamily="34" charset="0"/>
                        </a:rPr>
                        <a:t> </a:t>
                      </a:r>
                    </a:p>
                  </a:txBody>
                  <a:tcPr marL="5410" marR="5410" marT="541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900" b="1" i="0" u="none" strike="noStrike">
                          <a:solidFill>
                            <a:srgbClr val="000000"/>
                          </a:solidFill>
                          <a:effectLst/>
                          <a:latin typeface="Arial" panose="020B0604020202020204" pitchFamily="34" charset="0"/>
                        </a:rPr>
                        <a:t>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3</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4</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5</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900" b="1" i="0" u="none" strike="noStrike">
                          <a:solidFill>
                            <a:srgbClr val="000000"/>
                          </a:solidFill>
                          <a:effectLst/>
                          <a:latin typeface="Arial" panose="020B0604020202020204" pitchFamily="34" charset="0"/>
                        </a:rPr>
                        <a:t>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93015942"/>
                  </a:ext>
                </a:extLst>
              </a:tr>
              <a:tr h="124473">
                <a:tc gridSpan="9">
                  <a:txBody>
                    <a:bodyPr/>
                    <a:lstStyle/>
                    <a:p>
                      <a:pPr algn="ctr" fontAlgn="b"/>
                      <a:r>
                        <a:rPr lang="en-US" sz="500" b="1" i="0" u="none" strike="noStrike">
                          <a:solidFill>
                            <a:srgbClr val="000000"/>
                          </a:solidFill>
                          <a:effectLst/>
                          <a:latin typeface="Arial" panose="020B0604020202020204" pitchFamily="34" charset="0"/>
                        </a:rPr>
                        <a:t> </a:t>
                      </a:r>
                    </a:p>
                  </a:txBody>
                  <a:tcPr marL="5410" marR="5410" marT="5410" marB="0" anchor="b">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55474562"/>
                  </a:ext>
                </a:extLst>
              </a:tr>
              <a:tr h="221152">
                <a:tc>
                  <a:txBody>
                    <a:bodyPr/>
                    <a:lstStyle/>
                    <a:p>
                      <a:pPr algn="ctr" fontAlgn="ctr"/>
                      <a:r>
                        <a:rPr lang="en-US" sz="1100" b="1" i="0" u="none" strike="noStrike" dirty="0">
                          <a:solidFill>
                            <a:srgbClr val="000000"/>
                          </a:solidFill>
                          <a:effectLst/>
                          <a:latin typeface="Arial" panose="020B0604020202020204" pitchFamily="34" charset="0"/>
                        </a:rPr>
                        <a:t>Reference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6:1-2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6:3-4</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6:5-6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6:7-8</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6:9-11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6:12-17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8:1-6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04375068"/>
                  </a:ext>
                </a:extLst>
              </a:tr>
              <a:tr h="1594820">
                <a:tc>
                  <a:txBody>
                    <a:bodyPr/>
                    <a:lstStyle/>
                    <a:p>
                      <a:pPr algn="ctr" fontAlgn="ctr"/>
                      <a:r>
                        <a:rPr lang="en-US" sz="1100" b="1" i="0" u="none" strike="noStrike" dirty="0">
                          <a:solidFill>
                            <a:srgbClr val="000000"/>
                          </a:solidFill>
                          <a:effectLst/>
                          <a:latin typeface="Arial" panose="020B0604020202020204" pitchFamily="34" charset="0"/>
                        </a:rPr>
                        <a:t>Seal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White Horse     Bow                        Crown               (Stephanos)       </a:t>
                      </a:r>
                      <a:r>
                        <a:rPr lang="en-US" sz="1100" b="1" i="0" u="none" strike="noStrike" dirty="0">
                          <a:solidFill>
                            <a:srgbClr val="FF0000"/>
                          </a:solidFill>
                          <a:effectLst/>
                          <a:latin typeface="Arial" panose="020B0604020202020204" pitchFamily="34" charset="0"/>
                        </a:rPr>
                        <a:t>Overcomer   </a:t>
                      </a:r>
                      <a:r>
                        <a:rPr lang="en-US" sz="1100" b="1" i="0" u="none" strike="noStrike" dirty="0">
                          <a:solidFill>
                            <a:schemeClr val="tx1"/>
                          </a:solidFill>
                          <a:effectLst/>
                          <a:latin typeface="Arial" panose="020B0604020202020204" pitchFamily="34" charset="0"/>
                        </a:rPr>
                        <a:t>                   </a:t>
                      </a:r>
                      <a:r>
                        <a:rPr lang="en-US" sz="1100" b="1" i="0" u="none" strike="noStrike" dirty="0">
                          <a:solidFill>
                            <a:srgbClr val="FF0000"/>
                          </a:solidFill>
                          <a:effectLst/>
                          <a:latin typeface="Arial" panose="020B0604020202020204" pitchFamily="34" charset="0"/>
                        </a:rPr>
                        <a:t>THE CHURCH</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Red Horse                Takes Peace                       Cause to Kill    One Another   Great Sword                      </a:t>
                      </a:r>
                      <a:r>
                        <a:rPr lang="en-US" sz="1100" b="1" i="0" u="none" strike="noStrike" dirty="0">
                          <a:solidFill>
                            <a:srgbClr val="FF0000"/>
                          </a:solidFill>
                          <a:effectLst/>
                          <a:latin typeface="Arial" panose="020B0604020202020204" pitchFamily="34" charset="0"/>
                        </a:rPr>
                        <a:t>WAR</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Black Horse               Balance (Yoke)                     Inflation on Needed Things                      Not Luxuries       </a:t>
                      </a:r>
                      <a:r>
                        <a:rPr lang="en-US" sz="1100" b="1" i="0" u="none" strike="noStrike" dirty="0">
                          <a:solidFill>
                            <a:srgbClr val="FF0000"/>
                          </a:solidFill>
                          <a:effectLst/>
                          <a:latin typeface="Arial" panose="020B0604020202020204" pitchFamily="34" charset="0"/>
                        </a:rPr>
                        <a:t>ECONOMIC</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Pale Horse                    Death &amp; Hades                          Power Over 1/4                    Sword, Hunger,                      Death &amp; Beasts           </a:t>
                      </a:r>
                      <a:r>
                        <a:rPr lang="en-US" sz="1100" b="1" i="0" u="none" strike="noStrike" dirty="0">
                          <a:solidFill>
                            <a:srgbClr val="FF0000"/>
                          </a:solidFill>
                          <a:effectLst/>
                          <a:latin typeface="Arial" panose="020B0604020202020204" pitchFamily="34" charset="0"/>
                        </a:rPr>
                        <a:t>FAMINE /  PESTILANCE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 Martyred Souls Under Altar                                    "How Long?"                                 White Robes                     Wait for the Remnant</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 Earthquake                                    Black Sun &amp;   Blood Moon                                Stars Fall                               Mts &amp; Isles Move                  Rich Men Hide                      from God's Wrath</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100" b="1" i="0" u="none" strike="noStrike" dirty="0">
                          <a:solidFill>
                            <a:schemeClr val="bg1"/>
                          </a:solidFill>
                          <a:effectLst/>
                          <a:latin typeface="Arial" panose="020B0604020202020204" pitchFamily="34" charset="0"/>
                        </a:rPr>
                        <a:t> </a:t>
                      </a:r>
                    </a:p>
                  </a:txBody>
                  <a:tcPr marL="5410" marR="5410" marT="5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Silence in Heaven            Angel w/ Censer         Noises, </a:t>
                      </a:r>
                      <a:r>
                        <a:rPr lang="en-US" sz="1100" b="1" i="0" u="none" strike="noStrike" dirty="0" err="1">
                          <a:solidFill>
                            <a:schemeClr val="bg1"/>
                          </a:solidFill>
                          <a:effectLst/>
                          <a:latin typeface="Arial" panose="020B0604020202020204" pitchFamily="34" charset="0"/>
                        </a:rPr>
                        <a:t>Thunderings</a:t>
                      </a:r>
                      <a:r>
                        <a:rPr lang="en-US" sz="1100" b="1" i="0" u="none" strike="noStrike" dirty="0">
                          <a:solidFill>
                            <a:schemeClr val="bg1"/>
                          </a:solidFill>
                          <a:effectLst/>
                          <a:latin typeface="Arial" panose="020B0604020202020204" pitchFamily="34" charset="0"/>
                        </a:rPr>
                        <a:t>,      Lightnings &amp; Earthquake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48941149"/>
                  </a:ext>
                </a:extLst>
              </a:tr>
              <a:tr h="194207">
                <a:tc gridSpan="9">
                  <a:txBody>
                    <a:bodyPr/>
                    <a:lstStyle/>
                    <a:p>
                      <a:pPr algn="ctr" fontAlgn="b"/>
                      <a:r>
                        <a:rPr lang="en-US" sz="1100" b="1" i="0" u="none" strike="noStrike" dirty="0">
                          <a:solidFill>
                            <a:srgbClr val="000000"/>
                          </a:solidFill>
                          <a:effectLst/>
                          <a:latin typeface="Arial" panose="020B0604020202020204" pitchFamily="34" charset="0"/>
                        </a:rPr>
                        <a:t> </a:t>
                      </a:r>
                    </a:p>
                  </a:txBody>
                  <a:tcPr marL="5410" marR="5410" marT="541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90740646"/>
                  </a:ext>
                </a:extLst>
              </a:tr>
              <a:tr h="221152">
                <a:tc>
                  <a:txBody>
                    <a:bodyPr/>
                    <a:lstStyle/>
                    <a:p>
                      <a:pPr algn="ctr" fontAlgn="ctr"/>
                      <a:r>
                        <a:rPr lang="en-US" sz="1100" b="1" i="0" u="none" strike="noStrike" dirty="0">
                          <a:solidFill>
                            <a:srgbClr val="000000"/>
                          </a:solidFill>
                          <a:effectLst/>
                          <a:latin typeface="Arial" panose="020B0604020202020204" pitchFamily="34" charset="0"/>
                        </a:rPr>
                        <a:t>Reference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8:7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8:8-9</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8:10-11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8:12-13</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9:1-12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9:13-21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11:15-19</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15852221"/>
                  </a:ext>
                </a:extLst>
              </a:tr>
              <a:tr h="1594820">
                <a:tc>
                  <a:txBody>
                    <a:bodyPr/>
                    <a:lstStyle/>
                    <a:p>
                      <a:pPr algn="ctr" fontAlgn="ctr"/>
                      <a:r>
                        <a:rPr lang="en-US" sz="1100" b="1" i="0" u="none" strike="noStrike" dirty="0">
                          <a:solidFill>
                            <a:srgbClr val="000000"/>
                          </a:solidFill>
                          <a:effectLst/>
                          <a:latin typeface="Arial" panose="020B0604020202020204" pitchFamily="34" charset="0"/>
                        </a:rPr>
                        <a:t>Trumpet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Hail &amp; Fire from Heaven                  Mingled w/ Blood                    Burn 1/3 of Trees               Burn All Grass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Burning Mountain into Sea                                  1/3 of Sea Creatures Die          Destroy 1/3         of Ships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Star Falls on         1/3 of Rivers &amp; Springs         Become Bitter     Many Men Die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1/3 of Sun, Moon Stars Dark           Day &amp; Night 1/3 Shorter              "Woe, Woe, Woe“  to Earth</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Star from Heaven with Key to Pit     Smoke &amp; Locusts  Harm Those Without God's Mark             "Woe, Woe"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4 Angels from Euphrates River      Kill 1/3 of Mankind with Fire, Smoke &amp; Brimstone               Men Don't Repent     3</a:t>
                      </a:r>
                      <a:r>
                        <a:rPr lang="en-US" sz="1100" b="1" i="0" u="none" strike="noStrike" baseline="30000" dirty="0">
                          <a:solidFill>
                            <a:schemeClr val="bg1"/>
                          </a:solidFill>
                          <a:effectLst/>
                          <a:latin typeface="Arial" panose="020B0604020202020204" pitchFamily="34" charset="0"/>
                        </a:rPr>
                        <a:t>rd</a:t>
                      </a:r>
                      <a:r>
                        <a:rPr lang="en-US" sz="1100" b="1" i="0" u="none" strike="noStrike" dirty="0">
                          <a:solidFill>
                            <a:schemeClr val="bg1"/>
                          </a:solidFill>
                          <a:effectLst/>
                          <a:latin typeface="Arial" panose="020B0604020202020204" pitchFamily="34" charset="0"/>
                        </a:rPr>
                        <a:t> "Woe"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Nations to God           Elders Worship     Noises, </a:t>
                      </a:r>
                      <a:r>
                        <a:rPr lang="en-US" sz="1100" b="1" i="0" u="none" strike="noStrike" dirty="0" err="1">
                          <a:solidFill>
                            <a:schemeClr val="bg1"/>
                          </a:solidFill>
                          <a:effectLst/>
                          <a:latin typeface="Arial" panose="020B0604020202020204" pitchFamily="34" charset="0"/>
                        </a:rPr>
                        <a:t>Thunderings</a:t>
                      </a:r>
                      <a:r>
                        <a:rPr lang="en-US" sz="1100" b="1" i="0" u="none" strike="noStrike" dirty="0">
                          <a:solidFill>
                            <a:schemeClr val="bg1"/>
                          </a:solidFill>
                          <a:effectLst/>
                          <a:latin typeface="Arial" panose="020B0604020202020204" pitchFamily="34" charset="0"/>
                        </a:rPr>
                        <a:t>,      Lightnings &amp; Earthquake        Temple Opened</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36557500"/>
                  </a:ext>
                </a:extLst>
              </a:tr>
              <a:tr h="221152">
                <a:tc gridSpan="9">
                  <a:txBody>
                    <a:bodyPr/>
                    <a:lstStyle/>
                    <a:p>
                      <a:pPr algn="l" fontAlgn="ctr"/>
                      <a:r>
                        <a:rPr lang="en-US" sz="1100" b="1" i="0" u="none" strike="noStrike" dirty="0">
                          <a:solidFill>
                            <a:srgbClr val="000000"/>
                          </a:solidFill>
                          <a:effectLst/>
                          <a:latin typeface="Arial" panose="020B0604020202020204" pitchFamily="34" charset="0"/>
                        </a:rPr>
                        <a:t>Seven Thunders                                   Rev 10:3-4                                     Sealed Up !!!</a:t>
                      </a:r>
                    </a:p>
                  </a:txBody>
                  <a:tcPr marL="5410" marR="5410" marT="541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01491828"/>
                  </a:ext>
                </a:extLst>
              </a:tr>
              <a:tr h="221152">
                <a:tc>
                  <a:txBody>
                    <a:bodyPr/>
                    <a:lstStyle/>
                    <a:p>
                      <a:pPr algn="ctr" fontAlgn="ctr"/>
                      <a:r>
                        <a:rPr lang="en-US" sz="1100" b="1" i="0" u="none" strike="noStrike">
                          <a:solidFill>
                            <a:srgbClr val="000000"/>
                          </a:solidFill>
                          <a:effectLst/>
                          <a:latin typeface="Arial" panose="020B0604020202020204" pitchFamily="34" charset="0"/>
                        </a:rPr>
                        <a:t>Reference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dirty="0">
                          <a:solidFill>
                            <a:srgbClr val="000000"/>
                          </a:solidFill>
                          <a:effectLst/>
                          <a:latin typeface="Arial" panose="020B0604020202020204" pitchFamily="34" charset="0"/>
                        </a:rPr>
                        <a:t>Rev 16:2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rgbClr val="000000"/>
                          </a:solidFill>
                          <a:effectLst/>
                          <a:latin typeface="Arial" panose="020B0604020202020204" pitchFamily="34" charset="0"/>
                        </a:rPr>
                        <a:t>Rev 16:3</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16:4-7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16:8-9</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16:10-11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16:12-16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ctr"/>
                      <a:r>
                        <a:rPr lang="en-US" sz="1100" b="1" i="0" u="none" strike="noStrike">
                          <a:solidFill>
                            <a:srgbClr val="000000"/>
                          </a:solidFill>
                          <a:effectLst/>
                          <a:latin typeface="Arial" panose="020B0604020202020204" pitchFamily="34" charset="0"/>
                        </a:rPr>
                        <a:t>Rev 16:17-21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300552316"/>
                  </a:ext>
                </a:extLst>
              </a:tr>
              <a:tr h="1594820">
                <a:tc>
                  <a:txBody>
                    <a:bodyPr/>
                    <a:lstStyle/>
                    <a:p>
                      <a:pPr algn="ctr" fontAlgn="ctr"/>
                      <a:r>
                        <a:rPr lang="en-US" sz="1100" b="1" i="0" u="none" strike="noStrike">
                          <a:solidFill>
                            <a:srgbClr val="000000"/>
                          </a:solidFill>
                          <a:effectLst/>
                          <a:latin typeface="Arial" panose="020B0604020202020204" pitchFamily="34" charset="0"/>
                        </a:rPr>
                        <a:t>Bowl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Sores on All Men with Mark of the Beast</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Sea Becomes Blood                      Every Sea Creature Dies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Rivers &amp; Springs Become Blood                              "True &amp; Righteous are Your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Sun Scorches       All Men                    Do Not Repent</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Darkness on Beast Kingdom              Men Gnaw Tongues in Pain</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Euphrates Dries Up                        3 Unclean Spirits    Gather Entire Earth to Battle at      </a:t>
                      </a:r>
                      <a:r>
                        <a:rPr lang="en-US" sz="1100" b="1" i="0" u="none" strike="noStrike" dirty="0" err="1">
                          <a:solidFill>
                            <a:schemeClr val="bg1"/>
                          </a:solidFill>
                          <a:effectLst/>
                          <a:latin typeface="Arial" panose="020B0604020202020204" pitchFamily="34" charset="0"/>
                        </a:rPr>
                        <a:t>HarMegiddo</a:t>
                      </a:r>
                      <a:endParaRPr lang="en-US" sz="1100" b="1" i="0" u="none" strike="noStrike" dirty="0">
                        <a:solidFill>
                          <a:schemeClr val="bg1"/>
                        </a:solidFill>
                        <a:effectLst/>
                        <a:latin typeface="Arial" panose="020B0604020202020204" pitchFamily="34" charset="0"/>
                      </a:endParaRP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ctr"/>
                      <a:r>
                        <a:rPr lang="en-US" sz="1100" b="1" i="0" u="none" strike="noStrike" dirty="0">
                          <a:solidFill>
                            <a:schemeClr val="bg1"/>
                          </a:solidFill>
                          <a:effectLst/>
                          <a:latin typeface="Arial" panose="020B0604020202020204" pitchFamily="34" charset="0"/>
                        </a:rPr>
                        <a:t>Poured on the Air     "It is Done"       Noises, </a:t>
                      </a:r>
                      <a:r>
                        <a:rPr lang="en-US" sz="1100" b="1" i="0" u="none" strike="noStrike" dirty="0" err="1">
                          <a:solidFill>
                            <a:schemeClr val="bg1"/>
                          </a:solidFill>
                          <a:effectLst/>
                          <a:latin typeface="Arial" panose="020B0604020202020204" pitchFamily="34" charset="0"/>
                        </a:rPr>
                        <a:t>Thunderings</a:t>
                      </a:r>
                      <a:r>
                        <a:rPr lang="en-US" sz="1100" b="1" i="0" u="none" strike="noStrike" dirty="0">
                          <a:solidFill>
                            <a:schemeClr val="bg1"/>
                          </a:solidFill>
                          <a:effectLst/>
                          <a:latin typeface="Arial" panose="020B0604020202020204" pitchFamily="34" charset="0"/>
                        </a:rPr>
                        <a:t>,      Lightnings, Earthquake                 &amp; Hail</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4026108361"/>
                  </a:ext>
                </a:extLst>
              </a:tr>
            </a:tbl>
          </a:graphicData>
        </a:graphic>
      </p:graphicFrame>
    </p:spTree>
    <p:extLst>
      <p:ext uri="{BB962C8B-B14F-4D97-AF65-F5344CB8AC3E}">
        <p14:creationId xmlns:p14="http://schemas.microsoft.com/office/powerpoint/2010/main" val="952023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1" y="0"/>
            <a:ext cx="12204700" cy="6858000"/>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06399" y="1433077"/>
            <a:ext cx="1831975" cy="913199"/>
          </a:xfrm>
          <a:prstGeom prst="rect">
            <a:avLst/>
          </a:prstGeom>
          <a:solidFill>
            <a:schemeClr val="bg1"/>
          </a:solidFill>
          <a:ln w="25400">
            <a:solidFill>
              <a:srgbClr val="FF0000"/>
            </a:solidFill>
          </a:ln>
        </p:spPr>
        <p:txBody>
          <a:bodyPr wrap="square" rtlCol="0">
            <a:spAutoFit/>
          </a:bodyPr>
          <a:lstStyle/>
          <a:p>
            <a:pPr algn="ctr"/>
            <a:r>
              <a:rPr lang="en-US" sz="2667"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Brazen Altar</a:t>
            </a:r>
          </a:p>
        </p:txBody>
      </p:sp>
      <p:sp>
        <p:nvSpPr>
          <p:cNvPr id="4" name="TextBox 3"/>
          <p:cNvSpPr txBox="1"/>
          <p:nvPr/>
        </p:nvSpPr>
        <p:spPr>
          <a:xfrm>
            <a:off x="4451342" y="569600"/>
            <a:ext cx="2210636" cy="913199"/>
          </a:xfrm>
          <a:prstGeom prst="rect">
            <a:avLst/>
          </a:prstGeom>
          <a:solidFill>
            <a:schemeClr val="bg1"/>
          </a:solidFill>
          <a:ln w="25400">
            <a:solidFill>
              <a:srgbClr val="FF0000"/>
            </a:solidFill>
          </a:ln>
        </p:spPr>
        <p:txBody>
          <a:bodyPr wrap="square" rtlCol="0">
            <a:spAutoFit/>
          </a:bodyPr>
          <a:lstStyle/>
          <a:p>
            <a:pPr algn="ctr"/>
            <a:r>
              <a:rPr lang="en-US" sz="2667"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Incense Altar</a:t>
            </a:r>
          </a:p>
        </p:txBody>
      </p:sp>
      <p:cxnSp>
        <p:nvCxnSpPr>
          <p:cNvPr id="6" name="Straight Arrow Connector 5"/>
          <p:cNvCxnSpPr>
            <a:cxnSpLocks/>
            <a:stCxn id="2" idx="2"/>
          </p:cNvCxnSpPr>
          <p:nvPr/>
        </p:nvCxnSpPr>
        <p:spPr bwMode="auto">
          <a:xfrm>
            <a:off x="1322387" y="2346276"/>
            <a:ext cx="2563813" cy="1606599"/>
          </a:xfrm>
          <a:prstGeom prst="straightConnector1">
            <a:avLst/>
          </a:prstGeom>
          <a:solidFill>
            <a:srgbClr val="800000"/>
          </a:solidFill>
          <a:ln w="25400" cap="flat" cmpd="sng" algn="ctr">
            <a:solidFill>
              <a:srgbClr val="FF0000"/>
            </a:solidFill>
            <a:prstDash val="solid"/>
            <a:round/>
            <a:headEnd type="none" w="med" len="med"/>
            <a:tailEnd type="arrow"/>
          </a:ln>
          <a:effectLst/>
        </p:spPr>
      </p:cxnSp>
      <p:cxnSp>
        <p:nvCxnSpPr>
          <p:cNvPr id="8" name="Straight Arrow Connector 7"/>
          <p:cNvCxnSpPr>
            <a:cxnSpLocks/>
            <a:stCxn id="4" idx="2"/>
          </p:cNvCxnSpPr>
          <p:nvPr/>
        </p:nvCxnSpPr>
        <p:spPr bwMode="auto">
          <a:xfrm>
            <a:off x="5556660" y="1482799"/>
            <a:ext cx="2387190" cy="1231826"/>
          </a:xfrm>
          <a:prstGeom prst="straightConnector1">
            <a:avLst/>
          </a:prstGeom>
          <a:solidFill>
            <a:srgbClr val="800000"/>
          </a:solidFill>
          <a:ln w="25400" cap="flat" cmpd="sng" algn="ctr">
            <a:solidFill>
              <a:srgbClr val="FF0000"/>
            </a:solidFill>
            <a:prstDash val="solid"/>
            <a:round/>
            <a:headEnd type="none" w="med" len="med"/>
            <a:tailEnd type="arrow"/>
          </a:ln>
          <a:effectLst/>
        </p:spPr>
      </p:cxnSp>
      <p:cxnSp>
        <p:nvCxnSpPr>
          <p:cNvPr id="3" name="Straight Connector 2">
            <a:extLst>
              <a:ext uri="{FF2B5EF4-FFF2-40B4-BE49-F238E27FC236}">
                <a16:creationId xmlns:a16="http://schemas.microsoft.com/office/drawing/2014/main" id="{6C64DA28-AE03-CE3B-CB91-EBE09ED99D5F}"/>
              </a:ext>
            </a:extLst>
          </p:cNvPr>
          <p:cNvCxnSpPr>
            <a:cxnSpLocks/>
          </p:cNvCxnSpPr>
          <p:nvPr/>
        </p:nvCxnSpPr>
        <p:spPr bwMode="auto">
          <a:xfrm flipV="1">
            <a:off x="914400" y="2600149"/>
            <a:ext cx="3657600" cy="1133652"/>
          </a:xfrm>
          <a:prstGeom prst="line">
            <a:avLst/>
          </a:prstGeom>
          <a:solidFill>
            <a:srgbClr val="800000"/>
          </a:solidFill>
          <a:ln w="25400" cap="flat" cmpd="sng" algn="ctr">
            <a:solidFill>
              <a:srgbClr val="FF0000"/>
            </a:solidFill>
            <a:prstDash val="solid"/>
            <a:round/>
            <a:headEnd type="none" w="med" len="med"/>
            <a:tailEnd type="none" w="med" len="med"/>
          </a:ln>
          <a:effectLst/>
        </p:spPr>
      </p:cxnSp>
      <p:cxnSp>
        <p:nvCxnSpPr>
          <p:cNvPr id="7" name="Straight Connector 6">
            <a:extLst>
              <a:ext uri="{FF2B5EF4-FFF2-40B4-BE49-F238E27FC236}">
                <a16:creationId xmlns:a16="http://schemas.microsoft.com/office/drawing/2014/main" id="{FF4F7ACF-D20E-1B27-7D71-1B5A65401419}"/>
              </a:ext>
            </a:extLst>
          </p:cNvPr>
          <p:cNvCxnSpPr>
            <a:cxnSpLocks/>
          </p:cNvCxnSpPr>
          <p:nvPr/>
        </p:nvCxnSpPr>
        <p:spPr bwMode="auto">
          <a:xfrm>
            <a:off x="914400" y="3767222"/>
            <a:ext cx="3556000" cy="1657703"/>
          </a:xfrm>
          <a:prstGeom prst="line">
            <a:avLst/>
          </a:prstGeom>
          <a:solidFill>
            <a:srgbClr val="800000"/>
          </a:solidFill>
          <a:ln w="25400" cap="flat" cmpd="sng" algn="ctr">
            <a:solidFill>
              <a:srgbClr val="FF0000"/>
            </a:solidFill>
            <a:prstDash val="solid"/>
            <a:round/>
            <a:headEnd type="none" w="med" len="med"/>
            <a:tailEnd type="none" w="med" len="med"/>
          </a:ln>
          <a:effectLst/>
        </p:spPr>
      </p:cxnSp>
      <p:cxnSp>
        <p:nvCxnSpPr>
          <p:cNvPr id="10" name="Straight Connector 9">
            <a:extLst>
              <a:ext uri="{FF2B5EF4-FFF2-40B4-BE49-F238E27FC236}">
                <a16:creationId xmlns:a16="http://schemas.microsoft.com/office/drawing/2014/main" id="{FEAFCACE-34F5-ED88-41CA-705DEE1B3F7B}"/>
              </a:ext>
            </a:extLst>
          </p:cNvPr>
          <p:cNvCxnSpPr>
            <a:cxnSpLocks/>
          </p:cNvCxnSpPr>
          <p:nvPr/>
        </p:nvCxnSpPr>
        <p:spPr bwMode="auto">
          <a:xfrm>
            <a:off x="4572000" y="2600149"/>
            <a:ext cx="3251200" cy="1438452"/>
          </a:xfrm>
          <a:prstGeom prst="line">
            <a:avLst/>
          </a:prstGeom>
          <a:solidFill>
            <a:srgbClr val="800000"/>
          </a:solidFill>
          <a:ln w="25400" cap="flat" cmpd="sng" algn="ctr">
            <a:solidFill>
              <a:srgbClr val="FF0000"/>
            </a:solidFill>
            <a:prstDash val="solid"/>
            <a:round/>
            <a:headEnd type="none" w="med" len="med"/>
            <a:tailEnd type="none" w="med" len="med"/>
          </a:ln>
          <a:effectLst/>
        </p:spPr>
      </p:cxnSp>
      <p:cxnSp>
        <p:nvCxnSpPr>
          <p:cNvPr id="11" name="Straight Connector 10">
            <a:extLst>
              <a:ext uri="{FF2B5EF4-FFF2-40B4-BE49-F238E27FC236}">
                <a16:creationId xmlns:a16="http://schemas.microsoft.com/office/drawing/2014/main" id="{6A958CBA-441C-E368-20DE-7B04717ADECD}"/>
              </a:ext>
            </a:extLst>
          </p:cNvPr>
          <p:cNvCxnSpPr>
            <a:cxnSpLocks/>
          </p:cNvCxnSpPr>
          <p:nvPr/>
        </p:nvCxnSpPr>
        <p:spPr bwMode="auto">
          <a:xfrm flipV="1">
            <a:off x="4457032" y="4038600"/>
            <a:ext cx="3366168" cy="1383651"/>
          </a:xfrm>
          <a:prstGeom prst="line">
            <a:avLst/>
          </a:prstGeom>
          <a:solidFill>
            <a:srgbClr val="800000"/>
          </a:solidFill>
          <a:ln w="25400"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20145173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2050" name="4402EE7B-EC9E-4C4D-B16C-BC20729DE3EC" descr="phonto.JPG">
            <a:extLst>
              <a:ext uri="{FF2B5EF4-FFF2-40B4-BE49-F238E27FC236}">
                <a16:creationId xmlns:a16="http://schemas.microsoft.com/office/drawing/2014/main" id="{16AE473A-056B-630C-D144-B242C5A9E8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0497" y="0"/>
            <a:ext cx="5591006" cy="6900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62975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hat Does a Chuppah Symbolize? A Look at the Jewish Wedding Canopy ...">
            <a:extLst>
              <a:ext uri="{FF2B5EF4-FFF2-40B4-BE49-F238E27FC236}">
                <a16:creationId xmlns:a16="http://schemas.microsoft.com/office/drawing/2014/main" id="{BF2ED0FC-2555-AA33-AC32-12D098DD2B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3175" y="0"/>
            <a:ext cx="45640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71440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1D94673-E1D9-CEA2-0717-FDE427ED7757}"/>
              </a:ext>
            </a:extLst>
          </p:cNvPr>
          <p:cNvGraphicFramePr>
            <a:graphicFrameLocks noGrp="1"/>
          </p:cNvGraphicFramePr>
          <p:nvPr/>
        </p:nvGraphicFramePr>
        <p:xfrm>
          <a:off x="885825" y="95251"/>
          <a:ext cx="10544175" cy="6648452"/>
        </p:xfrm>
        <a:graphic>
          <a:graphicData uri="http://schemas.openxmlformats.org/drawingml/2006/table">
            <a:tbl>
              <a:tblPr/>
              <a:tblGrid>
                <a:gridCol w="964638">
                  <a:extLst>
                    <a:ext uri="{9D8B030D-6E8A-4147-A177-3AD203B41FA5}">
                      <a16:colId xmlns:a16="http://schemas.microsoft.com/office/drawing/2014/main" val="1435901299"/>
                    </a:ext>
                  </a:extLst>
                </a:gridCol>
                <a:gridCol w="1278434">
                  <a:extLst>
                    <a:ext uri="{9D8B030D-6E8A-4147-A177-3AD203B41FA5}">
                      <a16:colId xmlns:a16="http://schemas.microsoft.com/office/drawing/2014/main" val="2825328034"/>
                    </a:ext>
                  </a:extLst>
                </a:gridCol>
                <a:gridCol w="1231945">
                  <a:extLst>
                    <a:ext uri="{9D8B030D-6E8A-4147-A177-3AD203B41FA5}">
                      <a16:colId xmlns:a16="http://schemas.microsoft.com/office/drawing/2014/main" val="3167776089"/>
                    </a:ext>
                  </a:extLst>
                </a:gridCol>
                <a:gridCol w="1359789">
                  <a:extLst>
                    <a:ext uri="{9D8B030D-6E8A-4147-A177-3AD203B41FA5}">
                      <a16:colId xmlns:a16="http://schemas.microsoft.com/office/drawing/2014/main" val="457332901"/>
                    </a:ext>
                  </a:extLst>
                </a:gridCol>
                <a:gridCol w="1359789">
                  <a:extLst>
                    <a:ext uri="{9D8B030D-6E8A-4147-A177-3AD203B41FA5}">
                      <a16:colId xmlns:a16="http://schemas.microsoft.com/office/drawing/2014/main" val="3970420213"/>
                    </a:ext>
                  </a:extLst>
                </a:gridCol>
                <a:gridCol w="1394655">
                  <a:extLst>
                    <a:ext uri="{9D8B030D-6E8A-4147-A177-3AD203B41FA5}">
                      <a16:colId xmlns:a16="http://schemas.microsoft.com/office/drawing/2014/main" val="2813261295"/>
                    </a:ext>
                  </a:extLst>
                </a:gridCol>
                <a:gridCol w="1490537">
                  <a:extLst>
                    <a:ext uri="{9D8B030D-6E8A-4147-A177-3AD203B41FA5}">
                      <a16:colId xmlns:a16="http://schemas.microsoft.com/office/drawing/2014/main" val="3927669047"/>
                    </a:ext>
                  </a:extLst>
                </a:gridCol>
                <a:gridCol w="104599">
                  <a:extLst>
                    <a:ext uri="{9D8B030D-6E8A-4147-A177-3AD203B41FA5}">
                      <a16:colId xmlns:a16="http://schemas.microsoft.com/office/drawing/2014/main" val="3099739535"/>
                    </a:ext>
                  </a:extLst>
                </a:gridCol>
                <a:gridCol w="1359789">
                  <a:extLst>
                    <a:ext uri="{9D8B030D-6E8A-4147-A177-3AD203B41FA5}">
                      <a16:colId xmlns:a16="http://schemas.microsoft.com/office/drawing/2014/main" val="1330195557"/>
                    </a:ext>
                  </a:extLst>
                </a:gridCol>
              </a:tblGrid>
              <a:tr h="274514">
                <a:tc gridSpan="9">
                  <a:txBody>
                    <a:bodyPr/>
                    <a:lstStyle/>
                    <a:p>
                      <a:pPr algn="ctr" fontAlgn="ctr"/>
                      <a:r>
                        <a:rPr lang="en-US" sz="1100" b="1" i="0" u="none" strike="noStrike">
                          <a:solidFill>
                            <a:srgbClr val="000000"/>
                          </a:solidFill>
                          <a:effectLst/>
                          <a:latin typeface="Arial" panose="020B0604020202020204" pitchFamily="34" charset="0"/>
                        </a:rPr>
                        <a:t>The Revelation Judgments</a:t>
                      </a:r>
                    </a:p>
                  </a:txBody>
                  <a:tcPr marL="5410" marR="5410" marT="5410" marB="0" anchor="ctr">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71353899"/>
                  </a:ext>
                </a:extLst>
              </a:tr>
              <a:tr h="386190">
                <a:tc>
                  <a:txBody>
                    <a:bodyPr/>
                    <a:lstStyle/>
                    <a:p>
                      <a:pPr algn="l" fontAlgn="b"/>
                      <a:r>
                        <a:rPr lang="en-US" sz="500" b="1" i="0" u="none" strike="noStrike">
                          <a:solidFill>
                            <a:srgbClr val="000000"/>
                          </a:solidFill>
                          <a:effectLst/>
                          <a:latin typeface="Arial" panose="020B0604020202020204" pitchFamily="34" charset="0"/>
                        </a:rPr>
                        <a:t> </a:t>
                      </a:r>
                    </a:p>
                  </a:txBody>
                  <a:tcPr marL="5410" marR="5410" marT="541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900" b="1" i="0" u="none" strike="noStrike">
                          <a:solidFill>
                            <a:srgbClr val="000000"/>
                          </a:solidFill>
                          <a:effectLst/>
                          <a:latin typeface="Arial" panose="020B0604020202020204" pitchFamily="34" charset="0"/>
                        </a:rPr>
                        <a:t>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3</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4</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5</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900" b="1" i="0" u="none" strike="noStrike">
                          <a:solidFill>
                            <a:srgbClr val="000000"/>
                          </a:solidFill>
                          <a:effectLst/>
                          <a:latin typeface="Arial" panose="020B0604020202020204" pitchFamily="34" charset="0"/>
                        </a:rPr>
                        <a:t>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93015942"/>
                  </a:ext>
                </a:extLst>
              </a:tr>
              <a:tr h="124473">
                <a:tc gridSpan="9">
                  <a:txBody>
                    <a:bodyPr/>
                    <a:lstStyle/>
                    <a:p>
                      <a:pPr algn="ctr" fontAlgn="b"/>
                      <a:r>
                        <a:rPr lang="en-US" sz="500" b="1" i="0" u="none" strike="noStrike">
                          <a:solidFill>
                            <a:srgbClr val="000000"/>
                          </a:solidFill>
                          <a:effectLst/>
                          <a:latin typeface="Arial" panose="020B0604020202020204" pitchFamily="34" charset="0"/>
                        </a:rPr>
                        <a:t> </a:t>
                      </a:r>
                    </a:p>
                  </a:txBody>
                  <a:tcPr marL="5410" marR="5410" marT="5410" marB="0" anchor="b">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55474562"/>
                  </a:ext>
                </a:extLst>
              </a:tr>
              <a:tr h="221152">
                <a:tc>
                  <a:txBody>
                    <a:bodyPr/>
                    <a:lstStyle/>
                    <a:p>
                      <a:pPr algn="ctr" fontAlgn="ctr"/>
                      <a:r>
                        <a:rPr lang="en-US" sz="1100" b="1" i="0" u="none" strike="noStrike" dirty="0">
                          <a:solidFill>
                            <a:srgbClr val="000000"/>
                          </a:solidFill>
                          <a:effectLst/>
                          <a:latin typeface="Arial" panose="020B0604020202020204" pitchFamily="34" charset="0"/>
                        </a:rPr>
                        <a:t>Reference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6:1-2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6:3-4</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6:5-6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6:7-8</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6:9-11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6:12-17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8:1-6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04375068"/>
                  </a:ext>
                </a:extLst>
              </a:tr>
              <a:tr h="1594820">
                <a:tc>
                  <a:txBody>
                    <a:bodyPr/>
                    <a:lstStyle/>
                    <a:p>
                      <a:pPr algn="ctr" fontAlgn="ctr"/>
                      <a:r>
                        <a:rPr lang="en-US" sz="1100" b="1" i="0" u="none" strike="noStrike" dirty="0">
                          <a:solidFill>
                            <a:srgbClr val="000000"/>
                          </a:solidFill>
                          <a:effectLst/>
                          <a:latin typeface="Arial" panose="020B0604020202020204" pitchFamily="34" charset="0"/>
                        </a:rPr>
                        <a:t>Seal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White Horse     Bow                        Crown               (Stephanos)       </a:t>
                      </a:r>
                      <a:r>
                        <a:rPr lang="en-US" sz="1100" b="1" i="0" u="none" strike="noStrike" dirty="0">
                          <a:solidFill>
                            <a:srgbClr val="FF0000"/>
                          </a:solidFill>
                          <a:effectLst/>
                          <a:latin typeface="Arial" panose="020B0604020202020204" pitchFamily="34" charset="0"/>
                        </a:rPr>
                        <a:t>Overcomer   </a:t>
                      </a:r>
                      <a:r>
                        <a:rPr lang="en-US" sz="1100" b="1" i="0" u="none" strike="noStrike" dirty="0">
                          <a:solidFill>
                            <a:schemeClr val="tx1"/>
                          </a:solidFill>
                          <a:effectLst/>
                          <a:latin typeface="Arial" panose="020B0604020202020204" pitchFamily="34" charset="0"/>
                        </a:rPr>
                        <a:t>                   </a:t>
                      </a:r>
                      <a:r>
                        <a:rPr lang="en-US" sz="1100" b="1" i="0" u="none" strike="noStrike" dirty="0">
                          <a:solidFill>
                            <a:srgbClr val="FF0000"/>
                          </a:solidFill>
                          <a:effectLst/>
                          <a:latin typeface="Arial" panose="020B0604020202020204" pitchFamily="34" charset="0"/>
                        </a:rPr>
                        <a:t>THE CHURCH</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Red Horse                Takes Peace                       Cause to Kill    One Another   Great Sword                      </a:t>
                      </a:r>
                      <a:r>
                        <a:rPr lang="en-US" sz="1100" b="1" i="0" u="none" strike="noStrike" dirty="0">
                          <a:solidFill>
                            <a:srgbClr val="FF0000"/>
                          </a:solidFill>
                          <a:effectLst/>
                          <a:latin typeface="Arial" panose="020B0604020202020204" pitchFamily="34" charset="0"/>
                        </a:rPr>
                        <a:t>WAR</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Black Horse               Balance (Yoke)                     Inflation on Needed Things                      Not Luxuries       </a:t>
                      </a:r>
                      <a:r>
                        <a:rPr lang="en-US" sz="1100" b="1" i="0" u="none" strike="noStrike" dirty="0">
                          <a:solidFill>
                            <a:srgbClr val="FF0000"/>
                          </a:solidFill>
                          <a:effectLst/>
                          <a:latin typeface="Arial" panose="020B0604020202020204" pitchFamily="34" charset="0"/>
                        </a:rPr>
                        <a:t>ECONOMIC</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Pale Horse                    Death &amp; Hades                          Power Over 1/4                    Sword, Hunger,                      Death &amp; Beasts           </a:t>
                      </a:r>
                      <a:r>
                        <a:rPr lang="en-US" sz="1100" b="1" i="0" u="none" strike="noStrike" dirty="0">
                          <a:solidFill>
                            <a:srgbClr val="FF0000"/>
                          </a:solidFill>
                          <a:effectLst/>
                          <a:latin typeface="Arial" panose="020B0604020202020204" pitchFamily="34" charset="0"/>
                        </a:rPr>
                        <a:t>FAMINE /  PESTILANCE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 Martyred Souls Under Altar                                    "How Long?"                                 White Robes                     Wait for the Remnant</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 Earthquake                                    Black Sun &amp;   Blood Moon                                Stars Fall                               Mts &amp; Isles Move                  Rich Men Hide                      from God's Wrath</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100" b="1" i="0" u="none" strike="noStrike" dirty="0">
                          <a:solidFill>
                            <a:schemeClr val="bg1"/>
                          </a:solidFill>
                          <a:effectLst/>
                          <a:latin typeface="Arial" panose="020B0604020202020204" pitchFamily="34" charset="0"/>
                        </a:rPr>
                        <a:t> </a:t>
                      </a:r>
                    </a:p>
                  </a:txBody>
                  <a:tcPr marL="5410" marR="5410" marT="5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Silence in Heaven            Angel w/ Censer         Noises, </a:t>
                      </a:r>
                      <a:r>
                        <a:rPr lang="en-US" sz="1100" b="1" i="0" u="none" strike="noStrike" dirty="0" err="1">
                          <a:solidFill>
                            <a:schemeClr val="bg1"/>
                          </a:solidFill>
                          <a:effectLst/>
                          <a:latin typeface="Arial" panose="020B0604020202020204" pitchFamily="34" charset="0"/>
                        </a:rPr>
                        <a:t>Thunderings</a:t>
                      </a:r>
                      <a:r>
                        <a:rPr lang="en-US" sz="1100" b="1" i="0" u="none" strike="noStrike" dirty="0">
                          <a:solidFill>
                            <a:schemeClr val="bg1"/>
                          </a:solidFill>
                          <a:effectLst/>
                          <a:latin typeface="Arial" panose="020B0604020202020204" pitchFamily="34" charset="0"/>
                        </a:rPr>
                        <a:t>,      Lightnings &amp; Earthquake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48941149"/>
                  </a:ext>
                </a:extLst>
              </a:tr>
              <a:tr h="194207">
                <a:tc gridSpan="9">
                  <a:txBody>
                    <a:bodyPr/>
                    <a:lstStyle/>
                    <a:p>
                      <a:pPr algn="ctr" fontAlgn="b"/>
                      <a:r>
                        <a:rPr lang="en-US" sz="1100" b="1" i="0" u="none" strike="noStrike" dirty="0">
                          <a:solidFill>
                            <a:srgbClr val="000000"/>
                          </a:solidFill>
                          <a:effectLst/>
                          <a:latin typeface="Arial" panose="020B0604020202020204" pitchFamily="34" charset="0"/>
                        </a:rPr>
                        <a:t> </a:t>
                      </a:r>
                    </a:p>
                  </a:txBody>
                  <a:tcPr marL="5410" marR="5410" marT="541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90740646"/>
                  </a:ext>
                </a:extLst>
              </a:tr>
              <a:tr h="221152">
                <a:tc>
                  <a:txBody>
                    <a:bodyPr/>
                    <a:lstStyle/>
                    <a:p>
                      <a:pPr algn="ctr" fontAlgn="ctr"/>
                      <a:r>
                        <a:rPr lang="en-US" sz="1100" b="1" i="0" u="none" strike="noStrike" dirty="0">
                          <a:solidFill>
                            <a:srgbClr val="000000"/>
                          </a:solidFill>
                          <a:effectLst/>
                          <a:latin typeface="Arial" panose="020B0604020202020204" pitchFamily="34" charset="0"/>
                        </a:rPr>
                        <a:t>Reference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8:7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8:8-9</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8:10-11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8:12-13</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9:1-12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9:13-21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11:15-19</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15852221"/>
                  </a:ext>
                </a:extLst>
              </a:tr>
              <a:tr h="1594820">
                <a:tc>
                  <a:txBody>
                    <a:bodyPr/>
                    <a:lstStyle/>
                    <a:p>
                      <a:pPr algn="ctr" fontAlgn="ctr"/>
                      <a:r>
                        <a:rPr lang="en-US" sz="1100" b="1" i="0" u="none" strike="noStrike" dirty="0">
                          <a:solidFill>
                            <a:srgbClr val="000000"/>
                          </a:solidFill>
                          <a:effectLst/>
                          <a:latin typeface="Arial" panose="020B0604020202020204" pitchFamily="34" charset="0"/>
                        </a:rPr>
                        <a:t>Trumpet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Hail &amp; Fire from Heaven                  Mingled w/ Blood                    Burn 1/3 of Trees               Burn All Grass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Burning Mountain into Sea                                  1/3 of Sea Creatures Die          Destroy 1/3         of Ships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Star Falls on         1/3 of Rivers &amp; Springs         Become Bitter     Many Men Die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1/3 of Sun, Moon Stars Dark           Day &amp; Night 1/3 Shorter              "Woe, Woe, Woe“  to Earth</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Star from Heaven with Key to Pit     Smoke &amp; Locusts  Harm Those Without God's Mark             "Woe, Woe"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4 Angels from Euphrates River      Kill 1/3 of Mankind with Fire, Smoke &amp; Brimstone               Men Don't Repent     3</a:t>
                      </a:r>
                      <a:r>
                        <a:rPr lang="en-US" sz="1100" b="1" i="0" u="none" strike="noStrike" baseline="30000" dirty="0">
                          <a:solidFill>
                            <a:schemeClr val="bg1"/>
                          </a:solidFill>
                          <a:effectLst/>
                          <a:latin typeface="Arial" panose="020B0604020202020204" pitchFamily="34" charset="0"/>
                        </a:rPr>
                        <a:t>rd</a:t>
                      </a:r>
                      <a:r>
                        <a:rPr lang="en-US" sz="1100" b="1" i="0" u="none" strike="noStrike" dirty="0">
                          <a:solidFill>
                            <a:schemeClr val="bg1"/>
                          </a:solidFill>
                          <a:effectLst/>
                          <a:latin typeface="Arial" panose="020B0604020202020204" pitchFamily="34" charset="0"/>
                        </a:rPr>
                        <a:t> "Woe"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Nations to God           Elders Worship     Noises, </a:t>
                      </a:r>
                      <a:r>
                        <a:rPr lang="en-US" sz="1100" b="1" i="0" u="none" strike="noStrike" dirty="0" err="1">
                          <a:solidFill>
                            <a:schemeClr val="bg1"/>
                          </a:solidFill>
                          <a:effectLst/>
                          <a:latin typeface="Arial" panose="020B0604020202020204" pitchFamily="34" charset="0"/>
                        </a:rPr>
                        <a:t>Thunderings</a:t>
                      </a:r>
                      <a:r>
                        <a:rPr lang="en-US" sz="1100" b="1" i="0" u="none" strike="noStrike" dirty="0">
                          <a:solidFill>
                            <a:schemeClr val="bg1"/>
                          </a:solidFill>
                          <a:effectLst/>
                          <a:latin typeface="Arial" panose="020B0604020202020204" pitchFamily="34" charset="0"/>
                        </a:rPr>
                        <a:t>,      Lightnings &amp; Earthquake        Temple Opened</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36557500"/>
                  </a:ext>
                </a:extLst>
              </a:tr>
              <a:tr h="221152">
                <a:tc gridSpan="9">
                  <a:txBody>
                    <a:bodyPr/>
                    <a:lstStyle/>
                    <a:p>
                      <a:pPr algn="l" fontAlgn="ctr"/>
                      <a:r>
                        <a:rPr lang="en-US" sz="1100" b="1" i="0" u="none" strike="noStrike" dirty="0">
                          <a:solidFill>
                            <a:srgbClr val="000000"/>
                          </a:solidFill>
                          <a:effectLst/>
                          <a:latin typeface="Arial" panose="020B0604020202020204" pitchFamily="34" charset="0"/>
                        </a:rPr>
                        <a:t>Seven Thunders                                   Rev 10:3-4                                     Sealed Up !!!</a:t>
                      </a:r>
                    </a:p>
                  </a:txBody>
                  <a:tcPr marL="5410" marR="5410" marT="541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01491828"/>
                  </a:ext>
                </a:extLst>
              </a:tr>
              <a:tr h="221152">
                <a:tc>
                  <a:txBody>
                    <a:bodyPr/>
                    <a:lstStyle/>
                    <a:p>
                      <a:pPr algn="ctr" fontAlgn="ctr"/>
                      <a:r>
                        <a:rPr lang="en-US" sz="1100" b="1" i="0" u="none" strike="noStrike">
                          <a:solidFill>
                            <a:srgbClr val="000000"/>
                          </a:solidFill>
                          <a:effectLst/>
                          <a:latin typeface="Arial" panose="020B0604020202020204" pitchFamily="34" charset="0"/>
                        </a:rPr>
                        <a:t>Reference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dirty="0">
                          <a:solidFill>
                            <a:srgbClr val="000000"/>
                          </a:solidFill>
                          <a:effectLst/>
                          <a:latin typeface="Arial" panose="020B0604020202020204" pitchFamily="34" charset="0"/>
                        </a:rPr>
                        <a:t>Rev 16:2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rgbClr val="000000"/>
                          </a:solidFill>
                          <a:effectLst/>
                          <a:latin typeface="Arial" panose="020B0604020202020204" pitchFamily="34" charset="0"/>
                        </a:rPr>
                        <a:t>Rev 16:3</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16:4-7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16:8-9</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16:10-11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16:12-16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ctr"/>
                      <a:r>
                        <a:rPr lang="en-US" sz="1100" b="1" i="0" u="none" strike="noStrike">
                          <a:solidFill>
                            <a:srgbClr val="000000"/>
                          </a:solidFill>
                          <a:effectLst/>
                          <a:latin typeface="Arial" panose="020B0604020202020204" pitchFamily="34" charset="0"/>
                        </a:rPr>
                        <a:t>Rev 16:17-21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300552316"/>
                  </a:ext>
                </a:extLst>
              </a:tr>
              <a:tr h="1594820">
                <a:tc>
                  <a:txBody>
                    <a:bodyPr/>
                    <a:lstStyle/>
                    <a:p>
                      <a:pPr algn="ctr" fontAlgn="ctr"/>
                      <a:r>
                        <a:rPr lang="en-US" sz="1100" b="1" i="0" u="none" strike="noStrike">
                          <a:solidFill>
                            <a:srgbClr val="000000"/>
                          </a:solidFill>
                          <a:effectLst/>
                          <a:latin typeface="Arial" panose="020B0604020202020204" pitchFamily="34" charset="0"/>
                        </a:rPr>
                        <a:t>Bowl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Sores on All Men with Mark of the Beast</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Sea Becomes Blood                      Every Sea Creature Dies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Rivers &amp; Springs Become Blood                              "True &amp; Righteous are Your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Sun Scorches       All Men                    Do Not Repent</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Darkness on Beast Kingdom              Men Gnaw Tongues in Pain</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Euphrates Dries Up                        3 Unclean Spirits    Gather Entire Earth to Battle at      </a:t>
                      </a:r>
                      <a:r>
                        <a:rPr lang="en-US" sz="1100" b="1" i="0" u="none" strike="noStrike" dirty="0" err="1">
                          <a:solidFill>
                            <a:schemeClr val="bg1"/>
                          </a:solidFill>
                          <a:effectLst/>
                          <a:latin typeface="Arial" panose="020B0604020202020204" pitchFamily="34" charset="0"/>
                        </a:rPr>
                        <a:t>HarMegiddo</a:t>
                      </a:r>
                      <a:endParaRPr lang="en-US" sz="1100" b="1" i="0" u="none" strike="noStrike" dirty="0">
                        <a:solidFill>
                          <a:schemeClr val="bg1"/>
                        </a:solidFill>
                        <a:effectLst/>
                        <a:latin typeface="Arial" panose="020B0604020202020204" pitchFamily="34" charset="0"/>
                      </a:endParaRP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ctr"/>
                      <a:r>
                        <a:rPr lang="en-US" sz="1100" b="1" i="0" u="none" strike="noStrike" dirty="0">
                          <a:solidFill>
                            <a:schemeClr val="bg1"/>
                          </a:solidFill>
                          <a:effectLst/>
                          <a:latin typeface="Arial" panose="020B0604020202020204" pitchFamily="34" charset="0"/>
                        </a:rPr>
                        <a:t>Poured on the Air     "It is Done"       Noises, </a:t>
                      </a:r>
                      <a:r>
                        <a:rPr lang="en-US" sz="1100" b="1" i="0" u="none" strike="noStrike" dirty="0" err="1">
                          <a:solidFill>
                            <a:schemeClr val="bg1"/>
                          </a:solidFill>
                          <a:effectLst/>
                          <a:latin typeface="Arial" panose="020B0604020202020204" pitchFamily="34" charset="0"/>
                        </a:rPr>
                        <a:t>Thunderings</a:t>
                      </a:r>
                      <a:r>
                        <a:rPr lang="en-US" sz="1100" b="1" i="0" u="none" strike="noStrike" dirty="0">
                          <a:solidFill>
                            <a:schemeClr val="bg1"/>
                          </a:solidFill>
                          <a:effectLst/>
                          <a:latin typeface="Arial" panose="020B0604020202020204" pitchFamily="34" charset="0"/>
                        </a:rPr>
                        <a:t>,      Lightnings, Earthquake                 &amp; Hail</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4026108361"/>
                  </a:ext>
                </a:extLst>
              </a:tr>
            </a:tbl>
          </a:graphicData>
        </a:graphic>
      </p:graphicFrame>
    </p:spTree>
    <p:extLst>
      <p:ext uri="{BB962C8B-B14F-4D97-AF65-F5344CB8AC3E}">
        <p14:creationId xmlns:p14="http://schemas.microsoft.com/office/powerpoint/2010/main" val="36620091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1D94673-E1D9-CEA2-0717-FDE427ED7757}"/>
              </a:ext>
            </a:extLst>
          </p:cNvPr>
          <p:cNvGraphicFramePr>
            <a:graphicFrameLocks noGrp="1"/>
          </p:cNvGraphicFramePr>
          <p:nvPr/>
        </p:nvGraphicFramePr>
        <p:xfrm>
          <a:off x="885825" y="95251"/>
          <a:ext cx="10544175" cy="6648452"/>
        </p:xfrm>
        <a:graphic>
          <a:graphicData uri="http://schemas.openxmlformats.org/drawingml/2006/table">
            <a:tbl>
              <a:tblPr/>
              <a:tblGrid>
                <a:gridCol w="964638">
                  <a:extLst>
                    <a:ext uri="{9D8B030D-6E8A-4147-A177-3AD203B41FA5}">
                      <a16:colId xmlns:a16="http://schemas.microsoft.com/office/drawing/2014/main" val="1435901299"/>
                    </a:ext>
                  </a:extLst>
                </a:gridCol>
                <a:gridCol w="1278434">
                  <a:extLst>
                    <a:ext uri="{9D8B030D-6E8A-4147-A177-3AD203B41FA5}">
                      <a16:colId xmlns:a16="http://schemas.microsoft.com/office/drawing/2014/main" val="2825328034"/>
                    </a:ext>
                  </a:extLst>
                </a:gridCol>
                <a:gridCol w="1231945">
                  <a:extLst>
                    <a:ext uri="{9D8B030D-6E8A-4147-A177-3AD203B41FA5}">
                      <a16:colId xmlns:a16="http://schemas.microsoft.com/office/drawing/2014/main" val="3167776089"/>
                    </a:ext>
                  </a:extLst>
                </a:gridCol>
                <a:gridCol w="1359789">
                  <a:extLst>
                    <a:ext uri="{9D8B030D-6E8A-4147-A177-3AD203B41FA5}">
                      <a16:colId xmlns:a16="http://schemas.microsoft.com/office/drawing/2014/main" val="457332901"/>
                    </a:ext>
                  </a:extLst>
                </a:gridCol>
                <a:gridCol w="1359789">
                  <a:extLst>
                    <a:ext uri="{9D8B030D-6E8A-4147-A177-3AD203B41FA5}">
                      <a16:colId xmlns:a16="http://schemas.microsoft.com/office/drawing/2014/main" val="3970420213"/>
                    </a:ext>
                  </a:extLst>
                </a:gridCol>
                <a:gridCol w="1394655">
                  <a:extLst>
                    <a:ext uri="{9D8B030D-6E8A-4147-A177-3AD203B41FA5}">
                      <a16:colId xmlns:a16="http://schemas.microsoft.com/office/drawing/2014/main" val="2813261295"/>
                    </a:ext>
                  </a:extLst>
                </a:gridCol>
                <a:gridCol w="1490537">
                  <a:extLst>
                    <a:ext uri="{9D8B030D-6E8A-4147-A177-3AD203B41FA5}">
                      <a16:colId xmlns:a16="http://schemas.microsoft.com/office/drawing/2014/main" val="3927669047"/>
                    </a:ext>
                  </a:extLst>
                </a:gridCol>
                <a:gridCol w="104599">
                  <a:extLst>
                    <a:ext uri="{9D8B030D-6E8A-4147-A177-3AD203B41FA5}">
                      <a16:colId xmlns:a16="http://schemas.microsoft.com/office/drawing/2014/main" val="3099739535"/>
                    </a:ext>
                  </a:extLst>
                </a:gridCol>
                <a:gridCol w="1359789">
                  <a:extLst>
                    <a:ext uri="{9D8B030D-6E8A-4147-A177-3AD203B41FA5}">
                      <a16:colId xmlns:a16="http://schemas.microsoft.com/office/drawing/2014/main" val="1330195557"/>
                    </a:ext>
                  </a:extLst>
                </a:gridCol>
              </a:tblGrid>
              <a:tr h="274514">
                <a:tc gridSpan="9">
                  <a:txBody>
                    <a:bodyPr/>
                    <a:lstStyle/>
                    <a:p>
                      <a:pPr algn="ctr" fontAlgn="ctr"/>
                      <a:r>
                        <a:rPr lang="en-US" sz="1100" b="1" i="0" u="none" strike="noStrike">
                          <a:solidFill>
                            <a:srgbClr val="000000"/>
                          </a:solidFill>
                          <a:effectLst/>
                          <a:latin typeface="Arial" panose="020B0604020202020204" pitchFamily="34" charset="0"/>
                        </a:rPr>
                        <a:t>The Revelation Judgments</a:t>
                      </a:r>
                    </a:p>
                  </a:txBody>
                  <a:tcPr marL="5410" marR="5410" marT="5410" marB="0" anchor="ctr">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71353899"/>
                  </a:ext>
                </a:extLst>
              </a:tr>
              <a:tr h="386190">
                <a:tc>
                  <a:txBody>
                    <a:bodyPr/>
                    <a:lstStyle/>
                    <a:p>
                      <a:pPr algn="l" fontAlgn="b"/>
                      <a:r>
                        <a:rPr lang="en-US" sz="500" b="1" i="0" u="none" strike="noStrike">
                          <a:solidFill>
                            <a:srgbClr val="000000"/>
                          </a:solidFill>
                          <a:effectLst/>
                          <a:latin typeface="Arial" panose="020B0604020202020204" pitchFamily="34" charset="0"/>
                        </a:rPr>
                        <a:t> </a:t>
                      </a:r>
                    </a:p>
                  </a:txBody>
                  <a:tcPr marL="5410" marR="5410" marT="541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900" b="1" i="0" u="none" strike="noStrike">
                          <a:solidFill>
                            <a:srgbClr val="000000"/>
                          </a:solidFill>
                          <a:effectLst/>
                          <a:latin typeface="Arial" panose="020B0604020202020204" pitchFamily="34" charset="0"/>
                        </a:rPr>
                        <a:t>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3</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4</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5</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900" b="1" i="0" u="none" strike="noStrike">
                          <a:solidFill>
                            <a:srgbClr val="000000"/>
                          </a:solidFill>
                          <a:effectLst/>
                          <a:latin typeface="Arial" panose="020B0604020202020204" pitchFamily="34" charset="0"/>
                        </a:rPr>
                        <a:t>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93015942"/>
                  </a:ext>
                </a:extLst>
              </a:tr>
              <a:tr h="124473">
                <a:tc gridSpan="9">
                  <a:txBody>
                    <a:bodyPr/>
                    <a:lstStyle/>
                    <a:p>
                      <a:pPr algn="ctr" fontAlgn="b"/>
                      <a:r>
                        <a:rPr lang="en-US" sz="500" b="1" i="0" u="none" strike="noStrike">
                          <a:solidFill>
                            <a:srgbClr val="000000"/>
                          </a:solidFill>
                          <a:effectLst/>
                          <a:latin typeface="Arial" panose="020B0604020202020204" pitchFamily="34" charset="0"/>
                        </a:rPr>
                        <a:t> </a:t>
                      </a:r>
                    </a:p>
                  </a:txBody>
                  <a:tcPr marL="5410" marR="5410" marT="5410" marB="0" anchor="b">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55474562"/>
                  </a:ext>
                </a:extLst>
              </a:tr>
              <a:tr h="221152">
                <a:tc>
                  <a:txBody>
                    <a:bodyPr/>
                    <a:lstStyle/>
                    <a:p>
                      <a:pPr algn="ctr" fontAlgn="ctr"/>
                      <a:r>
                        <a:rPr lang="en-US" sz="1100" b="1" i="0" u="none" strike="noStrike" dirty="0">
                          <a:solidFill>
                            <a:srgbClr val="000000"/>
                          </a:solidFill>
                          <a:effectLst/>
                          <a:latin typeface="Arial" panose="020B0604020202020204" pitchFamily="34" charset="0"/>
                        </a:rPr>
                        <a:t>Reference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6:1-2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6:3-4</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6:5-6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6:7-8</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6:9-11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6:12-17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8:1-6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04375068"/>
                  </a:ext>
                </a:extLst>
              </a:tr>
              <a:tr h="1594820">
                <a:tc>
                  <a:txBody>
                    <a:bodyPr/>
                    <a:lstStyle/>
                    <a:p>
                      <a:pPr algn="ctr" fontAlgn="ctr"/>
                      <a:r>
                        <a:rPr lang="en-US" sz="1100" b="1" i="0" u="none" strike="noStrike" dirty="0">
                          <a:solidFill>
                            <a:srgbClr val="000000"/>
                          </a:solidFill>
                          <a:effectLst/>
                          <a:latin typeface="Arial" panose="020B0604020202020204" pitchFamily="34" charset="0"/>
                        </a:rPr>
                        <a:t>Seal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White Horse     Bow                        Crown               (Stephanos)       </a:t>
                      </a:r>
                      <a:r>
                        <a:rPr lang="en-US" sz="1100" b="1" i="0" u="none" strike="noStrike" dirty="0">
                          <a:solidFill>
                            <a:srgbClr val="FF0000"/>
                          </a:solidFill>
                          <a:effectLst/>
                          <a:latin typeface="Arial" panose="020B0604020202020204" pitchFamily="34" charset="0"/>
                        </a:rPr>
                        <a:t>Overcomer   </a:t>
                      </a:r>
                      <a:r>
                        <a:rPr lang="en-US" sz="1100" b="1" i="0" u="none" strike="noStrike" dirty="0">
                          <a:solidFill>
                            <a:schemeClr val="tx1"/>
                          </a:solidFill>
                          <a:effectLst/>
                          <a:latin typeface="Arial" panose="020B0604020202020204" pitchFamily="34" charset="0"/>
                        </a:rPr>
                        <a:t>                   </a:t>
                      </a:r>
                      <a:r>
                        <a:rPr lang="en-US" sz="1100" b="1" i="0" u="none" strike="noStrike" dirty="0">
                          <a:solidFill>
                            <a:srgbClr val="FF0000"/>
                          </a:solidFill>
                          <a:effectLst/>
                          <a:latin typeface="Arial" panose="020B0604020202020204" pitchFamily="34" charset="0"/>
                        </a:rPr>
                        <a:t>THE CHURCH</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Red Horse                Takes Peace                       Cause to Kill    One Another   Great Sword                      </a:t>
                      </a:r>
                      <a:r>
                        <a:rPr lang="en-US" sz="1100" b="1" i="0" u="none" strike="noStrike" dirty="0">
                          <a:solidFill>
                            <a:srgbClr val="FF0000"/>
                          </a:solidFill>
                          <a:effectLst/>
                          <a:latin typeface="Arial" panose="020B0604020202020204" pitchFamily="34" charset="0"/>
                        </a:rPr>
                        <a:t>WAR</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Black Horse               Balance (Yoke)                     Inflation on Needed Things                      Not Luxuries       </a:t>
                      </a:r>
                      <a:r>
                        <a:rPr lang="en-US" sz="1100" b="1" i="0" u="none" strike="noStrike" dirty="0">
                          <a:solidFill>
                            <a:srgbClr val="FF0000"/>
                          </a:solidFill>
                          <a:effectLst/>
                          <a:latin typeface="Arial" panose="020B0604020202020204" pitchFamily="34" charset="0"/>
                        </a:rPr>
                        <a:t>ECONOMIC</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Pale Horse                    Death &amp; Hades                          Power Over 1/4                    Sword, Hunger,                      Death &amp; Beasts           </a:t>
                      </a:r>
                      <a:r>
                        <a:rPr lang="en-US" sz="1100" b="1" i="0" u="none" strike="noStrike" dirty="0">
                          <a:solidFill>
                            <a:srgbClr val="FF0000"/>
                          </a:solidFill>
                          <a:effectLst/>
                          <a:latin typeface="Arial" panose="020B0604020202020204" pitchFamily="34" charset="0"/>
                        </a:rPr>
                        <a:t>FAMINE /  PESTILANCE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 Martyred Souls Under Altar                                    "How Long?"                                 White Robes                     Wait for the Remnant</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 Earthquake                                    Black Sun &amp;   Blood Moon                                Stars Fall                               Mts &amp; Isles Move                  Rich Men Hide                      from God's Wrath</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100" b="1" i="0" u="none" strike="noStrike" dirty="0">
                          <a:solidFill>
                            <a:schemeClr val="bg1"/>
                          </a:solidFill>
                          <a:effectLst/>
                          <a:latin typeface="Arial" panose="020B0604020202020204" pitchFamily="34" charset="0"/>
                        </a:rPr>
                        <a:t> </a:t>
                      </a:r>
                    </a:p>
                  </a:txBody>
                  <a:tcPr marL="5410" marR="5410" marT="5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Silence in Heaven            Angel w/ Censer         Noises, </a:t>
                      </a:r>
                      <a:r>
                        <a:rPr lang="en-US" sz="1100" b="1" i="0" u="none" strike="noStrike" dirty="0" err="1">
                          <a:solidFill>
                            <a:schemeClr val="bg1"/>
                          </a:solidFill>
                          <a:effectLst/>
                          <a:latin typeface="Arial" panose="020B0604020202020204" pitchFamily="34" charset="0"/>
                        </a:rPr>
                        <a:t>Thunderings</a:t>
                      </a:r>
                      <a:r>
                        <a:rPr lang="en-US" sz="1100" b="1" i="0" u="none" strike="noStrike" dirty="0">
                          <a:solidFill>
                            <a:schemeClr val="bg1"/>
                          </a:solidFill>
                          <a:effectLst/>
                          <a:latin typeface="Arial" panose="020B0604020202020204" pitchFamily="34" charset="0"/>
                        </a:rPr>
                        <a:t>,      Lightnings &amp; Earthquake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48941149"/>
                  </a:ext>
                </a:extLst>
              </a:tr>
              <a:tr h="194207">
                <a:tc gridSpan="9">
                  <a:txBody>
                    <a:bodyPr/>
                    <a:lstStyle/>
                    <a:p>
                      <a:pPr algn="ctr" fontAlgn="b"/>
                      <a:r>
                        <a:rPr lang="en-US" sz="1100" b="1" i="0" u="none" strike="noStrike" dirty="0">
                          <a:solidFill>
                            <a:srgbClr val="000000"/>
                          </a:solidFill>
                          <a:effectLst/>
                          <a:latin typeface="Arial" panose="020B0604020202020204" pitchFamily="34" charset="0"/>
                        </a:rPr>
                        <a:t> </a:t>
                      </a:r>
                    </a:p>
                  </a:txBody>
                  <a:tcPr marL="5410" marR="5410" marT="541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90740646"/>
                  </a:ext>
                </a:extLst>
              </a:tr>
              <a:tr h="221152">
                <a:tc>
                  <a:txBody>
                    <a:bodyPr/>
                    <a:lstStyle/>
                    <a:p>
                      <a:pPr algn="ctr" fontAlgn="ctr"/>
                      <a:r>
                        <a:rPr lang="en-US" sz="1100" b="1" i="0" u="none" strike="noStrike" dirty="0">
                          <a:solidFill>
                            <a:srgbClr val="000000"/>
                          </a:solidFill>
                          <a:effectLst/>
                          <a:latin typeface="Arial" panose="020B0604020202020204" pitchFamily="34" charset="0"/>
                        </a:rPr>
                        <a:t>Reference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8:7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8:8-9</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8:10-11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8:12-13</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9:1-12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9:13-21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11:15-19</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15852221"/>
                  </a:ext>
                </a:extLst>
              </a:tr>
              <a:tr h="1594820">
                <a:tc>
                  <a:txBody>
                    <a:bodyPr/>
                    <a:lstStyle/>
                    <a:p>
                      <a:pPr algn="ctr" fontAlgn="ctr"/>
                      <a:r>
                        <a:rPr lang="en-US" sz="1100" b="1" i="0" u="none" strike="noStrike" dirty="0">
                          <a:solidFill>
                            <a:srgbClr val="000000"/>
                          </a:solidFill>
                          <a:effectLst/>
                          <a:latin typeface="Arial" panose="020B0604020202020204" pitchFamily="34" charset="0"/>
                        </a:rPr>
                        <a:t>Trumpet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Hail &amp; Fire from Heaven                  Mingled w/ Blood                    Burn 1/3 of Trees               Burn All Grass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Burning Mountain into Sea                                  1/3 of Sea Creatures Die          Destroy 1/3         of Ships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Star Falls on         1/3 of Rivers &amp; Springs         Become Bitter     Many Men Die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1/3 of Sun, Moon Stars Dark           Day &amp; Night 1/3 Shorter              "Woe, Woe, Woe“  to Earth</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Star from Heaven with Key to Pit     Smoke &amp; Locusts  Harm Those Without God's Mark             "Woe, Woe"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4 Angels from Euphrates River      Kill 1/3 of Mankind with Fire, Smoke &amp; Brimstone               Men Don't Repent     3</a:t>
                      </a:r>
                      <a:r>
                        <a:rPr lang="en-US" sz="1100" b="1" i="0" u="none" strike="noStrike" baseline="30000" dirty="0">
                          <a:solidFill>
                            <a:schemeClr val="bg1"/>
                          </a:solidFill>
                          <a:effectLst/>
                          <a:latin typeface="Arial" panose="020B0604020202020204" pitchFamily="34" charset="0"/>
                        </a:rPr>
                        <a:t>rd</a:t>
                      </a:r>
                      <a:r>
                        <a:rPr lang="en-US" sz="1100" b="1" i="0" u="none" strike="noStrike" dirty="0">
                          <a:solidFill>
                            <a:schemeClr val="bg1"/>
                          </a:solidFill>
                          <a:effectLst/>
                          <a:latin typeface="Arial" panose="020B0604020202020204" pitchFamily="34" charset="0"/>
                        </a:rPr>
                        <a:t> "Woe"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Nations to God           Elders Worship     Noises, </a:t>
                      </a:r>
                      <a:r>
                        <a:rPr lang="en-US" sz="1100" b="1" i="0" u="none" strike="noStrike" dirty="0" err="1">
                          <a:solidFill>
                            <a:schemeClr val="bg1"/>
                          </a:solidFill>
                          <a:effectLst/>
                          <a:latin typeface="Arial" panose="020B0604020202020204" pitchFamily="34" charset="0"/>
                        </a:rPr>
                        <a:t>Thunderings</a:t>
                      </a:r>
                      <a:r>
                        <a:rPr lang="en-US" sz="1100" b="1" i="0" u="none" strike="noStrike" dirty="0">
                          <a:solidFill>
                            <a:schemeClr val="bg1"/>
                          </a:solidFill>
                          <a:effectLst/>
                          <a:latin typeface="Arial" panose="020B0604020202020204" pitchFamily="34" charset="0"/>
                        </a:rPr>
                        <a:t>,      Lightnings &amp; Earthquake        Temple Opened</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36557500"/>
                  </a:ext>
                </a:extLst>
              </a:tr>
              <a:tr h="221152">
                <a:tc gridSpan="9">
                  <a:txBody>
                    <a:bodyPr/>
                    <a:lstStyle/>
                    <a:p>
                      <a:pPr algn="l" fontAlgn="ctr"/>
                      <a:r>
                        <a:rPr lang="en-US" sz="1100" b="1" i="0" u="none" strike="noStrike" dirty="0">
                          <a:solidFill>
                            <a:srgbClr val="000000"/>
                          </a:solidFill>
                          <a:effectLst/>
                          <a:latin typeface="Arial" panose="020B0604020202020204" pitchFamily="34" charset="0"/>
                        </a:rPr>
                        <a:t>Seven Thunders                                   Rev 10:3-4                                     Sealed Up !!!</a:t>
                      </a:r>
                    </a:p>
                  </a:txBody>
                  <a:tcPr marL="5410" marR="5410" marT="541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01491828"/>
                  </a:ext>
                </a:extLst>
              </a:tr>
              <a:tr h="221152">
                <a:tc>
                  <a:txBody>
                    <a:bodyPr/>
                    <a:lstStyle/>
                    <a:p>
                      <a:pPr algn="ctr" fontAlgn="ctr"/>
                      <a:r>
                        <a:rPr lang="en-US" sz="1100" b="1" i="0" u="none" strike="noStrike">
                          <a:solidFill>
                            <a:srgbClr val="000000"/>
                          </a:solidFill>
                          <a:effectLst/>
                          <a:latin typeface="Arial" panose="020B0604020202020204" pitchFamily="34" charset="0"/>
                        </a:rPr>
                        <a:t>Reference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dirty="0">
                          <a:solidFill>
                            <a:srgbClr val="000000"/>
                          </a:solidFill>
                          <a:effectLst/>
                          <a:latin typeface="Arial" panose="020B0604020202020204" pitchFamily="34" charset="0"/>
                        </a:rPr>
                        <a:t>Rev 16:2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rgbClr val="000000"/>
                          </a:solidFill>
                          <a:effectLst/>
                          <a:latin typeface="Arial" panose="020B0604020202020204" pitchFamily="34" charset="0"/>
                        </a:rPr>
                        <a:t>Rev 16:3</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16:4-7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16:8-9</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16:10-11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16:12-16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ctr"/>
                      <a:r>
                        <a:rPr lang="en-US" sz="1100" b="1" i="0" u="none" strike="noStrike">
                          <a:solidFill>
                            <a:srgbClr val="000000"/>
                          </a:solidFill>
                          <a:effectLst/>
                          <a:latin typeface="Arial" panose="020B0604020202020204" pitchFamily="34" charset="0"/>
                        </a:rPr>
                        <a:t>Rev 16:17-21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300552316"/>
                  </a:ext>
                </a:extLst>
              </a:tr>
              <a:tr h="1594820">
                <a:tc>
                  <a:txBody>
                    <a:bodyPr/>
                    <a:lstStyle/>
                    <a:p>
                      <a:pPr algn="ctr" fontAlgn="ctr"/>
                      <a:r>
                        <a:rPr lang="en-US" sz="1100" b="1" i="0" u="none" strike="noStrike">
                          <a:solidFill>
                            <a:srgbClr val="000000"/>
                          </a:solidFill>
                          <a:effectLst/>
                          <a:latin typeface="Arial" panose="020B0604020202020204" pitchFamily="34" charset="0"/>
                        </a:rPr>
                        <a:t>Bowl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Sores on All Men with Mark of the Beast</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Sea Becomes Blood                      Every Sea Creature Dies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Rivers &amp; Springs Become Blood                              "True &amp; Righteous are Your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Sun Scorches       All Men                    Do Not Repent</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Darkness on Beast Kingdom              Men Gnaw Tongues in Pain</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Euphrates Dries Up                        3 Unclean Spirits    Gather Entire Earth to Battle at      </a:t>
                      </a:r>
                      <a:r>
                        <a:rPr lang="en-US" sz="1100" b="1" i="0" u="none" strike="noStrike" dirty="0" err="1">
                          <a:solidFill>
                            <a:schemeClr val="bg1"/>
                          </a:solidFill>
                          <a:effectLst/>
                          <a:latin typeface="Arial" panose="020B0604020202020204" pitchFamily="34" charset="0"/>
                        </a:rPr>
                        <a:t>HarMegiddo</a:t>
                      </a:r>
                      <a:endParaRPr lang="en-US" sz="1100" b="1" i="0" u="none" strike="noStrike" dirty="0">
                        <a:solidFill>
                          <a:schemeClr val="bg1"/>
                        </a:solidFill>
                        <a:effectLst/>
                        <a:latin typeface="Arial" panose="020B0604020202020204" pitchFamily="34" charset="0"/>
                      </a:endParaRP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ctr"/>
                      <a:r>
                        <a:rPr lang="en-US" sz="1100" b="1" i="0" u="none" strike="noStrike" dirty="0">
                          <a:solidFill>
                            <a:schemeClr val="bg1"/>
                          </a:solidFill>
                          <a:effectLst/>
                          <a:latin typeface="Arial" panose="020B0604020202020204" pitchFamily="34" charset="0"/>
                        </a:rPr>
                        <a:t>Poured on the Air     "It is Done"       Noises, </a:t>
                      </a:r>
                      <a:r>
                        <a:rPr lang="en-US" sz="1100" b="1" i="0" u="none" strike="noStrike" dirty="0" err="1">
                          <a:solidFill>
                            <a:schemeClr val="bg1"/>
                          </a:solidFill>
                          <a:effectLst/>
                          <a:latin typeface="Arial" panose="020B0604020202020204" pitchFamily="34" charset="0"/>
                        </a:rPr>
                        <a:t>Thunderings</a:t>
                      </a:r>
                      <a:r>
                        <a:rPr lang="en-US" sz="1100" b="1" i="0" u="none" strike="noStrike" dirty="0">
                          <a:solidFill>
                            <a:schemeClr val="bg1"/>
                          </a:solidFill>
                          <a:effectLst/>
                          <a:latin typeface="Arial" panose="020B0604020202020204" pitchFamily="34" charset="0"/>
                        </a:rPr>
                        <a:t>,      Lightnings, Earthquake                 &amp; Hail</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4026108361"/>
                  </a:ext>
                </a:extLst>
              </a:tr>
            </a:tbl>
          </a:graphicData>
        </a:graphic>
      </p:graphicFrame>
      <p:sp>
        <p:nvSpPr>
          <p:cNvPr id="3" name="Oval 2">
            <a:extLst>
              <a:ext uri="{FF2B5EF4-FFF2-40B4-BE49-F238E27FC236}">
                <a16:creationId xmlns:a16="http://schemas.microsoft.com/office/drawing/2014/main" id="{3F40272D-361C-2A58-18BA-10ED1BE1CD82}"/>
              </a:ext>
            </a:extLst>
          </p:cNvPr>
          <p:cNvSpPr/>
          <p:nvPr/>
        </p:nvSpPr>
        <p:spPr>
          <a:xfrm>
            <a:off x="7219950" y="2019300"/>
            <a:ext cx="1104900" cy="428625"/>
          </a:xfrm>
          <a:prstGeom prst="ellipse">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2A69544-FC9B-3768-C8D9-FA2168558967}"/>
              </a:ext>
            </a:extLst>
          </p:cNvPr>
          <p:cNvSpPr txBox="1"/>
          <p:nvPr/>
        </p:nvSpPr>
        <p:spPr>
          <a:xfrm>
            <a:off x="7219950" y="3238500"/>
            <a:ext cx="1743075" cy="815608"/>
          </a:xfrm>
          <a:prstGeom prst="rect">
            <a:avLst/>
          </a:prstGeom>
          <a:solidFill>
            <a:schemeClr val="bg1"/>
          </a:solidFill>
        </p:spPr>
        <p:txBody>
          <a:bodyPr wrap="square" rtlCol="0">
            <a:spAutoFit/>
          </a:bodyPr>
          <a:lstStyle/>
          <a:p>
            <a:pPr algn="ctr"/>
            <a:r>
              <a:rPr lang="en-US"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“Fullness of the Gentiles”</a:t>
            </a:r>
          </a:p>
          <a:p>
            <a:pPr algn="ctr"/>
            <a:r>
              <a:rPr lang="en-US" sz="1100" b="1" dirty="0">
                <a:latin typeface="Arial" panose="020B0604020202020204" pitchFamily="34" charset="0"/>
                <a:cs typeface="Arial" panose="020B0604020202020204" pitchFamily="34" charset="0"/>
              </a:rPr>
              <a:t>Romans 11:25</a:t>
            </a:r>
          </a:p>
        </p:txBody>
      </p:sp>
      <p:cxnSp>
        <p:nvCxnSpPr>
          <p:cNvPr id="6" name="Straight Connector 5">
            <a:extLst>
              <a:ext uri="{FF2B5EF4-FFF2-40B4-BE49-F238E27FC236}">
                <a16:creationId xmlns:a16="http://schemas.microsoft.com/office/drawing/2014/main" id="{A0D8209B-2831-04C2-093A-49D155208499}"/>
              </a:ext>
            </a:extLst>
          </p:cNvPr>
          <p:cNvCxnSpPr>
            <a:endCxn id="4" idx="0"/>
          </p:cNvCxnSpPr>
          <p:nvPr/>
        </p:nvCxnSpPr>
        <p:spPr>
          <a:xfrm>
            <a:off x="7772400" y="2447925"/>
            <a:ext cx="319088" cy="79057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59208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D9B3E04-F6F2-4FA7-ACBD-061504B4A032}"/>
              </a:ext>
            </a:extLst>
          </p:cNvPr>
          <p:cNvSpPr txBox="1"/>
          <p:nvPr/>
        </p:nvSpPr>
        <p:spPr>
          <a:xfrm>
            <a:off x="390525" y="704850"/>
            <a:ext cx="11410949" cy="5078313"/>
          </a:xfrm>
          <a:prstGeom prst="rect">
            <a:avLst/>
          </a:prstGeom>
          <a:noFill/>
        </p:spPr>
        <p:txBody>
          <a:bodyPr wrap="square" rtlCol="0">
            <a:spAutoFit/>
          </a:bodyPr>
          <a:lstStyle/>
          <a:p>
            <a:r>
              <a:rPr lang="en-US" sz="3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Times of the Gentiles	</a:t>
            </a:r>
            <a:r>
              <a:rPr lang="en-US" sz="2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Luke 21:24</a:t>
            </a:r>
            <a:endPar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sz="3600" b="1" dirty="0">
                <a:solidFill>
                  <a:schemeClr val="bg1"/>
                </a:solidFill>
                <a:latin typeface="Arial" panose="020B0604020202020204" pitchFamily="34" charset="0"/>
                <a:cs typeface="Arial" panose="020B0604020202020204" pitchFamily="34" charset="0"/>
              </a:rPr>
              <a:t>	Period of Time:</a:t>
            </a:r>
          </a:p>
          <a:p>
            <a:r>
              <a:rPr lang="en-US" sz="3600" b="1" dirty="0">
                <a:solidFill>
                  <a:schemeClr val="bg1"/>
                </a:solidFill>
                <a:latin typeface="Arial" panose="020B0604020202020204" pitchFamily="34" charset="0"/>
                <a:cs typeface="Arial" panose="020B0604020202020204" pitchFamily="34" charset="0"/>
              </a:rPr>
              <a:t>		Babylon Exile to Yeshua’s Return</a:t>
            </a:r>
          </a:p>
          <a:p>
            <a:endParaRPr lang="en-US" sz="3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sz="3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Fullness of the Gentiles </a:t>
            </a:r>
            <a:r>
              <a:rPr lang="en-US" sz="3600" b="1" dirty="0">
                <a:solidFill>
                  <a:schemeClr val="bg1"/>
                </a:solidFill>
                <a:latin typeface="Arial" panose="020B0604020202020204" pitchFamily="34" charset="0"/>
                <a:cs typeface="Arial" panose="020B0604020202020204" pitchFamily="34" charset="0"/>
              </a:rPr>
              <a:t>(Nations)		</a:t>
            </a:r>
            <a:r>
              <a:rPr lang="en-US" sz="3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Romans 11:25</a:t>
            </a:r>
          </a:p>
          <a:p>
            <a:r>
              <a:rPr lang="en-US" sz="3600" b="1" dirty="0">
                <a:solidFill>
                  <a:schemeClr val="bg1"/>
                </a:solidFill>
                <a:latin typeface="Arial" panose="020B0604020202020204" pitchFamily="34" charset="0"/>
                <a:cs typeface="Arial" panose="020B0604020202020204" pitchFamily="34" charset="0"/>
              </a:rPr>
              <a:t>	A Number:</a:t>
            </a:r>
          </a:p>
          <a:p>
            <a:r>
              <a:rPr lang="en-US" sz="3600" b="1" dirty="0">
                <a:solidFill>
                  <a:schemeClr val="bg1"/>
                </a:solidFill>
                <a:latin typeface="Arial" panose="020B0604020202020204" pitchFamily="34" charset="0"/>
                <a:cs typeface="Arial" panose="020B0604020202020204" pitchFamily="34" charset="0"/>
              </a:rPr>
              <a:t>		Gentiles = All “Nations” Except Israel</a:t>
            </a:r>
          </a:p>
          <a:p>
            <a:r>
              <a:rPr lang="en-US" sz="3600" b="1" dirty="0">
                <a:solidFill>
                  <a:schemeClr val="bg1"/>
                </a:solidFill>
                <a:latin typeface="Arial" panose="020B0604020202020204" pitchFamily="34" charset="0"/>
                <a:cs typeface="Arial" panose="020B0604020202020204" pitchFamily="34" charset="0"/>
              </a:rPr>
              <a:t>		When the Last Person (Hebrew or Not) </a:t>
            </a:r>
          </a:p>
          <a:p>
            <a:r>
              <a:rPr lang="en-US" sz="3600" b="1" dirty="0">
                <a:solidFill>
                  <a:schemeClr val="bg1"/>
                </a:solidFill>
                <a:latin typeface="Arial" panose="020B0604020202020204" pitchFamily="34" charset="0"/>
                <a:cs typeface="Arial" panose="020B0604020202020204" pitchFamily="34" charset="0"/>
              </a:rPr>
              <a:t>			Accepts Yeshua </a:t>
            </a:r>
          </a:p>
        </p:txBody>
      </p:sp>
    </p:spTree>
    <p:extLst>
      <p:ext uri="{BB962C8B-B14F-4D97-AF65-F5344CB8AC3E}">
        <p14:creationId xmlns:p14="http://schemas.microsoft.com/office/powerpoint/2010/main" val="34750318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D9B3E04-F6F2-4FA7-ACBD-061504B4A032}"/>
              </a:ext>
            </a:extLst>
          </p:cNvPr>
          <p:cNvSpPr txBox="1"/>
          <p:nvPr/>
        </p:nvSpPr>
        <p:spPr>
          <a:xfrm>
            <a:off x="390525" y="704850"/>
            <a:ext cx="11410949" cy="5078313"/>
          </a:xfrm>
          <a:prstGeom prst="rect">
            <a:avLst/>
          </a:prstGeom>
          <a:noFill/>
        </p:spPr>
        <p:txBody>
          <a:bodyPr wrap="square" rtlCol="0">
            <a:spAutoFit/>
          </a:bodyPr>
          <a:lstStyle/>
          <a:p>
            <a:r>
              <a:rPr lang="en-US" sz="3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Times of the Gentiles	</a:t>
            </a:r>
            <a:r>
              <a:rPr lang="en-US" sz="2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Luke 21:24</a:t>
            </a:r>
            <a:endPar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sz="3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Period of Time:</a:t>
            </a:r>
          </a:p>
          <a:p>
            <a:r>
              <a:rPr lang="en-US" sz="3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From Babylonian Exile to Yeshua’s Return</a:t>
            </a:r>
          </a:p>
          <a:p>
            <a:endParaRPr lang="en-US" sz="3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sz="3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Fullness of the Gentiles </a:t>
            </a:r>
            <a:r>
              <a:rPr lang="en-US" sz="3600" b="1" dirty="0">
                <a:solidFill>
                  <a:schemeClr val="bg1"/>
                </a:solidFill>
                <a:latin typeface="Arial" panose="020B0604020202020204" pitchFamily="34" charset="0"/>
                <a:cs typeface="Arial" panose="020B0604020202020204" pitchFamily="34" charset="0"/>
              </a:rPr>
              <a:t>(Nations)	</a:t>
            </a:r>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Romans 11:25</a:t>
            </a:r>
          </a:p>
          <a:p>
            <a:r>
              <a:rPr lang="en-US" sz="3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a:solidFill>
                  <a:schemeClr val="bg1"/>
                </a:solidFill>
                <a:latin typeface="Arial" panose="020B0604020202020204" pitchFamily="34" charset="0"/>
                <a:cs typeface="Arial" panose="020B0604020202020204" pitchFamily="34" charset="0"/>
              </a:rPr>
              <a:t>A Number:</a:t>
            </a:r>
          </a:p>
          <a:p>
            <a:r>
              <a:rPr lang="en-US" sz="3600" b="1" dirty="0">
                <a:solidFill>
                  <a:schemeClr val="bg1"/>
                </a:solidFill>
                <a:latin typeface="Arial" panose="020B0604020202020204" pitchFamily="34" charset="0"/>
                <a:cs typeface="Arial" panose="020B0604020202020204" pitchFamily="34" charset="0"/>
              </a:rPr>
              <a:t>		Gentiles = All “Nations” Except Israel</a:t>
            </a:r>
          </a:p>
          <a:p>
            <a:r>
              <a:rPr lang="en-US" sz="3600" b="1" dirty="0">
                <a:solidFill>
                  <a:schemeClr val="bg1"/>
                </a:solidFill>
                <a:latin typeface="Arial" panose="020B0604020202020204" pitchFamily="34" charset="0"/>
                <a:cs typeface="Arial" panose="020B0604020202020204" pitchFamily="34" charset="0"/>
              </a:rPr>
              <a:t>		When the Last Person (Hebrew or Not) </a:t>
            </a:r>
          </a:p>
          <a:p>
            <a:r>
              <a:rPr lang="en-US" sz="3600" b="1" dirty="0">
                <a:solidFill>
                  <a:schemeClr val="bg1"/>
                </a:solidFill>
                <a:latin typeface="Arial" panose="020B0604020202020204" pitchFamily="34" charset="0"/>
                <a:cs typeface="Arial" panose="020B0604020202020204" pitchFamily="34" charset="0"/>
              </a:rPr>
              <a:t>			Accepts Yeshua </a:t>
            </a:r>
          </a:p>
        </p:txBody>
      </p:sp>
    </p:spTree>
    <p:extLst>
      <p:ext uri="{BB962C8B-B14F-4D97-AF65-F5344CB8AC3E}">
        <p14:creationId xmlns:p14="http://schemas.microsoft.com/office/powerpoint/2010/main" val="5846903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D9B3E04-F6F2-4FA7-ACBD-061504B4A032}"/>
              </a:ext>
            </a:extLst>
          </p:cNvPr>
          <p:cNvSpPr txBox="1"/>
          <p:nvPr/>
        </p:nvSpPr>
        <p:spPr>
          <a:xfrm>
            <a:off x="390525" y="704850"/>
            <a:ext cx="11687175" cy="5632311"/>
          </a:xfrm>
          <a:prstGeom prst="rect">
            <a:avLst/>
          </a:prstGeom>
          <a:noFill/>
        </p:spPr>
        <p:txBody>
          <a:bodyPr wrap="square" rtlCol="0">
            <a:spAutoFit/>
          </a:bodyPr>
          <a:lstStyle/>
          <a:p>
            <a:r>
              <a:rPr lang="en-US" sz="3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Times of the Gentiles	</a:t>
            </a:r>
            <a:r>
              <a:rPr lang="en-US" sz="2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Luke 21:24</a:t>
            </a:r>
            <a:endPar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sz="3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Period of Time:</a:t>
            </a:r>
          </a:p>
          <a:p>
            <a:r>
              <a:rPr lang="en-US" sz="3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From</a:t>
            </a:r>
            <a:r>
              <a:rPr lang="en-US" sz="3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Babylonian Exile to Yeshua’s Return</a:t>
            </a:r>
          </a:p>
          <a:p>
            <a:endParaRPr lang="en-US" sz="3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sz="3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Fullness of the Gentiles 		</a:t>
            </a:r>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Romans 11:25</a:t>
            </a:r>
          </a:p>
          <a:p>
            <a:r>
              <a:rPr lang="en-US" sz="3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 Number	</a:t>
            </a:r>
            <a:r>
              <a:rPr lang="en-US"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sz="3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Gentiles = Nations (All Except Israel)</a:t>
            </a:r>
            <a:endParaRPr lang="en-US" sz="3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sz="3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“Multitude of Nations” 			  </a:t>
            </a:r>
            <a:r>
              <a:rPr lang="en-US"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Genesis 48:19</a:t>
            </a:r>
          </a:p>
          <a:p>
            <a:r>
              <a:rPr lang="en-US" sz="3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When the Last Person (of Ephraim’s </a:t>
            </a:r>
          </a:p>
          <a:p>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Descendants) Comes to Yeshua  </a:t>
            </a:r>
          </a:p>
        </p:txBody>
      </p:sp>
    </p:spTree>
    <p:extLst>
      <p:ext uri="{BB962C8B-B14F-4D97-AF65-F5344CB8AC3E}">
        <p14:creationId xmlns:p14="http://schemas.microsoft.com/office/powerpoint/2010/main" val="22951609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1D94673-E1D9-CEA2-0717-FDE427ED7757}"/>
              </a:ext>
            </a:extLst>
          </p:cNvPr>
          <p:cNvGraphicFramePr>
            <a:graphicFrameLocks noGrp="1"/>
          </p:cNvGraphicFramePr>
          <p:nvPr/>
        </p:nvGraphicFramePr>
        <p:xfrm>
          <a:off x="885825" y="95251"/>
          <a:ext cx="10544175" cy="6648452"/>
        </p:xfrm>
        <a:graphic>
          <a:graphicData uri="http://schemas.openxmlformats.org/drawingml/2006/table">
            <a:tbl>
              <a:tblPr/>
              <a:tblGrid>
                <a:gridCol w="964638">
                  <a:extLst>
                    <a:ext uri="{9D8B030D-6E8A-4147-A177-3AD203B41FA5}">
                      <a16:colId xmlns:a16="http://schemas.microsoft.com/office/drawing/2014/main" val="1435901299"/>
                    </a:ext>
                  </a:extLst>
                </a:gridCol>
                <a:gridCol w="1278434">
                  <a:extLst>
                    <a:ext uri="{9D8B030D-6E8A-4147-A177-3AD203B41FA5}">
                      <a16:colId xmlns:a16="http://schemas.microsoft.com/office/drawing/2014/main" val="2825328034"/>
                    </a:ext>
                  </a:extLst>
                </a:gridCol>
                <a:gridCol w="1231945">
                  <a:extLst>
                    <a:ext uri="{9D8B030D-6E8A-4147-A177-3AD203B41FA5}">
                      <a16:colId xmlns:a16="http://schemas.microsoft.com/office/drawing/2014/main" val="3167776089"/>
                    </a:ext>
                  </a:extLst>
                </a:gridCol>
                <a:gridCol w="1359789">
                  <a:extLst>
                    <a:ext uri="{9D8B030D-6E8A-4147-A177-3AD203B41FA5}">
                      <a16:colId xmlns:a16="http://schemas.microsoft.com/office/drawing/2014/main" val="457332901"/>
                    </a:ext>
                  </a:extLst>
                </a:gridCol>
                <a:gridCol w="1359789">
                  <a:extLst>
                    <a:ext uri="{9D8B030D-6E8A-4147-A177-3AD203B41FA5}">
                      <a16:colId xmlns:a16="http://schemas.microsoft.com/office/drawing/2014/main" val="3970420213"/>
                    </a:ext>
                  </a:extLst>
                </a:gridCol>
                <a:gridCol w="1394655">
                  <a:extLst>
                    <a:ext uri="{9D8B030D-6E8A-4147-A177-3AD203B41FA5}">
                      <a16:colId xmlns:a16="http://schemas.microsoft.com/office/drawing/2014/main" val="2813261295"/>
                    </a:ext>
                  </a:extLst>
                </a:gridCol>
                <a:gridCol w="1490537">
                  <a:extLst>
                    <a:ext uri="{9D8B030D-6E8A-4147-A177-3AD203B41FA5}">
                      <a16:colId xmlns:a16="http://schemas.microsoft.com/office/drawing/2014/main" val="3927669047"/>
                    </a:ext>
                  </a:extLst>
                </a:gridCol>
                <a:gridCol w="104599">
                  <a:extLst>
                    <a:ext uri="{9D8B030D-6E8A-4147-A177-3AD203B41FA5}">
                      <a16:colId xmlns:a16="http://schemas.microsoft.com/office/drawing/2014/main" val="3099739535"/>
                    </a:ext>
                  </a:extLst>
                </a:gridCol>
                <a:gridCol w="1359789">
                  <a:extLst>
                    <a:ext uri="{9D8B030D-6E8A-4147-A177-3AD203B41FA5}">
                      <a16:colId xmlns:a16="http://schemas.microsoft.com/office/drawing/2014/main" val="1330195557"/>
                    </a:ext>
                  </a:extLst>
                </a:gridCol>
              </a:tblGrid>
              <a:tr h="274514">
                <a:tc gridSpan="9">
                  <a:txBody>
                    <a:bodyPr/>
                    <a:lstStyle/>
                    <a:p>
                      <a:pPr algn="ctr" fontAlgn="ctr"/>
                      <a:r>
                        <a:rPr lang="en-US" sz="1100" b="1" i="0" u="none" strike="noStrike">
                          <a:solidFill>
                            <a:srgbClr val="000000"/>
                          </a:solidFill>
                          <a:effectLst/>
                          <a:latin typeface="Arial" panose="020B0604020202020204" pitchFamily="34" charset="0"/>
                        </a:rPr>
                        <a:t>The Revelation Judgments</a:t>
                      </a:r>
                    </a:p>
                  </a:txBody>
                  <a:tcPr marL="5410" marR="5410" marT="5410" marB="0" anchor="ctr">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71353899"/>
                  </a:ext>
                </a:extLst>
              </a:tr>
              <a:tr h="386190">
                <a:tc>
                  <a:txBody>
                    <a:bodyPr/>
                    <a:lstStyle/>
                    <a:p>
                      <a:pPr algn="l" fontAlgn="b"/>
                      <a:r>
                        <a:rPr lang="en-US" sz="500" b="1" i="0" u="none" strike="noStrike">
                          <a:solidFill>
                            <a:srgbClr val="000000"/>
                          </a:solidFill>
                          <a:effectLst/>
                          <a:latin typeface="Arial" panose="020B0604020202020204" pitchFamily="34" charset="0"/>
                        </a:rPr>
                        <a:t> </a:t>
                      </a:r>
                    </a:p>
                  </a:txBody>
                  <a:tcPr marL="5410" marR="5410" marT="541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900" b="1" i="0" u="none" strike="noStrike">
                          <a:solidFill>
                            <a:srgbClr val="000000"/>
                          </a:solidFill>
                          <a:effectLst/>
                          <a:latin typeface="Arial" panose="020B0604020202020204" pitchFamily="34" charset="0"/>
                        </a:rPr>
                        <a:t>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3</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4</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5</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900" b="1" i="0" u="none" strike="noStrike">
                          <a:solidFill>
                            <a:srgbClr val="000000"/>
                          </a:solidFill>
                          <a:effectLst/>
                          <a:latin typeface="Arial" panose="020B0604020202020204" pitchFamily="34" charset="0"/>
                        </a:rPr>
                        <a:t>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93015942"/>
                  </a:ext>
                </a:extLst>
              </a:tr>
              <a:tr h="124473">
                <a:tc gridSpan="9">
                  <a:txBody>
                    <a:bodyPr/>
                    <a:lstStyle/>
                    <a:p>
                      <a:pPr algn="ctr" fontAlgn="b"/>
                      <a:r>
                        <a:rPr lang="en-US" sz="500" b="1" i="0" u="none" strike="noStrike">
                          <a:solidFill>
                            <a:srgbClr val="000000"/>
                          </a:solidFill>
                          <a:effectLst/>
                          <a:latin typeface="Arial" panose="020B0604020202020204" pitchFamily="34" charset="0"/>
                        </a:rPr>
                        <a:t> </a:t>
                      </a:r>
                    </a:p>
                  </a:txBody>
                  <a:tcPr marL="5410" marR="5410" marT="5410" marB="0" anchor="b">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55474562"/>
                  </a:ext>
                </a:extLst>
              </a:tr>
              <a:tr h="221152">
                <a:tc>
                  <a:txBody>
                    <a:bodyPr/>
                    <a:lstStyle/>
                    <a:p>
                      <a:pPr algn="ctr" fontAlgn="ctr"/>
                      <a:r>
                        <a:rPr lang="en-US" sz="1100" b="1" i="0" u="none" strike="noStrike" dirty="0">
                          <a:solidFill>
                            <a:srgbClr val="000000"/>
                          </a:solidFill>
                          <a:effectLst/>
                          <a:latin typeface="Arial" panose="020B0604020202020204" pitchFamily="34" charset="0"/>
                        </a:rPr>
                        <a:t>Reference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6:1-2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6:3-4</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6:5-6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6:7-8</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6:9-11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6:12-17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8:1-6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04375068"/>
                  </a:ext>
                </a:extLst>
              </a:tr>
              <a:tr h="1594820">
                <a:tc>
                  <a:txBody>
                    <a:bodyPr/>
                    <a:lstStyle/>
                    <a:p>
                      <a:pPr algn="ctr" fontAlgn="ctr"/>
                      <a:r>
                        <a:rPr lang="en-US" sz="1100" b="1" i="0" u="none" strike="noStrike" dirty="0">
                          <a:solidFill>
                            <a:srgbClr val="000000"/>
                          </a:solidFill>
                          <a:effectLst/>
                          <a:latin typeface="Arial" panose="020B0604020202020204" pitchFamily="34" charset="0"/>
                        </a:rPr>
                        <a:t>Seal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White Horse     Bow                        Crown               (Stephanos)       </a:t>
                      </a:r>
                      <a:r>
                        <a:rPr lang="en-US" sz="1100" b="1" i="0" u="none" strike="noStrike" dirty="0">
                          <a:solidFill>
                            <a:srgbClr val="FF0000"/>
                          </a:solidFill>
                          <a:effectLst/>
                          <a:latin typeface="Arial" panose="020B0604020202020204" pitchFamily="34" charset="0"/>
                        </a:rPr>
                        <a:t>Overcomer   </a:t>
                      </a:r>
                      <a:r>
                        <a:rPr lang="en-US" sz="1100" b="1" i="0" u="none" strike="noStrike" dirty="0">
                          <a:solidFill>
                            <a:schemeClr val="tx1"/>
                          </a:solidFill>
                          <a:effectLst/>
                          <a:latin typeface="Arial" panose="020B0604020202020204" pitchFamily="34" charset="0"/>
                        </a:rPr>
                        <a:t>                   </a:t>
                      </a:r>
                      <a:r>
                        <a:rPr lang="en-US" sz="1100" b="1" i="0" u="none" strike="noStrike" dirty="0">
                          <a:solidFill>
                            <a:srgbClr val="FF0000"/>
                          </a:solidFill>
                          <a:effectLst/>
                          <a:latin typeface="Arial" panose="020B0604020202020204" pitchFamily="34" charset="0"/>
                        </a:rPr>
                        <a:t>THE CHURCH</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Red Horse                Takes Peace                       Cause to Kill    One Another   Great Sword                      </a:t>
                      </a:r>
                      <a:r>
                        <a:rPr lang="en-US" sz="1100" b="1" i="0" u="none" strike="noStrike" dirty="0">
                          <a:solidFill>
                            <a:srgbClr val="FF0000"/>
                          </a:solidFill>
                          <a:effectLst/>
                          <a:latin typeface="Arial" panose="020B0604020202020204" pitchFamily="34" charset="0"/>
                        </a:rPr>
                        <a:t>WAR</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Black Horse               Balance (Yoke)                     Inflation on Needed Things                      Not Luxuries       </a:t>
                      </a:r>
                      <a:r>
                        <a:rPr lang="en-US" sz="1100" b="1" i="0" u="none" strike="noStrike" dirty="0">
                          <a:solidFill>
                            <a:srgbClr val="FF0000"/>
                          </a:solidFill>
                          <a:effectLst/>
                          <a:latin typeface="Arial" panose="020B0604020202020204" pitchFamily="34" charset="0"/>
                        </a:rPr>
                        <a:t>ECONOMIC</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Pale Horse                    Death &amp; Hades                          Power Over 1/4                    Sword, Hunger,                      Death &amp; Beasts           </a:t>
                      </a:r>
                      <a:r>
                        <a:rPr lang="en-US" sz="1100" b="1" i="0" u="none" strike="noStrike" dirty="0">
                          <a:solidFill>
                            <a:srgbClr val="FF0000"/>
                          </a:solidFill>
                          <a:effectLst/>
                          <a:latin typeface="Arial" panose="020B0604020202020204" pitchFamily="34" charset="0"/>
                        </a:rPr>
                        <a:t>FAMINE /  PESTILANCE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 Martyred Souls Under Altar                                    "How Long?"                                 White Robes                     Wait for the Remnant</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 Earthquake                                    Black Sun &amp;   Blood Moon                                Stars Fall                               Mts &amp; Isles Move                  Rich Men Hide                      from God's Wrath</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100" b="1" i="0" u="none" strike="noStrike" dirty="0">
                          <a:solidFill>
                            <a:schemeClr val="bg1"/>
                          </a:solidFill>
                          <a:effectLst/>
                          <a:latin typeface="Arial" panose="020B0604020202020204" pitchFamily="34" charset="0"/>
                        </a:rPr>
                        <a:t> </a:t>
                      </a:r>
                    </a:p>
                  </a:txBody>
                  <a:tcPr marL="5410" marR="5410" marT="5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Silence in Heaven            Angel w/ Censer         Noises, </a:t>
                      </a:r>
                      <a:r>
                        <a:rPr lang="en-US" sz="1100" b="1" i="0" u="none" strike="noStrike" dirty="0" err="1">
                          <a:solidFill>
                            <a:schemeClr val="bg1"/>
                          </a:solidFill>
                          <a:effectLst/>
                          <a:latin typeface="Arial" panose="020B0604020202020204" pitchFamily="34" charset="0"/>
                        </a:rPr>
                        <a:t>Thunderings</a:t>
                      </a:r>
                      <a:r>
                        <a:rPr lang="en-US" sz="1100" b="1" i="0" u="none" strike="noStrike" dirty="0">
                          <a:solidFill>
                            <a:schemeClr val="bg1"/>
                          </a:solidFill>
                          <a:effectLst/>
                          <a:latin typeface="Arial" panose="020B0604020202020204" pitchFamily="34" charset="0"/>
                        </a:rPr>
                        <a:t>,      Lightnings &amp; Earthquake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48941149"/>
                  </a:ext>
                </a:extLst>
              </a:tr>
              <a:tr h="194207">
                <a:tc gridSpan="9">
                  <a:txBody>
                    <a:bodyPr/>
                    <a:lstStyle/>
                    <a:p>
                      <a:pPr algn="ctr" fontAlgn="b"/>
                      <a:r>
                        <a:rPr lang="en-US" sz="1100" b="1" i="0" u="none" strike="noStrike" dirty="0">
                          <a:solidFill>
                            <a:srgbClr val="000000"/>
                          </a:solidFill>
                          <a:effectLst/>
                          <a:latin typeface="Arial" panose="020B0604020202020204" pitchFamily="34" charset="0"/>
                        </a:rPr>
                        <a:t> </a:t>
                      </a:r>
                    </a:p>
                  </a:txBody>
                  <a:tcPr marL="5410" marR="5410" marT="541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90740646"/>
                  </a:ext>
                </a:extLst>
              </a:tr>
              <a:tr h="221152">
                <a:tc>
                  <a:txBody>
                    <a:bodyPr/>
                    <a:lstStyle/>
                    <a:p>
                      <a:pPr algn="ctr" fontAlgn="ctr"/>
                      <a:r>
                        <a:rPr lang="en-US" sz="1100" b="1" i="0" u="none" strike="noStrike" dirty="0">
                          <a:solidFill>
                            <a:srgbClr val="000000"/>
                          </a:solidFill>
                          <a:effectLst/>
                          <a:latin typeface="Arial" panose="020B0604020202020204" pitchFamily="34" charset="0"/>
                        </a:rPr>
                        <a:t>Reference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8:7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8:8-9</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8:10-11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8:12-13</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9:1-12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9:13-21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11:15-19</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15852221"/>
                  </a:ext>
                </a:extLst>
              </a:tr>
              <a:tr h="1594820">
                <a:tc>
                  <a:txBody>
                    <a:bodyPr/>
                    <a:lstStyle/>
                    <a:p>
                      <a:pPr algn="ctr" fontAlgn="ctr"/>
                      <a:r>
                        <a:rPr lang="en-US" sz="1100" b="1" i="0" u="none" strike="noStrike" dirty="0">
                          <a:solidFill>
                            <a:srgbClr val="000000"/>
                          </a:solidFill>
                          <a:effectLst/>
                          <a:latin typeface="Arial" panose="020B0604020202020204" pitchFamily="34" charset="0"/>
                        </a:rPr>
                        <a:t>Trumpet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Hail &amp; Fire from Heaven                  Mingled w/ Blood                    Burn 1/3 of Trees               Burn All Grass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Burning Mountain into Sea                                  1/3 of Sea Creatures Die          Destroy 1/3         of Ships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Star Falls on         1/3 of Rivers &amp; Springs         Become Bitter     Many Men Die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1/3 of Sun, Moon Stars Dark           Day &amp; Night 1/3 Shorter              "Woe, Woe, Woe“  to Earth</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Star from Heaven with Key to Pit     Smoke &amp; Locusts  Harm Those Without God's Mark             "Woe, Woe"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4 Angels from Euphrates River      Kill 1/3 of Mankind with Fire, Smoke &amp; Brimstone               Men Don't Repent     3</a:t>
                      </a:r>
                      <a:r>
                        <a:rPr lang="en-US" sz="1100" b="1" i="0" u="none" strike="noStrike" baseline="30000" dirty="0">
                          <a:solidFill>
                            <a:schemeClr val="bg1"/>
                          </a:solidFill>
                          <a:effectLst/>
                          <a:latin typeface="Arial" panose="020B0604020202020204" pitchFamily="34" charset="0"/>
                        </a:rPr>
                        <a:t>rd</a:t>
                      </a:r>
                      <a:r>
                        <a:rPr lang="en-US" sz="1100" b="1" i="0" u="none" strike="noStrike" dirty="0">
                          <a:solidFill>
                            <a:schemeClr val="bg1"/>
                          </a:solidFill>
                          <a:effectLst/>
                          <a:latin typeface="Arial" panose="020B0604020202020204" pitchFamily="34" charset="0"/>
                        </a:rPr>
                        <a:t> "Woe"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Nations to God           Elders Worship     Noises, </a:t>
                      </a:r>
                      <a:r>
                        <a:rPr lang="en-US" sz="1100" b="1" i="0" u="none" strike="noStrike" dirty="0" err="1">
                          <a:solidFill>
                            <a:schemeClr val="bg1"/>
                          </a:solidFill>
                          <a:effectLst/>
                          <a:latin typeface="Arial" panose="020B0604020202020204" pitchFamily="34" charset="0"/>
                        </a:rPr>
                        <a:t>Thunderings</a:t>
                      </a:r>
                      <a:r>
                        <a:rPr lang="en-US" sz="1100" b="1" i="0" u="none" strike="noStrike" dirty="0">
                          <a:solidFill>
                            <a:schemeClr val="bg1"/>
                          </a:solidFill>
                          <a:effectLst/>
                          <a:latin typeface="Arial" panose="020B0604020202020204" pitchFamily="34" charset="0"/>
                        </a:rPr>
                        <a:t>,      Lightnings &amp; Earthquake        Temple Opened</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36557500"/>
                  </a:ext>
                </a:extLst>
              </a:tr>
              <a:tr h="221152">
                <a:tc gridSpan="9">
                  <a:txBody>
                    <a:bodyPr/>
                    <a:lstStyle/>
                    <a:p>
                      <a:pPr algn="l" fontAlgn="ctr"/>
                      <a:r>
                        <a:rPr lang="en-US" sz="1100" b="1" i="0" u="none" strike="noStrike" dirty="0">
                          <a:solidFill>
                            <a:srgbClr val="000000"/>
                          </a:solidFill>
                          <a:effectLst/>
                          <a:latin typeface="Arial" panose="020B0604020202020204" pitchFamily="34" charset="0"/>
                        </a:rPr>
                        <a:t>Seven Thunders                                   Rev 10:3-4                                     Sealed Up !!!</a:t>
                      </a:r>
                    </a:p>
                  </a:txBody>
                  <a:tcPr marL="5410" marR="5410" marT="541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01491828"/>
                  </a:ext>
                </a:extLst>
              </a:tr>
              <a:tr h="221152">
                <a:tc>
                  <a:txBody>
                    <a:bodyPr/>
                    <a:lstStyle/>
                    <a:p>
                      <a:pPr algn="ctr" fontAlgn="ctr"/>
                      <a:r>
                        <a:rPr lang="en-US" sz="1100" b="1" i="0" u="none" strike="noStrike">
                          <a:solidFill>
                            <a:srgbClr val="000000"/>
                          </a:solidFill>
                          <a:effectLst/>
                          <a:latin typeface="Arial" panose="020B0604020202020204" pitchFamily="34" charset="0"/>
                        </a:rPr>
                        <a:t>Reference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dirty="0">
                          <a:solidFill>
                            <a:srgbClr val="000000"/>
                          </a:solidFill>
                          <a:effectLst/>
                          <a:latin typeface="Arial" panose="020B0604020202020204" pitchFamily="34" charset="0"/>
                        </a:rPr>
                        <a:t>Rev 16:2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rgbClr val="000000"/>
                          </a:solidFill>
                          <a:effectLst/>
                          <a:latin typeface="Arial" panose="020B0604020202020204" pitchFamily="34" charset="0"/>
                        </a:rPr>
                        <a:t>Rev 16:3</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16:4-7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16:8-9</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16:10-11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16:12-16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ctr"/>
                      <a:r>
                        <a:rPr lang="en-US" sz="1100" b="1" i="0" u="none" strike="noStrike">
                          <a:solidFill>
                            <a:srgbClr val="000000"/>
                          </a:solidFill>
                          <a:effectLst/>
                          <a:latin typeface="Arial" panose="020B0604020202020204" pitchFamily="34" charset="0"/>
                        </a:rPr>
                        <a:t>Rev 16:17-21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300552316"/>
                  </a:ext>
                </a:extLst>
              </a:tr>
              <a:tr h="1594820">
                <a:tc>
                  <a:txBody>
                    <a:bodyPr/>
                    <a:lstStyle/>
                    <a:p>
                      <a:pPr algn="ctr" fontAlgn="ctr"/>
                      <a:r>
                        <a:rPr lang="en-US" sz="1100" b="1" i="0" u="none" strike="noStrike">
                          <a:solidFill>
                            <a:srgbClr val="000000"/>
                          </a:solidFill>
                          <a:effectLst/>
                          <a:latin typeface="Arial" panose="020B0604020202020204" pitchFamily="34" charset="0"/>
                        </a:rPr>
                        <a:t>Bowl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Sores on All Men with Mark of the Beast</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Sea Becomes Blood                      Every Sea Creature Dies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Rivers &amp; Springs Become Blood                              "True &amp; Righteous are Your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Sun Scorches       All Men                    Do Not Repent</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Darkness on Beast Kingdom              Men Gnaw Tongues in Pain</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Euphrates Dries Up                        3 Unclean Spirits    Gather Entire Earth to Battle at      </a:t>
                      </a:r>
                      <a:r>
                        <a:rPr lang="en-US" sz="1100" b="1" i="0" u="none" strike="noStrike" dirty="0" err="1">
                          <a:solidFill>
                            <a:schemeClr val="bg1"/>
                          </a:solidFill>
                          <a:effectLst/>
                          <a:latin typeface="Arial" panose="020B0604020202020204" pitchFamily="34" charset="0"/>
                        </a:rPr>
                        <a:t>HarMegiddo</a:t>
                      </a:r>
                      <a:endParaRPr lang="en-US" sz="1100" b="1" i="0" u="none" strike="noStrike" dirty="0">
                        <a:solidFill>
                          <a:schemeClr val="bg1"/>
                        </a:solidFill>
                        <a:effectLst/>
                        <a:latin typeface="Arial" panose="020B0604020202020204" pitchFamily="34" charset="0"/>
                      </a:endParaRP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ctr"/>
                      <a:r>
                        <a:rPr lang="en-US" sz="1100" b="1" i="0" u="none" strike="noStrike" dirty="0">
                          <a:solidFill>
                            <a:schemeClr val="bg1"/>
                          </a:solidFill>
                          <a:effectLst/>
                          <a:latin typeface="Arial" panose="020B0604020202020204" pitchFamily="34" charset="0"/>
                        </a:rPr>
                        <a:t>Poured on the Air     "It is Done"       Noises, </a:t>
                      </a:r>
                      <a:r>
                        <a:rPr lang="en-US" sz="1100" b="1" i="0" u="none" strike="noStrike" dirty="0" err="1">
                          <a:solidFill>
                            <a:schemeClr val="bg1"/>
                          </a:solidFill>
                          <a:effectLst/>
                          <a:latin typeface="Arial" panose="020B0604020202020204" pitchFamily="34" charset="0"/>
                        </a:rPr>
                        <a:t>Thunderings</a:t>
                      </a:r>
                      <a:r>
                        <a:rPr lang="en-US" sz="1100" b="1" i="0" u="none" strike="noStrike" dirty="0">
                          <a:solidFill>
                            <a:schemeClr val="bg1"/>
                          </a:solidFill>
                          <a:effectLst/>
                          <a:latin typeface="Arial" panose="020B0604020202020204" pitchFamily="34" charset="0"/>
                        </a:rPr>
                        <a:t>,      Lightnings, Earthquake                 &amp; Hail</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4026108361"/>
                  </a:ext>
                </a:extLst>
              </a:tr>
            </a:tbl>
          </a:graphicData>
        </a:graphic>
      </p:graphicFrame>
    </p:spTree>
    <p:extLst>
      <p:ext uri="{BB962C8B-B14F-4D97-AF65-F5344CB8AC3E}">
        <p14:creationId xmlns:p14="http://schemas.microsoft.com/office/powerpoint/2010/main" val="34290603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1D94673-E1D9-CEA2-0717-FDE427ED7757}"/>
              </a:ext>
            </a:extLst>
          </p:cNvPr>
          <p:cNvGraphicFramePr>
            <a:graphicFrameLocks noGrp="1"/>
          </p:cNvGraphicFramePr>
          <p:nvPr>
            <p:extLst>
              <p:ext uri="{D42A27DB-BD31-4B8C-83A1-F6EECF244321}">
                <p14:modId xmlns:p14="http://schemas.microsoft.com/office/powerpoint/2010/main" val="2354418740"/>
              </p:ext>
            </p:extLst>
          </p:nvPr>
        </p:nvGraphicFramePr>
        <p:xfrm>
          <a:off x="885825" y="95251"/>
          <a:ext cx="10544175" cy="6648452"/>
        </p:xfrm>
        <a:graphic>
          <a:graphicData uri="http://schemas.openxmlformats.org/drawingml/2006/table">
            <a:tbl>
              <a:tblPr/>
              <a:tblGrid>
                <a:gridCol w="964638">
                  <a:extLst>
                    <a:ext uri="{9D8B030D-6E8A-4147-A177-3AD203B41FA5}">
                      <a16:colId xmlns:a16="http://schemas.microsoft.com/office/drawing/2014/main" val="1435901299"/>
                    </a:ext>
                  </a:extLst>
                </a:gridCol>
                <a:gridCol w="1278434">
                  <a:extLst>
                    <a:ext uri="{9D8B030D-6E8A-4147-A177-3AD203B41FA5}">
                      <a16:colId xmlns:a16="http://schemas.microsoft.com/office/drawing/2014/main" val="2825328034"/>
                    </a:ext>
                  </a:extLst>
                </a:gridCol>
                <a:gridCol w="1231945">
                  <a:extLst>
                    <a:ext uri="{9D8B030D-6E8A-4147-A177-3AD203B41FA5}">
                      <a16:colId xmlns:a16="http://schemas.microsoft.com/office/drawing/2014/main" val="3167776089"/>
                    </a:ext>
                  </a:extLst>
                </a:gridCol>
                <a:gridCol w="1359789">
                  <a:extLst>
                    <a:ext uri="{9D8B030D-6E8A-4147-A177-3AD203B41FA5}">
                      <a16:colId xmlns:a16="http://schemas.microsoft.com/office/drawing/2014/main" val="457332901"/>
                    </a:ext>
                  </a:extLst>
                </a:gridCol>
                <a:gridCol w="1359789">
                  <a:extLst>
                    <a:ext uri="{9D8B030D-6E8A-4147-A177-3AD203B41FA5}">
                      <a16:colId xmlns:a16="http://schemas.microsoft.com/office/drawing/2014/main" val="3970420213"/>
                    </a:ext>
                  </a:extLst>
                </a:gridCol>
                <a:gridCol w="1394655">
                  <a:extLst>
                    <a:ext uri="{9D8B030D-6E8A-4147-A177-3AD203B41FA5}">
                      <a16:colId xmlns:a16="http://schemas.microsoft.com/office/drawing/2014/main" val="2813261295"/>
                    </a:ext>
                  </a:extLst>
                </a:gridCol>
                <a:gridCol w="1490537">
                  <a:extLst>
                    <a:ext uri="{9D8B030D-6E8A-4147-A177-3AD203B41FA5}">
                      <a16:colId xmlns:a16="http://schemas.microsoft.com/office/drawing/2014/main" val="3927669047"/>
                    </a:ext>
                  </a:extLst>
                </a:gridCol>
                <a:gridCol w="104599">
                  <a:extLst>
                    <a:ext uri="{9D8B030D-6E8A-4147-A177-3AD203B41FA5}">
                      <a16:colId xmlns:a16="http://schemas.microsoft.com/office/drawing/2014/main" val="3099739535"/>
                    </a:ext>
                  </a:extLst>
                </a:gridCol>
                <a:gridCol w="1359789">
                  <a:extLst>
                    <a:ext uri="{9D8B030D-6E8A-4147-A177-3AD203B41FA5}">
                      <a16:colId xmlns:a16="http://schemas.microsoft.com/office/drawing/2014/main" val="1330195557"/>
                    </a:ext>
                  </a:extLst>
                </a:gridCol>
              </a:tblGrid>
              <a:tr h="274514">
                <a:tc gridSpan="9">
                  <a:txBody>
                    <a:bodyPr/>
                    <a:lstStyle/>
                    <a:p>
                      <a:pPr algn="ctr" fontAlgn="ctr"/>
                      <a:r>
                        <a:rPr lang="en-US" sz="1100" b="1" i="0" u="none" strike="noStrike">
                          <a:solidFill>
                            <a:srgbClr val="000000"/>
                          </a:solidFill>
                          <a:effectLst/>
                          <a:latin typeface="Arial" panose="020B0604020202020204" pitchFamily="34" charset="0"/>
                        </a:rPr>
                        <a:t>The Revelation Judgments</a:t>
                      </a:r>
                    </a:p>
                  </a:txBody>
                  <a:tcPr marL="5410" marR="5410" marT="5410" marB="0" anchor="ctr">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71353899"/>
                  </a:ext>
                </a:extLst>
              </a:tr>
              <a:tr h="386190">
                <a:tc>
                  <a:txBody>
                    <a:bodyPr/>
                    <a:lstStyle/>
                    <a:p>
                      <a:pPr algn="l" fontAlgn="b"/>
                      <a:r>
                        <a:rPr lang="en-US" sz="500" b="1" i="0" u="none" strike="noStrike">
                          <a:solidFill>
                            <a:srgbClr val="000000"/>
                          </a:solidFill>
                          <a:effectLst/>
                          <a:latin typeface="Arial" panose="020B0604020202020204" pitchFamily="34" charset="0"/>
                        </a:rPr>
                        <a:t> </a:t>
                      </a:r>
                    </a:p>
                  </a:txBody>
                  <a:tcPr marL="5410" marR="5410" marT="541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900" b="1" i="0" u="none" strike="noStrike">
                          <a:solidFill>
                            <a:srgbClr val="000000"/>
                          </a:solidFill>
                          <a:effectLst/>
                          <a:latin typeface="Arial" panose="020B0604020202020204" pitchFamily="34" charset="0"/>
                        </a:rPr>
                        <a:t>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3</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4</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5</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900" b="1" i="0" u="none" strike="noStrike">
                          <a:solidFill>
                            <a:srgbClr val="000000"/>
                          </a:solidFill>
                          <a:effectLst/>
                          <a:latin typeface="Arial" panose="020B0604020202020204" pitchFamily="34" charset="0"/>
                        </a:rPr>
                        <a:t>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93015942"/>
                  </a:ext>
                </a:extLst>
              </a:tr>
              <a:tr h="124473">
                <a:tc gridSpan="9">
                  <a:txBody>
                    <a:bodyPr/>
                    <a:lstStyle/>
                    <a:p>
                      <a:pPr algn="ctr" fontAlgn="b"/>
                      <a:r>
                        <a:rPr lang="en-US" sz="500" b="1" i="0" u="none" strike="noStrike">
                          <a:solidFill>
                            <a:srgbClr val="000000"/>
                          </a:solidFill>
                          <a:effectLst/>
                          <a:latin typeface="Arial" panose="020B0604020202020204" pitchFamily="34" charset="0"/>
                        </a:rPr>
                        <a:t> </a:t>
                      </a:r>
                    </a:p>
                  </a:txBody>
                  <a:tcPr marL="5410" marR="5410" marT="5410" marB="0" anchor="b">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55474562"/>
                  </a:ext>
                </a:extLst>
              </a:tr>
              <a:tr h="221152">
                <a:tc>
                  <a:txBody>
                    <a:bodyPr/>
                    <a:lstStyle/>
                    <a:p>
                      <a:pPr algn="ctr" fontAlgn="ctr"/>
                      <a:r>
                        <a:rPr lang="en-US" sz="1100" b="1" i="0" u="none" strike="noStrike" dirty="0">
                          <a:solidFill>
                            <a:srgbClr val="000000"/>
                          </a:solidFill>
                          <a:effectLst/>
                          <a:latin typeface="Arial" panose="020B0604020202020204" pitchFamily="34" charset="0"/>
                        </a:rPr>
                        <a:t>Reference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6:1-2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6:3-4</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6:5-6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6:7-8</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6:9-11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6:12-17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8:1-6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04375068"/>
                  </a:ext>
                </a:extLst>
              </a:tr>
              <a:tr h="1594820">
                <a:tc>
                  <a:txBody>
                    <a:bodyPr/>
                    <a:lstStyle/>
                    <a:p>
                      <a:pPr algn="ctr" fontAlgn="ctr"/>
                      <a:r>
                        <a:rPr lang="en-US" sz="1100" b="1" i="0" u="none" strike="noStrike" dirty="0">
                          <a:solidFill>
                            <a:srgbClr val="000000"/>
                          </a:solidFill>
                          <a:effectLst/>
                          <a:latin typeface="Arial" panose="020B0604020202020204" pitchFamily="34" charset="0"/>
                        </a:rPr>
                        <a:t>Seal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White Horse     Bow                        Crown               (Stephanos)       Overcomer                      </a:t>
                      </a:r>
                      <a:r>
                        <a:rPr lang="en-US" sz="1100" b="1" i="0" u="none" strike="noStrike" dirty="0">
                          <a:solidFill>
                            <a:schemeClr val="bg1"/>
                          </a:solidFill>
                          <a:effectLst/>
                          <a:latin typeface="Arial" panose="020B0604020202020204" pitchFamily="34" charset="0"/>
                        </a:rPr>
                        <a:t>THE CHURCH</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Red Horse                Takes Peace                       Cause to Kill    One Another   Great Sword                      </a:t>
                      </a:r>
                      <a:r>
                        <a:rPr lang="en-US" sz="1100" b="1" i="0" u="none" strike="noStrike" dirty="0">
                          <a:solidFill>
                            <a:srgbClr val="FF0000"/>
                          </a:solidFill>
                          <a:effectLst/>
                          <a:latin typeface="Arial" panose="020B0604020202020204" pitchFamily="34" charset="0"/>
                        </a:rPr>
                        <a:t>WAR</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Black Horse               Balance (Yoke)                     Inflation on Needed Things                      Not Luxuries       </a:t>
                      </a:r>
                      <a:r>
                        <a:rPr lang="en-US" sz="1100" b="1" i="0" u="none" strike="noStrike" dirty="0">
                          <a:solidFill>
                            <a:srgbClr val="FF0000"/>
                          </a:solidFill>
                          <a:effectLst/>
                          <a:latin typeface="Arial" panose="020B0604020202020204" pitchFamily="34" charset="0"/>
                        </a:rPr>
                        <a:t>ECONOMIC</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Pale Horse                    Death &amp; Hades                          Power Over 1/4                    Sword, Hunger,                      Death &amp; Beasts           </a:t>
                      </a:r>
                      <a:r>
                        <a:rPr lang="en-US" sz="1100" b="1" i="0" u="none" strike="noStrike" dirty="0">
                          <a:solidFill>
                            <a:srgbClr val="FF0000"/>
                          </a:solidFill>
                          <a:effectLst/>
                          <a:latin typeface="Arial" panose="020B0604020202020204" pitchFamily="34" charset="0"/>
                        </a:rPr>
                        <a:t>FAMINE /  PESTILANCE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 Martyred Souls Under Altar                                    "How Long?"                                 White Robes                     Wait for the Remnant</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 Earthquake                                    Black Sun &amp;   Blood Moon                                Stars Fall                               Mts &amp; Isles Move                  Rich Men Hide                      from God’s Coming Wrath</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100" b="1" i="0" u="none" strike="noStrike" dirty="0">
                          <a:solidFill>
                            <a:schemeClr val="bg1"/>
                          </a:solidFill>
                          <a:effectLst/>
                          <a:latin typeface="Arial" panose="020B0604020202020204" pitchFamily="34" charset="0"/>
                        </a:rPr>
                        <a:t> </a:t>
                      </a:r>
                    </a:p>
                  </a:txBody>
                  <a:tcPr marL="5410" marR="5410" marT="5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Silence in Heaven            Angel w/ Censer         Noises, </a:t>
                      </a:r>
                      <a:r>
                        <a:rPr lang="en-US" sz="1100" b="1" i="0" u="none" strike="noStrike" dirty="0" err="1">
                          <a:solidFill>
                            <a:schemeClr val="bg1"/>
                          </a:solidFill>
                          <a:effectLst/>
                          <a:latin typeface="Arial" panose="020B0604020202020204" pitchFamily="34" charset="0"/>
                        </a:rPr>
                        <a:t>Thunderings</a:t>
                      </a:r>
                      <a:r>
                        <a:rPr lang="en-US" sz="1100" b="1" i="0" u="none" strike="noStrike" dirty="0">
                          <a:solidFill>
                            <a:schemeClr val="bg1"/>
                          </a:solidFill>
                          <a:effectLst/>
                          <a:latin typeface="Arial" panose="020B0604020202020204" pitchFamily="34" charset="0"/>
                        </a:rPr>
                        <a:t>,      Lightnings &amp; Earthquake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48941149"/>
                  </a:ext>
                </a:extLst>
              </a:tr>
              <a:tr h="194207">
                <a:tc gridSpan="9">
                  <a:txBody>
                    <a:bodyPr/>
                    <a:lstStyle/>
                    <a:p>
                      <a:pPr algn="ctr" fontAlgn="b"/>
                      <a:r>
                        <a:rPr lang="en-US" sz="1100" b="1" i="0" u="none" strike="noStrike" dirty="0">
                          <a:solidFill>
                            <a:srgbClr val="000000"/>
                          </a:solidFill>
                          <a:effectLst/>
                          <a:latin typeface="Arial" panose="020B0604020202020204" pitchFamily="34" charset="0"/>
                        </a:rPr>
                        <a:t> </a:t>
                      </a:r>
                    </a:p>
                  </a:txBody>
                  <a:tcPr marL="5410" marR="5410" marT="541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90740646"/>
                  </a:ext>
                </a:extLst>
              </a:tr>
              <a:tr h="221152">
                <a:tc>
                  <a:txBody>
                    <a:bodyPr/>
                    <a:lstStyle/>
                    <a:p>
                      <a:pPr algn="ctr" fontAlgn="ctr"/>
                      <a:r>
                        <a:rPr lang="en-US" sz="1100" b="1" i="0" u="none" strike="noStrike" dirty="0">
                          <a:solidFill>
                            <a:srgbClr val="000000"/>
                          </a:solidFill>
                          <a:effectLst/>
                          <a:latin typeface="Arial" panose="020B0604020202020204" pitchFamily="34" charset="0"/>
                        </a:rPr>
                        <a:t>Reference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8:7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8:8-9</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8:10-11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8:12-13</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9:1-12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9:13-21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11:15-19</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15852221"/>
                  </a:ext>
                </a:extLst>
              </a:tr>
              <a:tr h="1594820">
                <a:tc>
                  <a:txBody>
                    <a:bodyPr/>
                    <a:lstStyle/>
                    <a:p>
                      <a:pPr algn="ctr" fontAlgn="ctr"/>
                      <a:r>
                        <a:rPr lang="en-US" sz="1100" b="1" i="0" u="none" strike="noStrike" dirty="0">
                          <a:solidFill>
                            <a:srgbClr val="000000"/>
                          </a:solidFill>
                          <a:effectLst/>
                          <a:latin typeface="Arial" panose="020B0604020202020204" pitchFamily="34" charset="0"/>
                        </a:rPr>
                        <a:t>Trumpet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Hail &amp; Fire from Heaven                  Mingled w/ Blood                    Burn 1/3 of Trees               Burn All Grass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Burning Mountain into Sea                                  1/3 of Sea Creatures Die          Destroy 1/3         of Ships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Star Falls on         1/3 of Rivers &amp; Springs         Become Bitter     Many Men Die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1/3 of Sun, Moon Stars Dark           Day &amp; Night 1/3 Shorter              "Woe, Woe, Woe“  to Earth</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Star from Heaven with Key to Pit     Smoke &amp; Locusts  Harm Those Without God's Mark             "Woe, Woe"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4 Angels from Euphrates River      Kill 1/3 of Mankind with Fire, Smoke &amp; Brimstone               Men Don't Repent     3</a:t>
                      </a:r>
                      <a:r>
                        <a:rPr lang="en-US" sz="1100" b="1" i="0" u="none" strike="noStrike" baseline="30000" dirty="0">
                          <a:solidFill>
                            <a:schemeClr val="bg1"/>
                          </a:solidFill>
                          <a:effectLst/>
                          <a:latin typeface="Arial" panose="020B0604020202020204" pitchFamily="34" charset="0"/>
                        </a:rPr>
                        <a:t>rd</a:t>
                      </a:r>
                      <a:r>
                        <a:rPr lang="en-US" sz="1100" b="1" i="0" u="none" strike="noStrike" dirty="0">
                          <a:solidFill>
                            <a:schemeClr val="bg1"/>
                          </a:solidFill>
                          <a:effectLst/>
                          <a:latin typeface="Arial" panose="020B0604020202020204" pitchFamily="34" charset="0"/>
                        </a:rPr>
                        <a:t> "Woe"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Nations to God           Elders Worship     Noises, </a:t>
                      </a:r>
                      <a:r>
                        <a:rPr lang="en-US" sz="1100" b="1" i="0" u="none" strike="noStrike" dirty="0" err="1">
                          <a:solidFill>
                            <a:schemeClr val="bg1"/>
                          </a:solidFill>
                          <a:effectLst/>
                          <a:latin typeface="Arial" panose="020B0604020202020204" pitchFamily="34" charset="0"/>
                        </a:rPr>
                        <a:t>Thunderings</a:t>
                      </a:r>
                      <a:r>
                        <a:rPr lang="en-US" sz="1100" b="1" i="0" u="none" strike="noStrike" dirty="0">
                          <a:solidFill>
                            <a:schemeClr val="bg1"/>
                          </a:solidFill>
                          <a:effectLst/>
                          <a:latin typeface="Arial" panose="020B0604020202020204" pitchFamily="34" charset="0"/>
                        </a:rPr>
                        <a:t>,      Lightnings &amp; Earthquake        Temple Opened</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36557500"/>
                  </a:ext>
                </a:extLst>
              </a:tr>
              <a:tr h="221152">
                <a:tc gridSpan="9">
                  <a:txBody>
                    <a:bodyPr/>
                    <a:lstStyle/>
                    <a:p>
                      <a:pPr algn="l" fontAlgn="ctr"/>
                      <a:r>
                        <a:rPr lang="en-US" sz="1100" b="1" i="0" u="none" strike="noStrike" dirty="0">
                          <a:solidFill>
                            <a:srgbClr val="000000"/>
                          </a:solidFill>
                          <a:effectLst/>
                          <a:latin typeface="Arial" panose="020B0604020202020204" pitchFamily="34" charset="0"/>
                        </a:rPr>
                        <a:t>Seven Thunders                                   Rev 10:3-4                                     Sealed Up !!!</a:t>
                      </a:r>
                    </a:p>
                  </a:txBody>
                  <a:tcPr marL="5410" marR="5410" marT="541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01491828"/>
                  </a:ext>
                </a:extLst>
              </a:tr>
              <a:tr h="221152">
                <a:tc>
                  <a:txBody>
                    <a:bodyPr/>
                    <a:lstStyle/>
                    <a:p>
                      <a:pPr algn="ctr" fontAlgn="ctr"/>
                      <a:r>
                        <a:rPr lang="en-US" sz="1100" b="1" i="0" u="none" strike="noStrike">
                          <a:solidFill>
                            <a:srgbClr val="000000"/>
                          </a:solidFill>
                          <a:effectLst/>
                          <a:latin typeface="Arial" panose="020B0604020202020204" pitchFamily="34" charset="0"/>
                        </a:rPr>
                        <a:t>Reference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dirty="0">
                          <a:solidFill>
                            <a:srgbClr val="000000"/>
                          </a:solidFill>
                          <a:effectLst/>
                          <a:latin typeface="Arial" panose="020B0604020202020204" pitchFamily="34" charset="0"/>
                        </a:rPr>
                        <a:t>Rev 16:2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rgbClr val="000000"/>
                          </a:solidFill>
                          <a:effectLst/>
                          <a:latin typeface="Arial" panose="020B0604020202020204" pitchFamily="34" charset="0"/>
                        </a:rPr>
                        <a:t>Rev 16:3</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16:4-7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16:8-9</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16:10-11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16:12-16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ctr"/>
                      <a:r>
                        <a:rPr lang="en-US" sz="1100" b="1" i="0" u="none" strike="noStrike">
                          <a:solidFill>
                            <a:srgbClr val="000000"/>
                          </a:solidFill>
                          <a:effectLst/>
                          <a:latin typeface="Arial" panose="020B0604020202020204" pitchFamily="34" charset="0"/>
                        </a:rPr>
                        <a:t>Rev 16:17-21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300552316"/>
                  </a:ext>
                </a:extLst>
              </a:tr>
              <a:tr h="1594820">
                <a:tc>
                  <a:txBody>
                    <a:bodyPr/>
                    <a:lstStyle/>
                    <a:p>
                      <a:pPr algn="ctr" fontAlgn="ctr"/>
                      <a:r>
                        <a:rPr lang="en-US" sz="1100" b="1" i="0" u="none" strike="noStrike">
                          <a:solidFill>
                            <a:srgbClr val="000000"/>
                          </a:solidFill>
                          <a:effectLst/>
                          <a:latin typeface="Arial" panose="020B0604020202020204" pitchFamily="34" charset="0"/>
                        </a:rPr>
                        <a:t>Bowl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Sores on All Men with Mark of the Beast</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Sea Becomes Blood                      Every Sea Creature Dies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Rivers &amp; Springs Become Blood                              "True &amp; Righteous are Your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Sun Scorches       All Men                    Do Not Repent</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Darkness on Beast Kingdom              Men Gnaw Tongues in Pain</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Euphrates Dries Up                        3 Unclean Spirits    Gather Entire Earth to Battle at      </a:t>
                      </a:r>
                      <a:r>
                        <a:rPr lang="en-US" sz="1100" b="1" i="0" u="none" strike="noStrike" dirty="0" err="1">
                          <a:solidFill>
                            <a:schemeClr val="bg1"/>
                          </a:solidFill>
                          <a:effectLst/>
                          <a:latin typeface="Arial" panose="020B0604020202020204" pitchFamily="34" charset="0"/>
                        </a:rPr>
                        <a:t>HarMegiddo</a:t>
                      </a:r>
                      <a:endParaRPr lang="en-US" sz="1100" b="1" i="0" u="none" strike="noStrike" dirty="0">
                        <a:solidFill>
                          <a:schemeClr val="bg1"/>
                        </a:solidFill>
                        <a:effectLst/>
                        <a:latin typeface="Arial" panose="020B0604020202020204" pitchFamily="34" charset="0"/>
                      </a:endParaRP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ctr"/>
                      <a:r>
                        <a:rPr lang="en-US" sz="1100" b="1" i="0" u="none" strike="noStrike" dirty="0">
                          <a:solidFill>
                            <a:schemeClr val="bg1"/>
                          </a:solidFill>
                          <a:effectLst/>
                          <a:latin typeface="Arial" panose="020B0604020202020204" pitchFamily="34" charset="0"/>
                        </a:rPr>
                        <a:t>Poured on the Air     "It is Done"       Noises, </a:t>
                      </a:r>
                      <a:r>
                        <a:rPr lang="en-US" sz="1100" b="1" i="0" u="none" strike="noStrike" dirty="0" err="1">
                          <a:solidFill>
                            <a:schemeClr val="bg1"/>
                          </a:solidFill>
                          <a:effectLst/>
                          <a:latin typeface="Arial" panose="020B0604020202020204" pitchFamily="34" charset="0"/>
                        </a:rPr>
                        <a:t>Thunderings</a:t>
                      </a:r>
                      <a:r>
                        <a:rPr lang="en-US" sz="1100" b="1" i="0" u="none" strike="noStrike" dirty="0">
                          <a:solidFill>
                            <a:schemeClr val="bg1"/>
                          </a:solidFill>
                          <a:effectLst/>
                          <a:latin typeface="Arial" panose="020B0604020202020204" pitchFamily="34" charset="0"/>
                        </a:rPr>
                        <a:t>,      Lightnings, Earthquake                 &amp; Hail</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4026108361"/>
                  </a:ext>
                </a:extLst>
              </a:tr>
            </a:tbl>
          </a:graphicData>
        </a:graphic>
      </p:graphicFrame>
    </p:spTree>
    <p:extLst>
      <p:ext uri="{BB962C8B-B14F-4D97-AF65-F5344CB8AC3E}">
        <p14:creationId xmlns:p14="http://schemas.microsoft.com/office/powerpoint/2010/main" val="13966712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E2308B0-C2D2-EFF7-7EC9-F5B292450437}"/>
              </a:ext>
            </a:extLst>
          </p:cNvPr>
          <p:cNvSpPr txBox="1"/>
          <p:nvPr/>
        </p:nvSpPr>
        <p:spPr>
          <a:xfrm>
            <a:off x="235744" y="120521"/>
            <a:ext cx="11822906" cy="6614696"/>
          </a:xfrm>
          <a:prstGeom prst="rect">
            <a:avLst/>
          </a:prstGeom>
          <a:noFill/>
        </p:spPr>
        <p:txBody>
          <a:bodyPr wrap="square" rtlCol="0">
            <a:spAutoFit/>
          </a:bodyPr>
          <a:lstStyle/>
          <a:p>
            <a:pPr marL="0" marR="0" algn="ctr">
              <a:lnSpc>
                <a:spcPct val="114000"/>
              </a:lnSpc>
              <a:spcBef>
                <a:spcPts val="0"/>
              </a:spcBef>
              <a:spcAft>
                <a:spcPts val="800"/>
              </a:spcAft>
            </a:pPr>
            <a:r>
              <a:rPr lang="en-US" sz="4000" b="1" kern="100" dirty="0">
                <a:solidFill>
                  <a:srgbClr val="FF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Watch!!</a:t>
            </a:r>
          </a:p>
          <a:p>
            <a:pPr>
              <a:lnSpc>
                <a:spcPct val="114000"/>
              </a:lnSpc>
              <a:spcAft>
                <a:spcPts val="800"/>
              </a:spcAft>
            </a:pPr>
            <a:r>
              <a:rPr lang="en-US" sz="36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1)   The Sign of the Woman Clothed with Sun</a:t>
            </a:r>
            <a:r>
              <a:rPr lang="en-US" sz="3600" b="1" i="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a:t>
            </a:r>
            <a:r>
              <a:rPr lang="en-US" sz="20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Rev 12:1-2</a:t>
            </a:r>
          </a:p>
          <a:p>
            <a:pPr>
              <a:lnSpc>
                <a:spcPct val="114000"/>
              </a:lnSpc>
              <a:spcAft>
                <a:spcPts val="800"/>
              </a:spcAft>
            </a:pPr>
            <a:r>
              <a:rPr lang="en-US" sz="36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2)   Perplexity &amp; Disasters on Earth</a:t>
            </a:r>
            <a:r>
              <a:rPr lang="en-US" sz="20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Luke 21:25-26</a:t>
            </a:r>
            <a:endParaRPr lang="en-US" sz="36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a:p>
            <a:pPr>
              <a:lnSpc>
                <a:spcPct val="114000"/>
              </a:lnSpc>
              <a:spcAft>
                <a:spcPts val="800"/>
              </a:spcAft>
            </a:pPr>
            <a:r>
              <a:rPr lang="en-US" sz="36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3)   War in Heaven	</a:t>
            </a:r>
            <a:r>
              <a:rPr kumimoji="0" lang="en-US" sz="20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Calibri" panose="020F0502020204030204" pitchFamily="34" charset="0"/>
                <a:cs typeface="Arial" panose="020B0604020202020204" pitchFamily="34" charset="0"/>
              </a:rPr>
              <a:t> 					            Rev 12:7-8</a:t>
            </a:r>
            <a:endParaRPr lang="en-US" sz="36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a:p>
            <a:pPr>
              <a:lnSpc>
                <a:spcPct val="114000"/>
              </a:lnSpc>
              <a:spcAft>
                <a:spcPts val="800"/>
              </a:spcAft>
            </a:pPr>
            <a:r>
              <a:rPr lang="en-US" sz="36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4)   Satan Cast From Heaven to Earth 			</a:t>
            </a:r>
            <a:r>
              <a:rPr lang="en-US" sz="20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Rev 12:9a</a:t>
            </a:r>
          </a:p>
          <a:p>
            <a:pPr>
              <a:lnSpc>
                <a:spcPct val="114000"/>
              </a:lnSpc>
              <a:spcAft>
                <a:spcPts val="800"/>
              </a:spcAft>
            </a:pPr>
            <a:r>
              <a:rPr lang="en-US" sz="36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5)   Stars (Angels) Fall from Heaven 			</a:t>
            </a:r>
            <a:r>
              <a:rPr kumimoji="0" lang="en-US" sz="20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Calibri" panose="020F0502020204030204" pitchFamily="34" charset="0"/>
                <a:cs typeface="Arial" panose="020B0604020202020204" pitchFamily="34" charset="0"/>
              </a:rPr>
              <a:t>Rev 12:9b</a:t>
            </a:r>
          </a:p>
          <a:p>
            <a:pPr>
              <a:lnSpc>
                <a:spcPct val="114000"/>
              </a:lnSpc>
              <a:spcAft>
                <a:spcPts val="800"/>
              </a:spcAft>
            </a:pPr>
            <a:r>
              <a:rPr lang="en-US" sz="3600" b="1" kern="100" dirty="0">
                <a:solidFill>
                  <a:prstClr val="black"/>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6)   Beasts from the Sea &amp; the Earth			</a:t>
            </a:r>
            <a:r>
              <a:rPr lang="en-US" sz="2000" b="1" kern="100" dirty="0">
                <a:solidFill>
                  <a:prstClr val="black"/>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Rev 13</a:t>
            </a:r>
          </a:p>
          <a:p>
            <a:pPr>
              <a:lnSpc>
                <a:spcPct val="114000"/>
              </a:lnSpc>
              <a:spcAft>
                <a:spcPts val="800"/>
              </a:spcAft>
            </a:pPr>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7)   Wrath of God			</a:t>
            </a:r>
            <a:r>
              <a:rPr kumimoji="0" lang="en-US" sz="20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Calibri" panose="020F0502020204030204" pitchFamily="34" charset="0"/>
                <a:cs typeface="Arial" panose="020B0604020202020204" pitchFamily="34" charset="0"/>
              </a:rPr>
              <a:t> 				Rev 16</a:t>
            </a:r>
            <a:endPar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nSpc>
                <a:spcPct val="114000"/>
              </a:lnSpc>
              <a:spcAft>
                <a:spcPts val="800"/>
              </a:spcAft>
            </a:pPr>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8)   Return of Yeshua							</a:t>
            </a:r>
            <a:r>
              <a:rPr kumimoji="0" lang="en-US" sz="20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Calibri" panose="020F0502020204030204" pitchFamily="34" charset="0"/>
                <a:cs typeface="Arial" panose="020B0604020202020204" pitchFamily="34" charset="0"/>
              </a:rPr>
              <a:t>Rev 19 </a:t>
            </a:r>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245783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1D94673-E1D9-CEA2-0717-FDE427ED7757}"/>
              </a:ext>
            </a:extLst>
          </p:cNvPr>
          <p:cNvGraphicFramePr>
            <a:graphicFrameLocks noGrp="1"/>
          </p:cNvGraphicFramePr>
          <p:nvPr/>
        </p:nvGraphicFramePr>
        <p:xfrm>
          <a:off x="885825" y="95251"/>
          <a:ext cx="10544175" cy="6648452"/>
        </p:xfrm>
        <a:graphic>
          <a:graphicData uri="http://schemas.openxmlformats.org/drawingml/2006/table">
            <a:tbl>
              <a:tblPr/>
              <a:tblGrid>
                <a:gridCol w="964638">
                  <a:extLst>
                    <a:ext uri="{9D8B030D-6E8A-4147-A177-3AD203B41FA5}">
                      <a16:colId xmlns:a16="http://schemas.microsoft.com/office/drawing/2014/main" val="1435901299"/>
                    </a:ext>
                  </a:extLst>
                </a:gridCol>
                <a:gridCol w="1278434">
                  <a:extLst>
                    <a:ext uri="{9D8B030D-6E8A-4147-A177-3AD203B41FA5}">
                      <a16:colId xmlns:a16="http://schemas.microsoft.com/office/drawing/2014/main" val="2825328034"/>
                    </a:ext>
                  </a:extLst>
                </a:gridCol>
                <a:gridCol w="1231945">
                  <a:extLst>
                    <a:ext uri="{9D8B030D-6E8A-4147-A177-3AD203B41FA5}">
                      <a16:colId xmlns:a16="http://schemas.microsoft.com/office/drawing/2014/main" val="3167776089"/>
                    </a:ext>
                  </a:extLst>
                </a:gridCol>
                <a:gridCol w="1359789">
                  <a:extLst>
                    <a:ext uri="{9D8B030D-6E8A-4147-A177-3AD203B41FA5}">
                      <a16:colId xmlns:a16="http://schemas.microsoft.com/office/drawing/2014/main" val="457332901"/>
                    </a:ext>
                  </a:extLst>
                </a:gridCol>
                <a:gridCol w="1359789">
                  <a:extLst>
                    <a:ext uri="{9D8B030D-6E8A-4147-A177-3AD203B41FA5}">
                      <a16:colId xmlns:a16="http://schemas.microsoft.com/office/drawing/2014/main" val="3970420213"/>
                    </a:ext>
                  </a:extLst>
                </a:gridCol>
                <a:gridCol w="1394655">
                  <a:extLst>
                    <a:ext uri="{9D8B030D-6E8A-4147-A177-3AD203B41FA5}">
                      <a16:colId xmlns:a16="http://schemas.microsoft.com/office/drawing/2014/main" val="2813261295"/>
                    </a:ext>
                  </a:extLst>
                </a:gridCol>
                <a:gridCol w="1490537">
                  <a:extLst>
                    <a:ext uri="{9D8B030D-6E8A-4147-A177-3AD203B41FA5}">
                      <a16:colId xmlns:a16="http://schemas.microsoft.com/office/drawing/2014/main" val="3927669047"/>
                    </a:ext>
                  </a:extLst>
                </a:gridCol>
                <a:gridCol w="104599">
                  <a:extLst>
                    <a:ext uri="{9D8B030D-6E8A-4147-A177-3AD203B41FA5}">
                      <a16:colId xmlns:a16="http://schemas.microsoft.com/office/drawing/2014/main" val="3099739535"/>
                    </a:ext>
                  </a:extLst>
                </a:gridCol>
                <a:gridCol w="1359789">
                  <a:extLst>
                    <a:ext uri="{9D8B030D-6E8A-4147-A177-3AD203B41FA5}">
                      <a16:colId xmlns:a16="http://schemas.microsoft.com/office/drawing/2014/main" val="1330195557"/>
                    </a:ext>
                  </a:extLst>
                </a:gridCol>
              </a:tblGrid>
              <a:tr h="274514">
                <a:tc gridSpan="9">
                  <a:txBody>
                    <a:bodyPr/>
                    <a:lstStyle/>
                    <a:p>
                      <a:pPr algn="ctr" fontAlgn="ctr"/>
                      <a:r>
                        <a:rPr lang="en-US" sz="1100" b="1" i="0" u="none" strike="noStrike">
                          <a:solidFill>
                            <a:srgbClr val="000000"/>
                          </a:solidFill>
                          <a:effectLst/>
                          <a:latin typeface="Arial" panose="020B0604020202020204" pitchFamily="34" charset="0"/>
                        </a:rPr>
                        <a:t>The Revelation Judgments</a:t>
                      </a:r>
                    </a:p>
                  </a:txBody>
                  <a:tcPr marL="5410" marR="5410" marT="5410" marB="0" anchor="ctr">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71353899"/>
                  </a:ext>
                </a:extLst>
              </a:tr>
              <a:tr h="386190">
                <a:tc>
                  <a:txBody>
                    <a:bodyPr/>
                    <a:lstStyle/>
                    <a:p>
                      <a:pPr algn="l" fontAlgn="b"/>
                      <a:r>
                        <a:rPr lang="en-US" sz="500" b="1" i="0" u="none" strike="noStrike">
                          <a:solidFill>
                            <a:srgbClr val="000000"/>
                          </a:solidFill>
                          <a:effectLst/>
                          <a:latin typeface="Arial" panose="020B0604020202020204" pitchFamily="34" charset="0"/>
                        </a:rPr>
                        <a:t> </a:t>
                      </a:r>
                    </a:p>
                  </a:txBody>
                  <a:tcPr marL="5410" marR="5410" marT="541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900" b="1" i="0" u="none" strike="noStrike">
                          <a:solidFill>
                            <a:srgbClr val="000000"/>
                          </a:solidFill>
                          <a:effectLst/>
                          <a:latin typeface="Arial" panose="020B0604020202020204" pitchFamily="34" charset="0"/>
                        </a:rPr>
                        <a:t>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3</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4</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5</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900" b="1" i="0" u="none" strike="noStrike">
                          <a:solidFill>
                            <a:srgbClr val="000000"/>
                          </a:solidFill>
                          <a:effectLst/>
                          <a:latin typeface="Arial" panose="020B0604020202020204" pitchFamily="34" charset="0"/>
                        </a:rPr>
                        <a:t>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93015942"/>
                  </a:ext>
                </a:extLst>
              </a:tr>
              <a:tr h="124473">
                <a:tc gridSpan="9">
                  <a:txBody>
                    <a:bodyPr/>
                    <a:lstStyle/>
                    <a:p>
                      <a:pPr algn="ctr" fontAlgn="b"/>
                      <a:r>
                        <a:rPr lang="en-US" sz="500" b="1" i="0" u="none" strike="noStrike">
                          <a:solidFill>
                            <a:srgbClr val="000000"/>
                          </a:solidFill>
                          <a:effectLst/>
                          <a:latin typeface="Arial" panose="020B0604020202020204" pitchFamily="34" charset="0"/>
                        </a:rPr>
                        <a:t> </a:t>
                      </a:r>
                    </a:p>
                  </a:txBody>
                  <a:tcPr marL="5410" marR="5410" marT="5410" marB="0" anchor="b">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55474562"/>
                  </a:ext>
                </a:extLst>
              </a:tr>
              <a:tr h="221152">
                <a:tc>
                  <a:txBody>
                    <a:bodyPr/>
                    <a:lstStyle/>
                    <a:p>
                      <a:pPr algn="ctr" fontAlgn="ctr"/>
                      <a:r>
                        <a:rPr lang="en-US" sz="1100" b="1" i="0" u="none" strike="noStrike" dirty="0">
                          <a:solidFill>
                            <a:srgbClr val="000000"/>
                          </a:solidFill>
                          <a:effectLst/>
                          <a:latin typeface="Arial" panose="020B0604020202020204" pitchFamily="34" charset="0"/>
                        </a:rPr>
                        <a:t>Reference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6:1-2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6:3-4</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6:5-6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6:7-8</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6:9-11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6:12-17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8:1-6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04375068"/>
                  </a:ext>
                </a:extLst>
              </a:tr>
              <a:tr h="1594820">
                <a:tc>
                  <a:txBody>
                    <a:bodyPr/>
                    <a:lstStyle/>
                    <a:p>
                      <a:pPr algn="ctr" fontAlgn="ctr"/>
                      <a:r>
                        <a:rPr lang="en-US" sz="1100" b="1" i="0" u="none" strike="noStrike" dirty="0">
                          <a:solidFill>
                            <a:srgbClr val="000000"/>
                          </a:solidFill>
                          <a:effectLst/>
                          <a:latin typeface="Arial" panose="020B0604020202020204" pitchFamily="34" charset="0"/>
                        </a:rPr>
                        <a:t>Seal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White Horse     Bow                        Crown               (Stephanos)       Overcomer                      </a:t>
                      </a:r>
                      <a:r>
                        <a:rPr lang="en-US" sz="1100" b="1" i="0" u="none" strike="noStrike" dirty="0">
                          <a:solidFill>
                            <a:schemeClr val="bg1"/>
                          </a:solidFill>
                          <a:effectLst/>
                          <a:latin typeface="Arial" panose="020B0604020202020204" pitchFamily="34" charset="0"/>
                        </a:rPr>
                        <a:t>THE CHURCH</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Red Horse                Takes Peace                       Cause to Kill    One Another   Great Sword                      </a:t>
                      </a:r>
                      <a:r>
                        <a:rPr lang="en-US" sz="1100" b="1" i="0" u="none" strike="noStrike" dirty="0">
                          <a:solidFill>
                            <a:srgbClr val="FF0000"/>
                          </a:solidFill>
                          <a:effectLst/>
                          <a:latin typeface="Arial" panose="020B0604020202020204" pitchFamily="34" charset="0"/>
                        </a:rPr>
                        <a:t>WAR</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Black Horse               Balance (Yoke)                     Inflation on Needed Things                      Not Luxuries       </a:t>
                      </a:r>
                      <a:r>
                        <a:rPr lang="en-US" sz="1100" b="1" i="0" u="none" strike="noStrike" dirty="0">
                          <a:solidFill>
                            <a:srgbClr val="FF0000"/>
                          </a:solidFill>
                          <a:effectLst/>
                          <a:latin typeface="Arial" panose="020B0604020202020204" pitchFamily="34" charset="0"/>
                        </a:rPr>
                        <a:t>ECONOMIC</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Pale Horse                    Death &amp; Hades                          Power Over 1/4                    Sword, Hunger,                      Death &amp; Beasts           </a:t>
                      </a:r>
                      <a:r>
                        <a:rPr lang="en-US" sz="1100" b="1" i="0" u="none" strike="noStrike" dirty="0">
                          <a:solidFill>
                            <a:srgbClr val="FF0000"/>
                          </a:solidFill>
                          <a:effectLst/>
                          <a:latin typeface="Arial" panose="020B0604020202020204" pitchFamily="34" charset="0"/>
                        </a:rPr>
                        <a:t>FAMINE /  PESTILANCE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 Martyred Souls Under Altar                                    "How Long?"                                 White Robes                     Wait for the Remnant</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 Earthquake                                    Black Sun &amp;   Blood Moon                                Stars Fall                               Mts &amp; Isles Move                  Rich Men Hide                      from God’s Coming Wrath</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100" b="1" i="0" u="none" strike="noStrike" dirty="0">
                          <a:solidFill>
                            <a:schemeClr val="bg1"/>
                          </a:solidFill>
                          <a:effectLst/>
                          <a:latin typeface="Arial" panose="020B0604020202020204" pitchFamily="34" charset="0"/>
                        </a:rPr>
                        <a:t> </a:t>
                      </a:r>
                    </a:p>
                  </a:txBody>
                  <a:tcPr marL="5410" marR="5410" marT="5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Silence in Heaven            Angel w/ Censer         Noises, </a:t>
                      </a:r>
                      <a:r>
                        <a:rPr lang="en-US" sz="1100" b="1" i="0" u="none" strike="noStrike" dirty="0" err="1">
                          <a:solidFill>
                            <a:schemeClr val="bg1"/>
                          </a:solidFill>
                          <a:effectLst/>
                          <a:latin typeface="Arial" panose="020B0604020202020204" pitchFamily="34" charset="0"/>
                        </a:rPr>
                        <a:t>Thunderings</a:t>
                      </a:r>
                      <a:r>
                        <a:rPr lang="en-US" sz="1100" b="1" i="0" u="none" strike="noStrike" dirty="0">
                          <a:solidFill>
                            <a:schemeClr val="bg1"/>
                          </a:solidFill>
                          <a:effectLst/>
                          <a:latin typeface="Arial" panose="020B0604020202020204" pitchFamily="34" charset="0"/>
                        </a:rPr>
                        <a:t>,      Lightnings &amp; Earthquake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48941149"/>
                  </a:ext>
                </a:extLst>
              </a:tr>
              <a:tr h="194207">
                <a:tc gridSpan="9">
                  <a:txBody>
                    <a:bodyPr/>
                    <a:lstStyle/>
                    <a:p>
                      <a:pPr algn="ctr" fontAlgn="b"/>
                      <a:r>
                        <a:rPr lang="en-US" sz="1100" b="1" i="0" u="none" strike="noStrike" dirty="0">
                          <a:solidFill>
                            <a:srgbClr val="000000"/>
                          </a:solidFill>
                          <a:effectLst/>
                          <a:latin typeface="Arial" panose="020B0604020202020204" pitchFamily="34" charset="0"/>
                        </a:rPr>
                        <a:t> </a:t>
                      </a:r>
                    </a:p>
                  </a:txBody>
                  <a:tcPr marL="5410" marR="5410" marT="541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90740646"/>
                  </a:ext>
                </a:extLst>
              </a:tr>
              <a:tr h="221152">
                <a:tc>
                  <a:txBody>
                    <a:bodyPr/>
                    <a:lstStyle/>
                    <a:p>
                      <a:pPr algn="ctr" fontAlgn="ctr"/>
                      <a:r>
                        <a:rPr lang="en-US" sz="1100" b="1" i="0" u="none" strike="noStrike" dirty="0">
                          <a:solidFill>
                            <a:srgbClr val="000000"/>
                          </a:solidFill>
                          <a:effectLst/>
                          <a:latin typeface="Arial" panose="020B0604020202020204" pitchFamily="34" charset="0"/>
                        </a:rPr>
                        <a:t>Reference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8:7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8:8-9</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8:10-11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8:12-13</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9:1-12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9:13-21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11:15-19</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15852221"/>
                  </a:ext>
                </a:extLst>
              </a:tr>
              <a:tr h="1594820">
                <a:tc>
                  <a:txBody>
                    <a:bodyPr/>
                    <a:lstStyle/>
                    <a:p>
                      <a:pPr algn="ctr" fontAlgn="ctr"/>
                      <a:r>
                        <a:rPr lang="en-US" sz="1100" b="1" i="0" u="none" strike="noStrike" dirty="0">
                          <a:solidFill>
                            <a:srgbClr val="000000"/>
                          </a:solidFill>
                          <a:effectLst/>
                          <a:latin typeface="Arial" panose="020B0604020202020204" pitchFamily="34" charset="0"/>
                        </a:rPr>
                        <a:t>Trumpet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Hail &amp; Fire from Heaven                  Mingled w/ Blood                    Burn 1/3 of Trees               Burn All Grass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Burning Mountain into Sea                                  1/3 of Sea Creatures Die          Destroy 1/3         of Ships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Star Falls on         1/3 of Rivers &amp; Springs         Become Bitter     Many Men Die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1/3 of Sun, Moon Stars Dark           Day &amp; Night 1/3 Shorter              "Woe, Woe, Woe“  to Earth</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Star from Heaven with Key to Pit     Smoke &amp; Locusts  Harm Those Without God's Mark             "Woe, Woe"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4 Angels from Euphrates River      Kill 1/3 of Mankind with Fire, Smoke &amp; Brimstone               Men Don't Repent     3</a:t>
                      </a:r>
                      <a:r>
                        <a:rPr lang="en-US" sz="1100" b="1" i="0" u="none" strike="noStrike" baseline="30000" dirty="0">
                          <a:solidFill>
                            <a:schemeClr val="bg1"/>
                          </a:solidFill>
                          <a:effectLst/>
                          <a:latin typeface="Arial" panose="020B0604020202020204" pitchFamily="34" charset="0"/>
                        </a:rPr>
                        <a:t>rd</a:t>
                      </a:r>
                      <a:r>
                        <a:rPr lang="en-US" sz="1100" b="1" i="0" u="none" strike="noStrike" dirty="0">
                          <a:solidFill>
                            <a:schemeClr val="bg1"/>
                          </a:solidFill>
                          <a:effectLst/>
                          <a:latin typeface="Arial" panose="020B0604020202020204" pitchFamily="34" charset="0"/>
                        </a:rPr>
                        <a:t> "Woe"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Nations to God           Elders Worship     Noises, </a:t>
                      </a:r>
                      <a:r>
                        <a:rPr lang="en-US" sz="1100" b="1" i="0" u="none" strike="noStrike" dirty="0" err="1">
                          <a:solidFill>
                            <a:schemeClr val="bg1"/>
                          </a:solidFill>
                          <a:effectLst/>
                          <a:latin typeface="Arial" panose="020B0604020202020204" pitchFamily="34" charset="0"/>
                        </a:rPr>
                        <a:t>Thunderings</a:t>
                      </a:r>
                      <a:r>
                        <a:rPr lang="en-US" sz="1100" b="1" i="0" u="none" strike="noStrike" dirty="0">
                          <a:solidFill>
                            <a:schemeClr val="bg1"/>
                          </a:solidFill>
                          <a:effectLst/>
                          <a:latin typeface="Arial" panose="020B0604020202020204" pitchFamily="34" charset="0"/>
                        </a:rPr>
                        <a:t>,      Lightnings &amp; Earthquake        Temple Opened</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36557500"/>
                  </a:ext>
                </a:extLst>
              </a:tr>
              <a:tr h="221152">
                <a:tc gridSpan="9">
                  <a:txBody>
                    <a:bodyPr/>
                    <a:lstStyle/>
                    <a:p>
                      <a:pPr algn="l" fontAlgn="ctr"/>
                      <a:r>
                        <a:rPr lang="en-US" sz="1100" b="1" i="0" u="none" strike="noStrike" dirty="0">
                          <a:solidFill>
                            <a:srgbClr val="000000"/>
                          </a:solidFill>
                          <a:effectLst/>
                          <a:latin typeface="Arial" panose="020B0604020202020204" pitchFamily="34" charset="0"/>
                        </a:rPr>
                        <a:t>Seven Thunders                                   Rev 10:3-4                                     Sealed Up !!!</a:t>
                      </a:r>
                    </a:p>
                  </a:txBody>
                  <a:tcPr marL="5410" marR="5410" marT="541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01491828"/>
                  </a:ext>
                </a:extLst>
              </a:tr>
              <a:tr h="221152">
                <a:tc>
                  <a:txBody>
                    <a:bodyPr/>
                    <a:lstStyle/>
                    <a:p>
                      <a:pPr algn="ctr" fontAlgn="ctr"/>
                      <a:r>
                        <a:rPr lang="en-US" sz="1100" b="1" i="0" u="none" strike="noStrike">
                          <a:solidFill>
                            <a:srgbClr val="000000"/>
                          </a:solidFill>
                          <a:effectLst/>
                          <a:latin typeface="Arial" panose="020B0604020202020204" pitchFamily="34" charset="0"/>
                        </a:rPr>
                        <a:t>Reference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dirty="0">
                          <a:solidFill>
                            <a:srgbClr val="000000"/>
                          </a:solidFill>
                          <a:effectLst/>
                          <a:latin typeface="Arial" panose="020B0604020202020204" pitchFamily="34" charset="0"/>
                        </a:rPr>
                        <a:t>Rev 16:2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rgbClr val="000000"/>
                          </a:solidFill>
                          <a:effectLst/>
                          <a:latin typeface="Arial" panose="020B0604020202020204" pitchFamily="34" charset="0"/>
                        </a:rPr>
                        <a:t>Rev 16:3</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16:4-7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16:8-9</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16:10-11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16:12-16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ctr"/>
                      <a:r>
                        <a:rPr lang="en-US" sz="1100" b="1" i="0" u="none" strike="noStrike">
                          <a:solidFill>
                            <a:srgbClr val="000000"/>
                          </a:solidFill>
                          <a:effectLst/>
                          <a:latin typeface="Arial" panose="020B0604020202020204" pitchFamily="34" charset="0"/>
                        </a:rPr>
                        <a:t>Rev 16:17-21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300552316"/>
                  </a:ext>
                </a:extLst>
              </a:tr>
              <a:tr h="1594820">
                <a:tc>
                  <a:txBody>
                    <a:bodyPr/>
                    <a:lstStyle/>
                    <a:p>
                      <a:pPr algn="ctr" fontAlgn="ctr"/>
                      <a:r>
                        <a:rPr lang="en-US" sz="1100" b="1" i="0" u="none" strike="noStrike">
                          <a:solidFill>
                            <a:srgbClr val="000000"/>
                          </a:solidFill>
                          <a:effectLst/>
                          <a:latin typeface="Arial" panose="020B0604020202020204" pitchFamily="34" charset="0"/>
                        </a:rPr>
                        <a:t>Bowl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Sores on All Men with Mark of the Beast</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Sea Becomes Blood                      Every Sea Creature Dies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Rivers &amp; Springs Become Blood                              "True &amp; Righteous are Your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Sun Scorches       All Men                    Do Not Repent</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Darkness on Beast Kingdom              Men Gnaw Tongues in Pain</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Euphrates Dries Up                        3 Unclean Spirits    Gather Entire Earth to Battle at      </a:t>
                      </a:r>
                      <a:r>
                        <a:rPr lang="en-US" sz="1100" b="1" i="0" u="none" strike="noStrike" dirty="0" err="1">
                          <a:solidFill>
                            <a:schemeClr val="bg1"/>
                          </a:solidFill>
                          <a:effectLst/>
                          <a:latin typeface="Arial" panose="020B0604020202020204" pitchFamily="34" charset="0"/>
                        </a:rPr>
                        <a:t>HarMegiddo</a:t>
                      </a:r>
                      <a:endParaRPr lang="en-US" sz="1100" b="1" i="0" u="none" strike="noStrike" dirty="0">
                        <a:solidFill>
                          <a:schemeClr val="bg1"/>
                        </a:solidFill>
                        <a:effectLst/>
                        <a:latin typeface="Arial" panose="020B0604020202020204" pitchFamily="34" charset="0"/>
                      </a:endParaRP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ctr"/>
                      <a:r>
                        <a:rPr lang="en-US" sz="1100" b="1" i="0" u="none" strike="noStrike" dirty="0">
                          <a:solidFill>
                            <a:schemeClr val="bg1"/>
                          </a:solidFill>
                          <a:effectLst/>
                          <a:latin typeface="Arial" panose="020B0604020202020204" pitchFamily="34" charset="0"/>
                        </a:rPr>
                        <a:t>Poured on the Air     "It is Done"       Noises, </a:t>
                      </a:r>
                      <a:r>
                        <a:rPr lang="en-US" sz="1100" b="1" i="0" u="none" strike="noStrike" dirty="0" err="1">
                          <a:solidFill>
                            <a:schemeClr val="bg1"/>
                          </a:solidFill>
                          <a:effectLst/>
                          <a:latin typeface="Arial" panose="020B0604020202020204" pitchFamily="34" charset="0"/>
                        </a:rPr>
                        <a:t>Thunderings</a:t>
                      </a:r>
                      <a:r>
                        <a:rPr lang="en-US" sz="1100" b="1" i="0" u="none" strike="noStrike" dirty="0">
                          <a:solidFill>
                            <a:schemeClr val="bg1"/>
                          </a:solidFill>
                          <a:effectLst/>
                          <a:latin typeface="Arial" panose="020B0604020202020204" pitchFamily="34" charset="0"/>
                        </a:rPr>
                        <a:t>,      Lightnings, Earthquake                 &amp; Hail</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4026108361"/>
                  </a:ext>
                </a:extLst>
              </a:tr>
            </a:tbl>
          </a:graphicData>
        </a:graphic>
      </p:graphicFrame>
    </p:spTree>
    <p:extLst>
      <p:ext uri="{BB962C8B-B14F-4D97-AF65-F5344CB8AC3E}">
        <p14:creationId xmlns:p14="http://schemas.microsoft.com/office/powerpoint/2010/main" val="10409741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3074" name="6B9F1372-F45E-4A4E-B827-FF76AEC9CE78" descr="phonto.JPG">
            <a:extLst>
              <a:ext uri="{FF2B5EF4-FFF2-40B4-BE49-F238E27FC236}">
                <a16:creationId xmlns:a16="http://schemas.microsoft.com/office/drawing/2014/main" id="{AFB5FB61-9E47-CE68-F6E5-A092D21C0E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4953" y="0"/>
            <a:ext cx="5582093" cy="6889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9425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A0BC9F7-79B4-855E-A3CD-7BE61BCBDB9B}"/>
              </a:ext>
            </a:extLst>
          </p:cNvPr>
          <p:cNvSpPr txBox="1"/>
          <p:nvPr/>
        </p:nvSpPr>
        <p:spPr>
          <a:xfrm>
            <a:off x="485774" y="342900"/>
            <a:ext cx="11706225" cy="5529655"/>
          </a:xfrm>
          <a:prstGeom prst="rect">
            <a:avLst/>
          </a:prstGeom>
          <a:noFill/>
        </p:spPr>
        <p:txBody>
          <a:bodyPr wrap="square" rtlCol="0">
            <a:spAutoFit/>
          </a:bodyPr>
          <a:lstStyle/>
          <a:p>
            <a:r>
              <a:rPr lang="en-US" sz="3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Revelation 7:</a:t>
            </a:r>
          </a:p>
          <a:p>
            <a:r>
              <a:rPr lang="en-US" sz="3600" b="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vv</a:t>
            </a:r>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1-8: Sealing of the 144,000</a:t>
            </a:r>
          </a:p>
          <a:p>
            <a:endParaRPr lang="en-US" sz="3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sz="3600" b="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vv</a:t>
            </a:r>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9-17: Multitude Couldn’t Be Numbered</a:t>
            </a:r>
          </a:p>
          <a:p>
            <a:pPr>
              <a:lnSpc>
                <a:spcPct val="150000"/>
              </a:lnSpc>
            </a:pPr>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a:solidFill>
                  <a:schemeClr val="bg1"/>
                </a:solidFill>
                <a:latin typeface="Arial" panose="020B0604020202020204" pitchFamily="34" charset="0"/>
                <a:cs typeface="Arial" panose="020B0604020202020204" pitchFamily="34" charset="0"/>
              </a:rPr>
              <a:t>Nations		</a:t>
            </a:r>
            <a:r>
              <a:rPr lang="en-US" sz="3600" b="1" i="1" dirty="0">
                <a:solidFill>
                  <a:schemeClr val="bg1"/>
                </a:solidFill>
                <a:latin typeface="Arial" panose="020B0604020202020204" pitchFamily="34" charset="0"/>
                <a:cs typeface="Arial" panose="020B0604020202020204" pitchFamily="34" charset="0"/>
              </a:rPr>
              <a:t>ethnos	</a:t>
            </a:r>
            <a:r>
              <a:rPr lang="en-US" sz="3600" b="1" dirty="0">
                <a:solidFill>
                  <a:schemeClr val="bg1"/>
                </a:solidFill>
                <a:latin typeface="Arial" panose="020B0604020202020204" pitchFamily="34" charset="0"/>
                <a:cs typeface="Arial" panose="020B0604020202020204" pitchFamily="34" charset="0"/>
              </a:rPr>
              <a:t>Ethnic Group</a:t>
            </a:r>
          </a:p>
          <a:p>
            <a:pPr>
              <a:lnSpc>
                <a:spcPct val="150000"/>
              </a:lnSpc>
            </a:pPr>
            <a:r>
              <a:rPr lang="en-US" sz="3600" b="1" dirty="0">
                <a:solidFill>
                  <a:schemeClr val="bg1"/>
                </a:solidFill>
                <a:latin typeface="Arial" panose="020B0604020202020204" pitchFamily="34" charset="0"/>
                <a:cs typeface="Arial" panose="020B0604020202020204" pitchFamily="34" charset="0"/>
              </a:rPr>
              <a:t>	Tribes	       </a:t>
            </a:r>
            <a:r>
              <a:rPr lang="en-US" sz="3600" b="1" i="1" dirty="0" err="1">
                <a:solidFill>
                  <a:schemeClr val="bg1"/>
                </a:solidFill>
                <a:latin typeface="Arial" panose="020B0604020202020204" pitchFamily="34" charset="0"/>
                <a:cs typeface="Arial" panose="020B0604020202020204" pitchFamily="34" charset="0"/>
              </a:rPr>
              <a:t>phlye</a:t>
            </a:r>
            <a:r>
              <a:rPr lang="en-US" sz="3600" b="1" i="1" dirty="0">
                <a:solidFill>
                  <a:schemeClr val="bg1"/>
                </a:solidFill>
                <a:latin typeface="Arial" panose="020B0604020202020204" pitchFamily="34" charset="0"/>
                <a:cs typeface="Arial" panose="020B0604020202020204" pitchFamily="34" charset="0"/>
              </a:rPr>
              <a:t>	</a:t>
            </a:r>
            <a:r>
              <a:rPr lang="en-US" sz="3600" b="1" dirty="0">
                <a:solidFill>
                  <a:schemeClr val="bg1"/>
                </a:solidFill>
                <a:latin typeface="Arial" panose="020B0604020202020204" pitchFamily="34" charset="0"/>
                <a:cs typeface="Arial" panose="020B0604020202020204" pitchFamily="34" charset="0"/>
              </a:rPr>
              <a:t>Clan</a:t>
            </a:r>
          </a:p>
          <a:p>
            <a:pPr>
              <a:lnSpc>
                <a:spcPct val="150000"/>
              </a:lnSpc>
            </a:pPr>
            <a:r>
              <a:rPr lang="en-US" sz="3600" b="1" dirty="0">
                <a:solidFill>
                  <a:schemeClr val="bg1"/>
                </a:solidFill>
                <a:latin typeface="Arial" panose="020B0604020202020204" pitchFamily="34" charset="0"/>
                <a:cs typeface="Arial" panose="020B0604020202020204" pitchFamily="34" charset="0"/>
              </a:rPr>
              <a:t>	Peoples	       </a:t>
            </a:r>
            <a:r>
              <a:rPr lang="en-US" sz="3600" b="1" i="1" dirty="0" err="1">
                <a:solidFill>
                  <a:schemeClr val="bg1"/>
                </a:solidFill>
                <a:latin typeface="Arial" panose="020B0604020202020204" pitchFamily="34" charset="0"/>
                <a:cs typeface="Arial" panose="020B0604020202020204" pitchFamily="34" charset="0"/>
              </a:rPr>
              <a:t>laos</a:t>
            </a:r>
            <a:r>
              <a:rPr lang="en-US" sz="3600" b="1" dirty="0">
                <a:solidFill>
                  <a:schemeClr val="bg1"/>
                </a:solidFill>
                <a:latin typeface="Arial" panose="020B0604020202020204" pitchFamily="34" charset="0"/>
                <a:cs typeface="Arial" panose="020B0604020202020204" pitchFamily="34" charset="0"/>
              </a:rPr>
              <a:t>       Of Same Stock &amp; Customs</a:t>
            </a:r>
          </a:p>
          <a:p>
            <a:pPr>
              <a:lnSpc>
                <a:spcPct val="150000"/>
              </a:lnSpc>
            </a:pPr>
            <a:r>
              <a:rPr lang="en-US" sz="3600" b="1" dirty="0">
                <a:solidFill>
                  <a:schemeClr val="bg1"/>
                </a:solidFill>
                <a:latin typeface="Arial" panose="020B0604020202020204" pitchFamily="34" charset="0"/>
                <a:cs typeface="Arial" panose="020B0604020202020204" pitchFamily="34" charset="0"/>
              </a:rPr>
              <a:t>	Tongues      </a:t>
            </a:r>
            <a:r>
              <a:rPr lang="en-US" sz="3600" b="1" i="1" dirty="0">
                <a:solidFill>
                  <a:schemeClr val="bg1"/>
                </a:solidFill>
                <a:latin typeface="Arial" panose="020B0604020202020204" pitchFamily="34" charset="0"/>
                <a:cs typeface="Arial" panose="020B0604020202020204" pitchFamily="34" charset="0"/>
              </a:rPr>
              <a:t>glossa    </a:t>
            </a:r>
            <a:r>
              <a:rPr lang="en-US" sz="3600" b="1" dirty="0">
                <a:solidFill>
                  <a:schemeClr val="bg1"/>
                </a:solidFill>
                <a:latin typeface="Arial" panose="020B0604020202020204" pitchFamily="34" charset="0"/>
                <a:cs typeface="Arial" panose="020B0604020202020204" pitchFamily="34" charset="0"/>
              </a:rPr>
              <a:t>Unique Language</a:t>
            </a:r>
          </a:p>
        </p:txBody>
      </p:sp>
    </p:spTree>
    <p:extLst>
      <p:ext uri="{BB962C8B-B14F-4D97-AF65-F5344CB8AC3E}">
        <p14:creationId xmlns:p14="http://schemas.microsoft.com/office/powerpoint/2010/main" val="33534186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A0BC9F7-79B4-855E-A3CD-7BE61BCBDB9B}"/>
              </a:ext>
            </a:extLst>
          </p:cNvPr>
          <p:cNvSpPr txBox="1"/>
          <p:nvPr/>
        </p:nvSpPr>
        <p:spPr>
          <a:xfrm>
            <a:off x="485774" y="342900"/>
            <a:ext cx="11706225" cy="5529655"/>
          </a:xfrm>
          <a:prstGeom prst="rect">
            <a:avLst/>
          </a:prstGeom>
          <a:noFill/>
        </p:spPr>
        <p:txBody>
          <a:bodyPr wrap="square" rtlCol="0">
            <a:spAutoFit/>
          </a:bodyPr>
          <a:lstStyle/>
          <a:p>
            <a:r>
              <a:rPr lang="en-US" sz="3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Revelation 7:</a:t>
            </a:r>
          </a:p>
          <a:p>
            <a:r>
              <a:rPr lang="en-US" sz="36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vv</a:t>
            </a:r>
            <a:r>
              <a:rPr lang="en-US" sz="3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1-8: Sealing of the 144,000</a:t>
            </a:r>
          </a:p>
          <a:p>
            <a:endParaRPr lang="en-US" sz="3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sz="3600" b="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vv</a:t>
            </a:r>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9-17: Multitude Couldn’t Be Numbered</a:t>
            </a:r>
          </a:p>
          <a:p>
            <a:pPr>
              <a:lnSpc>
                <a:spcPct val="150000"/>
              </a:lnSpc>
            </a:pPr>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Nations		</a:t>
            </a:r>
            <a:r>
              <a:rPr lang="en-US" sz="28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ethnos</a:t>
            </a:r>
            <a:r>
              <a:rPr lang="en-US" sz="36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Ethnic Group</a:t>
            </a:r>
          </a:p>
          <a:p>
            <a:pPr>
              <a:lnSpc>
                <a:spcPct val="150000"/>
              </a:lnSpc>
            </a:pPr>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Tribes	       </a:t>
            </a:r>
            <a:r>
              <a:rPr lang="en-US" sz="2800" b="1" i="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phlye</a:t>
            </a:r>
            <a:r>
              <a:rPr lang="en-US" sz="28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Clan</a:t>
            </a:r>
          </a:p>
          <a:p>
            <a:pPr>
              <a:lnSpc>
                <a:spcPct val="150000"/>
              </a:lnSpc>
            </a:pPr>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Peoples	       </a:t>
            </a:r>
            <a:r>
              <a:rPr lang="en-US" sz="2800" b="1" i="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laos</a:t>
            </a:r>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Same Stock &amp; Customs</a:t>
            </a:r>
          </a:p>
          <a:p>
            <a:pPr>
              <a:lnSpc>
                <a:spcPct val="150000"/>
              </a:lnSpc>
            </a:pPr>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Tongues      </a:t>
            </a:r>
            <a:r>
              <a:rPr lang="en-US" sz="28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glossa</a:t>
            </a:r>
            <a:r>
              <a:rPr lang="en-US" sz="36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Same Language</a:t>
            </a:r>
          </a:p>
        </p:txBody>
      </p:sp>
    </p:spTree>
    <p:extLst>
      <p:ext uri="{BB962C8B-B14F-4D97-AF65-F5344CB8AC3E}">
        <p14:creationId xmlns:p14="http://schemas.microsoft.com/office/powerpoint/2010/main" val="33915999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044F860-DCEB-13E4-F78E-61EB37879031}"/>
              </a:ext>
            </a:extLst>
          </p:cNvPr>
          <p:cNvSpPr txBox="1"/>
          <p:nvPr/>
        </p:nvSpPr>
        <p:spPr>
          <a:xfrm>
            <a:off x="0" y="797682"/>
            <a:ext cx="12192000" cy="5488618"/>
          </a:xfrm>
          <a:prstGeom prst="rect">
            <a:avLst/>
          </a:prstGeom>
          <a:noFill/>
        </p:spPr>
        <p:txBody>
          <a:bodyPr wrap="square" rtlCol="0">
            <a:spAutoFit/>
          </a:bodyPr>
          <a:lstStyle/>
          <a:p>
            <a:pPr marL="228600">
              <a:lnSpc>
                <a:spcPct val="150000"/>
              </a:lnSpc>
              <a:spcAft>
                <a:spcPts val="800"/>
              </a:spcAft>
            </a:pPr>
            <a:r>
              <a:rPr lang="en-US" sz="3600" b="1" kern="0" spc="15" dirty="0">
                <a:effectLst/>
                <a:highlight>
                  <a:srgbClr val="FFFFFF"/>
                </a:highlight>
                <a:latin typeface="Arial" panose="020B0604020202020204" pitchFamily="34" charset="0"/>
                <a:ea typeface="Times New Roman" panose="02020603050405020304" pitchFamily="18" charset="0"/>
                <a:cs typeface="Arial" panose="020B0604020202020204" pitchFamily="34" charset="0"/>
              </a:rPr>
              <a:t>Resurrection of Messiah Yeshua			    </a:t>
            </a:r>
            <a:r>
              <a:rPr lang="en-US" sz="2000" u="sng" kern="0" spc="15" dirty="0">
                <a:effectLst/>
                <a:highlight>
                  <a:srgbClr val="FFFFFF"/>
                </a:highlight>
                <a:uFill>
                  <a:solidFill>
                    <a:schemeClr val="bg1"/>
                  </a:solidFill>
                </a:uFill>
                <a:latin typeface="Arial" panose="020B0604020202020204" pitchFamily="34" charset="0"/>
                <a:ea typeface="Times New Roman" panose="02020603050405020304" pitchFamily="18" charset="0"/>
                <a:cs typeface="Arial" panose="020B0604020202020204" pitchFamily="34" charset="0"/>
                <a:hlinkClick r:id="rId2">
                  <a:extLst>
                    <a:ext uri="{A12FA001-AC4F-418D-AE19-62706E023703}">
                      <ahyp:hlinkClr xmlns:ahyp="http://schemas.microsoft.com/office/drawing/2018/hyperlinkcolor" val="tx"/>
                    </a:ext>
                  </a:extLst>
                </a:hlinkClick>
              </a:rPr>
              <a:t>Matt 28:1-6</a:t>
            </a:r>
            <a:endParaRPr lang="en-US" sz="2000" u="sng" kern="100" dirty="0">
              <a:effectLst/>
              <a:highlight>
                <a:srgbClr val="FFFFFF"/>
              </a:highlight>
              <a:uFill>
                <a:solidFill>
                  <a:schemeClr val="bg1"/>
                </a:solidFill>
              </a:uFill>
              <a:latin typeface="Arial" panose="020B0604020202020204" pitchFamily="34" charset="0"/>
              <a:ea typeface="Calibri" panose="020F0502020204030204" pitchFamily="34" charset="0"/>
              <a:cs typeface="Arial" panose="020B0604020202020204" pitchFamily="34" charset="0"/>
            </a:endParaRPr>
          </a:p>
          <a:p>
            <a:pPr marL="228600" marR="0">
              <a:lnSpc>
                <a:spcPct val="150000"/>
              </a:lnSpc>
              <a:spcBef>
                <a:spcPts val="0"/>
              </a:spcBef>
              <a:spcAft>
                <a:spcPts val="800"/>
              </a:spcAft>
            </a:pPr>
            <a:r>
              <a:rPr lang="en-US" sz="3600" b="1" kern="0" spc="15" dirty="0">
                <a:effectLst/>
                <a:highlight>
                  <a:srgbClr val="FFFFFF"/>
                </a:highlight>
                <a:latin typeface="Arial" panose="020B0604020202020204" pitchFamily="34" charset="0"/>
                <a:ea typeface="Times New Roman" panose="02020603050405020304" pitchFamily="18" charset="0"/>
                <a:cs typeface="Arial" panose="020B0604020202020204" pitchFamily="34" charset="0"/>
              </a:rPr>
              <a:t>Resurrection of OT </a:t>
            </a:r>
            <a:r>
              <a:rPr lang="en-US" sz="3600" b="1" kern="0" spc="15" dirty="0">
                <a:highlight>
                  <a:srgbClr val="FFFFFF"/>
                </a:highlight>
                <a:latin typeface="Arial" panose="020B0604020202020204" pitchFamily="34" charset="0"/>
                <a:ea typeface="Times New Roman" panose="02020603050405020304" pitchFamily="18" charset="0"/>
                <a:cs typeface="Arial" panose="020B0604020202020204" pitchFamily="34" charset="0"/>
              </a:rPr>
              <a:t>Sa</a:t>
            </a:r>
            <a:r>
              <a:rPr lang="en-US" sz="3600" b="1" kern="0" spc="15" dirty="0">
                <a:effectLst/>
                <a:highlight>
                  <a:srgbClr val="FFFFFF"/>
                </a:highlight>
                <a:latin typeface="Arial" panose="020B0604020202020204" pitchFamily="34" charset="0"/>
                <a:ea typeface="Times New Roman" panose="02020603050405020304" pitchFamily="18" charset="0"/>
                <a:cs typeface="Arial" panose="020B0604020202020204" pitchFamily="34" charset="0"/>
              </a:rPr>
              <a:t>ints after Resurrection  </a:t>
            </a:r>
            <a:r>
              <a:rPr lang="en-US" sz="2000" u="sng" kern="0" spc="15" dirty="0">
                <a:effectLst/>
                <a:highlight>
                  <a:srgbClr val="FFFFFF"/>
                </a:highlight>
                <a:uFill>
                  <a:solidFill>
                    <a:schemeClr val="bg1"/>
                  </a:solidFill>
                </a:uFill>
                <a:latin typeface="Arial" panose="020B0604020202020204" pitchFamily="34" charset="0"/>
                <a:ea typeface="Times New Roman" panose="02020603050405020304" pitchFamily="18" charset="0"/>
                <a:cs typeface="Arial" panose="020B0604020202020204" pitchFamily="34" charset="0"/>
                <a:hlinkClick r:id="rId3">
                  <a:extLst>
                    <a:ext uri="{A12FA001-AC4F-418D-AE19-62706E023703}">
                      <ahyp:hlinkClr xmlns:ahyp="http://schemas.microsoft.com/office/drawing/2018/hyperlinkcolor" val="tx"/>
                    </a:ext>
                  </a:extLst>
                </a:hlinkClick>
              </a:rPr>
              <a:t>Matt 27:52–53</a:t>
            </a:r>
            <a:endParaRPr lang="en-US" sz="2000" u="sng" kern="100" dirty="0">
              <a:effectLst/>
              <a:highlight>
                <a:srgbClr val="FFFFFF"/>
              </a:highlight>
              <a:uFill>
                <a:solidFill>
                  <a:schemeClr val="bg1"/>
                </a:solidFill>
              </a:uFill>
              <a:latin typeface="Arial" panose="020B0604020202020204" pitchFamily="34" charset="0"/>
              <a:ea typeface="Calibri" panose="020F0502020204030204" pitchFamily="34" charset="0"/>
              <a:cs typeface="Arial" panose="020B0604020202020204" pitchFamily="34" charset="0"/>
            </a:endParaRPr>
          </a:p>
          <a:p>
            <a:pPr marL="228600" marR="0">
              <a:lnSpc>
                <a:spcPct val="150000"/>
              </a:lnSpc>
              <a:spcBef>
                <a:spcPts val="0"/>
              </a:spcBef>
              <a:spcAft>
                <a:spcPts val="800"/>
              </a:spcAft>
            </a:pPr>
            <a:r>
              <a:rPr lang="en-US" sz="3600" b="1" kern="0" spc="15" dirty="0">
                <a:effectLst/>
                <a:highlight>
                  <a:srgbClr val="FFFFFF"/>
                </a:highlight>
                <a:latin typeface="Arial" panose="020B0604020202020204" pitchFamily="34" charset="0"/>
                <a:ea typeface="Times New Roman" panose="02020603050405020304" pitchFamily="18" charset="0"/>
                <a:cs typeface="Arial" panose="020B0604020202020204" pitchFamily="34" charset="0"/>
              </a:rPr>
              <a:t>Resurrection of NT Saints and Martyrs 	     </a:t>
            </a:r>
            <a:r>
              <a:rPr lang="en-US" sz="2000" u="sng" kern="0" spc="15" dirty="0">
                <a:effectLst/>
                <a:highlight>
                  <a:srgbClr val="FFFFFF"/>
                </a:highlight>
                <a:uFill>
                  <a:solidFill>
                    <a:schemeClr val="bg1"/>
                  </a:solidFill>
                </a:uFill>
                <a:latin typeface="Arial" panose="020B0604020202020204" pitchFamily="34" charset="0"/>
                <a:ea typeface="Times New Roman" panose="02020603050405020304" pitchFamily="18" charset="0"/>
                <a:cs typeface="Arial" panose="020B0604020202020204" pitchFamily="34" charset="0"/>
                <a:hlinkClick r:id="rId4">
                  <a:extLst>
                    <a:ext uri="{A12FA001-AC4F-418D-AE19-62706E023703}">
                      <ahyp:hlinkClr xmlns:ahyp="http://schemas.microsoft.com/office/drawing/2018/hyperlinkcolor" val="tx"/>
                    </a:ext>
                  </a:extLst>
                </a:hlinkClick>
              </a:rPr>
              <a:t>Rev </a:t>
            </a:r>
            <a:r>
              <a:rPr lang="en-US" sz="2000" u="sng" kern="0" spc="15" dirty="0">
                <a:effectLst/>
                <a:highlight>
                  <a:srgbClr val="FFFFFF"/>
                </a:highlight>
                <a:uFill>
                  <a:solidFill>
                    <a:schemeClr val="bg1"/>
                  </a:solidFill>
                </a:uFill>
                <a:latin typeface="Arial" panose="020B0604020202020204" pitchFamily="34" charset="0"/>
                <a:ea typeface="Times New Roman" panose="02020603050405020304" pitchFamily="18" charset="0"/>
                <a:cs typeface="Arial" panose="020B0604020202020204" pitchFamily="34" charset="0"/>
                <a:hlinkClick r:id="rId5">
                  <a:extLst>
                    <a:ext uri="{A12FA001-AC4F-418D-AE19-62706E023703}">
                      <ahyp:hlinkClr xmlns:ahyp="http://schemas.microsoft.com/office/drawing/2018/hyperlinkcolor" val="tx"/>
                    </a:ext>
                  </a:extLst>
                </a:hlinkClick>
              </a:rPr>
              <a:t>7:9-17 &amp; </a:t>
            </a:r>
            <a:r>
              <a:rPr lang="en-US" sz="2000" u="sng" kern="0" spc="15" dirty="0">
                <a:effectLst/>
                <a:highlight>
                  <a:srgbClr val="FFFFFF"/>
                </a:highlight>
                <a:uFill>
                  <a:solidFill>
                    <a:schemeClr val="bg1"/>
                  </a:solidFill>
                </a:uFill>
                <a:latin typeface="Arial" panose="020B0604020202020204" pitchFamily="34" charset="0"/>
                <a:ea typeface="Times New Roman" panose="02020603050405020304" pitchFamily="18" charset="0"/>
                <a:cs typeface="Arial" panose="020B0604020202020204" pitchFamily="34" charset="0"/>
                <a:hlinkClick r:id="rId4">
                  <a:extLst>
                    <a:ext uri="{A12FA001-AC4F-418D-AE19-62706E023703}">
                      <ahyp:hlinkClr xmlns:ahyp="http://schemas.microsoft.com/office/drawing/2018/hyperlinkcolor" val="tx"/>
                    </a:ext>
                  </a:extLst>
                </a:hlinkClick>
              </a:rPr>
              <a:t>20:4</a:t>
            </a:r>
            <a:endParaRPr lang="en-US" sz="2000" u="sng" kern="100" dirty="0">
              <a:effectLst/>
              <a:highlight>
                <a:srgbClr val="FFFFFF"/>
              </a:highlight>
              <a:uFill>
                <a:solidFill>
                  <a:schemeClr val="bg1"/>
                </a:solidFill>
              </a:uFill>
              <a:latin typeface="Arial" panose="020B0604020202020204" pitchFamily="34" charset="0"/>
              <a:ea typeface="Calibri" panose="020F0502020204030204" pitchFamily="34" charset="0"/>
              <a:cs typeface="Arial" panose="020B0604020202020204" pitchFamily="34" charset="0"/>
            </a:endParaRPr>
          </a:p>
          <a:p>
            <a:pPr marL="228600">
              <a:lnSpc>
                <a:spcPct val="150000"/>
              </a:lnSpc>
              <a:spcAft>
                <a:spcPts val="800"/>
              </a:spcAft>
            </a:pPr>
            <a:r>
              <a:rPr lang="en-US" sz="3600" b="1" kern="0" spc="15" dirty="0">
                <a:effectLst/>
                <a:highlight>
                  <a:srgbClr val="FFFFFF"/>
                </a:highlight>
                <a:latin typeface="Arial" panose="020B0604020202020204" pitchFamily="34" charset="0"/>
                <a:ea typeface="Times New Roman" panose="02020603050405020304" pitchFamily="18" charset="0"/>
                <a:cs typeface="Arial" panose="020B0604020202020204" pitchFamily="34" charset="0"/>
              </a:rPr>
              <a:t>Resurrection of the Two Witnesses 		          </a:t>
            </a:r>
            <a:r>
              <a:rPr lang="en-US" sz="2000" u="sng" kern="0" spc="15" dirty="0">
                <a:effectLst/>
                <a:highlight>
                  <a:srgbClr val="FFFFFF"/>
                </a:highlight>
                <a:uFill>
                  <a:solidFill>
                    <a:schemeClr val="bg1"/>
                  </a:solidFill>
                </a:uFill>
                <a:latin typeface="Arial" panose="020B0604020202020204" pitchFamily="34" charset="0"/>
                <a:ea typeface="Times New Roman" panose="02020603050405020304" pitchFamily="18" charset="0"/>
                <a:cs typeface="Arial" panose="020B0604020202020204" pitchFamily="34" charset="0"/>
                <a:hlinkClick r:id="rId5">
                  <a:extLst>
                    <a:ext uri="{A12FA001-AC4F-418D-AE19-62706E023703}">
                      <ahyp:hlinkClr xmlns:ahyp="http://schemas.microsoft.com/office/drawing/2018/hyperlinkcolor" val="tx"/>
                    </a:ext>
                  </a:extLst>
                </a:hlinkClick>
              </a:rPr>
              <a:t>Rev 11:7–11</a:t>
            </a:r>
            <a:endParaRPr lang="en-US" sz="2000" u="sng" kern="100" dirty="0">
              <a:effectLst/>
              <a:highlight>
                <a:srgbClr val="FFFFFF"/>
              </a:highlight>
              <a:uFill>
                <a:solidFill>
                  <a:schemeClr val="bg1"/>
                </a:solidFill>
              </a:uFill>
              <a:latin typeface="Arial" panose="020B0604020202020204" pitchFamily="34" charset="0"/>
              <a:ea typeface="Calibri" panose="020F0502020204030204" pitchFamily="34" charset="0"/>
              <a:cs typeface="Arial" panose="020B0604020202020204" pitchFamily="34" charset="0"/>
            </a:endParaRPr>
          </a:p>
          <a:p>
            <a:pPr marL="228600">
              <a:lnSpc>
                <a:spcPct val="150000"/>
              </a:lnSpc>
              <a:spcAft>
                <a:spcPts val="800"/>
              </a:spcAft>
            </a:pPr>
            <a:r>
              <a:rPr lang="en-US" sz="3600" b="1" kern="0" spc="15" dirty="0">
                <a:effectLst/>
                <a:highlight>
                  <a:srgbClr val="FFFFFF"/>
                </a:highlight>
                <a:latin typeface="Arial" panose="020B0604020202020204" pitchFamily="34" charset="0"/>
                <a:ea typeface="Times New Roman" panose="02020603050405020304" pitchFamily="18" charset="0"/>
                <a:cs typeface="Arial" panose="020B0604020202020204" pitchFamily="34" charset="0"/>
              </a:rPr>
              <a:t>Resurrection of those Alive &amp; Remain </a:t>
            </a:r>
            <a:r>
              <a:rPr lang="en-US" sz="2000" u="sng" kern="0" spc="15" dirty="0">
                <a:effectLst/>
                <a:highlight>
                  <a:srgbClr val="FFFFFF"/>
                </a:highlight>
                <a:uFill>
                  <a:solidFill>
                    <a:schemeClr val="bg1"/>
                  </a:solidFill>
                </a:uFill>
                <a:latin typeface="Arial" panose="020B0604020202020204" pitchFamily="34" charset="0"/>
                <a:ea typeface="Times New Roman" panose="02020603050405020304" pitchFamily="18" charset="0"/>
                <a:cs typeface="Arial" panose="020B0604020202020204" pitchFamily="34" charset="0"/>
                <a:hlinkClick r:id="rId6">
                  <a:extLst>
                    <a:ext uri="{A12FA001-AC4F-418D-AE19-62706E023703}">
                      <ahyp:hlinkClr xmlns:ahyp="http://schemas.microsoft.com/office/drawing/2018/hyperlinkcolor" val="tx"/>
                    </a:ext>
                  </a:extLst>
                </a:hlinkClick>
              </a:rPr>
              <a:t>1 </a:t>
            </a:r>
            <a:r>
              <a:rPr lang="en-US" sz="2000" u="sng" kern="0" spc="15" dirty="0" err="1">
                <a:effectLst/>
                <a:highlight>
                  <a:srgbClr val="FFFFFF"/>
                </a:highlight>
                <a:uFill>
                  <a:solidFill>
                    <a:schemeClr val="bg1"/>
                  </a:solidFill>
                </a:uFill>
                <a:latin typeface="Arial" panose="020B0604020202020204" pitchFamily="34" charset="0"/>
                <a:ea typeface="Times New Roman" panose="02020603050405020304" pitchFamily="18" charset="0"/>
                <a:cs typeface="Arial" panose="020B0604020202020204" pitchFamily="34" charset="0"/>
                <a:hlinkClick r:id="rId6">
                  <a:extLst>
                    <a:ext uri="{A12FA001-AC4F-418D-AE19-62706E023703}">
                      <ahyp:hlinkClr xmlns:ahyp="http://schemas.microsoft.com/office/drawing/2018/hyperlinkcolor" val="tx"/>
                    </a:ext>
                  </a:extLst>
                </a:hlinkClick>
              </a:rPr>
              <a:t>Thess</a:t>
            </a:r>
            <a:r>
              <a:rPr lang="en-US" sz="2000" u="sng" kern="0" spc="15" dirty="0">
                <a:effectLst/>
                <a:highlight>
                  <a:srgbClr val="FFFFFF"/>
                </a:highlight>
                <a:uFill>
                  <a:solidFill>
                    <a:schemeClr val="bg1"/>
                  </a:solidFill>
                </a:uFill>
                <a:latin typeface="Arial" panose="020B0604020202020204" pitchFamily="34" charset="0"/>
                <a:ea typeface="Times New Roman" panose="02020603050405020304" pitchFamily="18" charset="0"/>
                <a:cs typeface="Arial" panose="020B0604020202020204" pitchFamily="34" charset="0"/>
                <a:hlinkClick r:id="rId6">
                  <a:extLst>
                    <a:ext uri="{A12FA001-AC4F-418D-AE19-62706E023703}">
                      <ahyp:hlinkClr xmlns:ahyp="http://schemas.microsoft.com/office/drawing/2018/hyperlinkcolor" val="tx"/>
                    </a:ext>
                  </a:extLst>
                </a:hlinkClick>
              </a:rPr>
              <a:t> 4:13-18</a:t>
            </a:r>
            <a:r>
              <a:rPr lang="en-US" sz="2000" u="sng" kern="0" spc="15" dirty="0">
                <a:effectLst/>
                <a:highlight>
                  <a:srgbClr val="FFFFFF"/>
                </a:highlight>
                <a:uFill>
                  <a:solidFill>
                    <a:schemeClr val="bg1"/>
                  </a:solidFill>
                </a:uFill>
                <a:latin typeface="Arial" panose="020B0604020202020204" pitchFamily="34" charset="0"/>
                <a:ea typeface="Times New Roman" panose="02020603050405020304" pitchFamily="18" charset="0"/>
                <a:cs typeface="Arial" panose="020B0604020202020204" pitchFamily="34" charset="0"/>
              </a:rPr>
              <a:t>; </a:t>
            </a:r>
            <a:r>
              <a:rPr lang="en-US" sz="2000" u="sng" kern="0" spc="15" dirty="0">
                <a:effectLst/>
                <a:highlight>
                  <a:srgbClr val="FFFFFF"/>
                </a:highlight>
                <a:uFill>
                  <a:solidFill>
                    <a:schemeClr val="bg1"/>
                  </a:solidFill>
                </a:uFill>
                <a:latin typeface="Arial" panose="020B0604020202020204" pitchFamily="34" charset="0"/>
                <a:ea typeface="Times New Roman" panose="02020603050405020304" pitchFamily="18" charset="0"/>
                <a:cs typeface="Arial" panose="020B0604020202020204" pitchFamily="34" charset="0"/>
                <a:hlinkClick r:id="rId7">
                  <a:extLst>
                    <a:ext uri="{A12FA001-AC4F-418D-AE19-62706E023703}">
                      <ahyp:hlinkClr xmlns:ahyp="http://schemas.microsoft.com/office/drawing/2018/hyperlinkcolor" val="tx"/>
                    </a:ext>
                  </a:extLst>
                </a:hlinkClick>
              </a:rPr>
              <a:t>1 Cor 15:23</a:t>
            </a:r>
            <a:endParaRPr lang="en-US" sz="2000" u="sng" kern="100" dirty="0">
              <a:effectLst/>
              <a:highlight>
                <a:srgbClr val="FFFFFF"/>
              </a:highlight>
              <a:uFill>
                <a:solidFill>
                  <a:schemeClr val="bg1"/>
                </a:solidFill>
              </a:uFill>
              <a:latin typeface="Arial" panose="020B0604020202020204" pitchFamily="34" charset="0"/>
              <a:ea typeface="Calibri" panose="020F0502020204030204" pitchFamily="34" charset="0"/>
              <a:cs typeface="Arial" panose="020B0604020202020204" pitchFamily="34" charset="0"/>
            </a:endParaRPr>
          </a:p>
          <a:p>
            <a:pPr marL="228600" marR="0">
              <a:lnSpc>
                <a:spcPct val="150000"/>
              </a:lnSpc>
              <a:spcBef>
                <a:spcPts val="0"/>
              </a:spcBef>
              <a:spcAft>
                <a:spcPts val="800"/>
              </a:spcAft>
            </a:pPr>
            <a:r>
              <a:rPr lang="en-US" sz="3600" b="1" kern="0" spc="15" dirty="0">
                <a:effectLst/>
                <a:highlight>
                  <a:srgbClr val="FFFFFF"/>
                </a:highlight>
                <a:latin typeface="Arial" panose="020B0604020202020204" pitchFamily="34" charset="0"/>
                <a:ea typeface="Times New Roman" panose="02020603050405020304" pitchFamily="18" charset="0"/>
                <a:cs typeface="Arial" panose="020B0604020202020204" pitchFamily="34" charset="0"/>
              </a:rPr>
              <a:t>Resurrection of the Wicked 		</a:t>
            </a:r>
            <a:r>
              <a:rPr lang="en-US" sz="3600" kern="0" spc="15" dirty="0">
                <a:effectLst/>
                <a:highlight>
                  <a:srgbClr val="FFFFFF"/>
                </a:highlight>
                <a:latin typeface="Arial" panose="020B0604020202020204" pitchFamily="34" charset="0"/>
                <a:ea typeface="Times New Roman" panose="02020603050405020304" pitchFamily="18" charset="0"/>
                <a:cs typeface="Arial" panose="020B0604020202020204" pitchFamily="34" charset="0"/>
              </a:rPr>
              <a:t>			</a:t>
            </a:r>
            <a:r>
              <a:rPr lang="en-US" sz="2000" u="sng" kern="0" spc="15" dirty="0">
                <a:effectLst/>
                <a:highlight>
                  <a:srgbClr val="FFFFFF"/>
                </a:highlight>
                <a:uFill>
                  <a:solidFill>
                    <a:schemeClr val="bg1"/>
                  </a:solidFill>
                </a:uFill>
                <a:latin typeface="Arial" panose="020B0604020202020204" pitchFamily="34" charset="0"/>
                <a:ea typeface="Times New Roman" panose="02020603050405020304" pitchFamily="18" charset="0"/>
                <a:cs typeface="Arial" panose="020B0604020202020204" pitchFamily="34" charset="0"/>
                <a:hlinkClick r:id="rId8">
                  <a:extLst>
                    <a:ext uri="{A12FA001-AC4F-418D-AE19-62706E023703}">
                      <ahyp:hlinkClr xmlns:ahyp="http://schemas.microsoft.com/office/drawing/2018/hyperlinkcolor" val="tx"/>
                    </a:ext>
                  </a:extLst>
                </a:hlinkClick>
              </a:rPr>
              <a:t>Revelation 20:5</a:t>
            </a:r>
            <a:endParaRPr lang="en-US" sz="2000" u="sng" kern="100" dirty="0">
              <a:effectLst/>
              <a:highlight>
                <a:srgbClr val="FFFFFF"/>
              </a:highlight>
              <a:uFill>
                <a:solidFill>
                  <a:schemeClr val="bg1"/>
                </a:solidFill>
              </a:u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8116156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044F860-DCEB-13E4-F78E-61EB37879031}"/>
              </a:ext>
            </a:extLst>
          </p:cNvPr>
          <p:cNvSpPr txBox="1"/>
          <p:nvPr/>
        </p:nvSpPr>
        <p:spPr>
          <a:xfrm>
            <a:off x="0" y="797682"/>
            <a:ext cx="12192000" cy="5488618"/>
          </a:xfrm>
          <a:prstGeom prst="rect">
            <a:avLst/>
          </a:prstGeom>
          <a:noFill/>
        </p:spPr>
        <p:txBody>
          <a:bodyPr wrap="square" rtlCol="0">
            <a:spAutoFit/>
          </a:bodyPr>
          <a:lstStyle/>
          <a:p>
            <a:pPr marL="228600">
              <a:lnSpc>
                <a:spcPct val="150000"/>
              </a:lnSpc>
              <a:spcAft>
                <a:spcPts val="800"/>
              </a:spcAft>
            </a:pPr>
            <a:r>
              <a:rPr lang="en-US" sz="3600" b="1" kern="0" spc="15" dirty="0">
                <a:effectLst/>
                <a:highlight>
                  <a:srgbClr val="FFFFFF"/>
                </a:highlight>
                <a:latin typeface="Arial" panose="020B0604020202020204" pitchFamily="34" charset="0"/>
                <a:ea typeface="Times New Roman" panose="02020603050405020304" pitchFamily="18" charset="0"/>
                <a:cs typeface="Arial" panose="020B0604020202020204" pitchFamily="34" charset="0"/>
              </a:rPr>
              <a:t>Resurrection of Messiah Yeshua			    </a:t>
            </a:r>
            <a:r>
              <a:rPr lang="en-US" sz="2000" u="sng" kern="0" spc="15" dirty="0">
                <a:effectLst/>
                <a:highlight>
                  <a:srgbClr val="FFFFFF"/>
                </a:highlight>
                <a:uFill>
                  <a:solidFill>
                    <a:schemeClr val="bg1"/>
                  </a:solidFill>
                </a:uFill>
                <a:latin typeface="Arial" panose="020B0604020202020204" pitchFamily="34" charset="0"/>
                <a:ea typeface="Times New Roman" panose="02020603050405020304" pitchFamily="18" charset="0"/>
                <a:cs typeface="Arial" panose="020B0604020202020204" pitchFamily="34" charset="0"/>
                <a:hlinkClick r:id="rId2">
                  <a:extLst>
                    <a:ext uri="{A12FA001-AC4F-418D-AE19-62706E023703}">
                      <ahyp:hlinkClr xmlns:ahyp="http://schemas.microsoft.com/office/drawing/2018/hyperlinkcolor" val="tx"/>
                    </a:ext>
                  </a:extLst>
                </a:hlinkClick>
              </a:rPr>
              <a:t>Matt 28:1-6</a:t>
            </a:r>
            <a:endParaRPr lang="en-US" sz="2000" u="sng" kern="100" dirty="0">
              <a:effectLst/>
              <a:highlight>
                <a:srgbClr val="FFFFFF"/>
              </a:highlight>
              <a:uFill>
                <a:solidFill>
                  <a:schemeClr val="bg1"/>
                </a:solidFill>
              </a:uFill>
              <a:latin typeface="Arial" panose="020B0604020202020204" pitchFamily="34" charset="0"/>
              <a:ea typeface="Calibri" panose="020F0502020204030204" pitchFamily="34" charset="0"/>
              <a:cs typeface="Arial" panose="020B0604020202020204" pitchFamily="34" charset="0"/>
            </a:endParaRPr>
          </a:p>
          <a:p>
            <a:pPr marL="228600" marR="0">
              <a:lnSpc>
                <a:spcPct val="150000"/>
              </a:lnSpc>
              <a:spcBef>
                <a:spcPts val="0"/>
              </a:spcBef>
              <a:spcAft>
                <a:spcPts val="800"/>
              </a:spcAft>
            </a:pPr>
            <a:r>
              <a:rPr lang="en-US" sz="3600" b="1" kern="0" spc="15" dirty="0">
                <a:effectLst/>
                <a:highlight>
                  <a:srgbClr val="FFFFFF"/>
                </a:highlight>
                <a:latin typeface="Arial" panose="020B0604020202020204" pitchFamily="34" charset="0"/>
                <a:ea typeface="Times New Roman" panose="02020603050405020304" pitchFamily="18" charset="0"/>
                <a:cs typeface="Arial" panose="020B0604020202020204" pitchFamily="34" charset="0"/>
              </a:rPr>
              <a:t>Resurrection of OT </a:t>
            </a:r>
            <a:r>
              <a:rPr lang="en-US" sz="3600" b="1" kern="0" spc="15" dirty="0">
                <a:highlight>
                  <a:srgbClr val="FFFFFF"/>
                </a:highlight>
                <a:latin typeface="Arial" panose="020B0604020202020204" pitchFamily="34" charset="0"/>
                <a:ea typeface="Times New Roman" panose="02020603050405020304" pitchFamily="18" charset="0"/>
                <a:cs typeface="Arial" panose="020B0604020202020204" pitchFamily="34" charset="0"/>
              </a:rPr>
              <a:t>Sa</a:t>
            </a:r>
            <a:r>
              <a:rPr lang="en-US" sz="3600" b="1" kern="0" spc="15" dirty="0">
                <a:effectLst/>
                <a:highlight>
                  <a:srgbClr val="FFFFFF"/>
                </a:highlight>
                <a:latin typeface="Arial" panose="020B0604020202020204" pitchFamily="34" charset="0"/>
                <a:ea typeface="Times New Roman" panose="02020603050405020304" pitchFamily="18" charset="0"/>
                <a:cs typeface="Arial" panose="020B0604020202020204" pitchFamily="34" charset="0"/>
              </a:rPr>
              <a:t>ints after Resurrection  </a:t>
            </a:r>
            <a:r>
              <a:rPr lang="en-US" sz="2000" u="sng" kern="0" spc="15" dirty="0">
                <a:effectLst/>
                <a:highlight>
                  <a:srgbClr val="FFFFFF"/>
                </a:highlight>
                <a:uFill>
                  <a:solidFill>
                    <a:schemeClr val="bg1"/>
                  </a:solidFill>
                </a:uFill>
                <a:latin typeface="Arial" panose="020B0604020202020204" pitchFamily="34" charset="0"/>
                <a:ea typeface="Times New Roman" panose="02020603050405020304" pitchFamily="18" charset="0"/>
                <a:cs typeface="Arial" panose="020B0604020202020204" pitchFamily="34" charset="0"/>
                <a:hlinkClick r:id="rId3">
                  <a:extLst>
                    <a:ext uri="{A12FA001-AC4F-418D-AE19-62706E023703}">
                      <ahyp:hlinkClr xmlns:ahyp="http://schemas.microsoft.com/office/drawing/2018/hyperlinkcolor" val="tx"/>
                    </a:ext>
                  </a:extLst>
                </a:hlinkClick>
              </a:rPr>
              <a:t>Matt 27:52–53</a:t>
            </a:r>
            <a:endParaRPr lang="en-US" sz="2000" u="sng" kern="100" dirty="0">
              <a:effectLst/>
              <a:highlight>
                <a:srgbClr val="FFFFFF"/>
              </a:highlight>
              <a:uFill>
                <a:solidFill>
                  <a:schemeClr val="bg1"/>
                </a:solidFill>
              </a:uFill>
              <a:latin typeface="Arial" panose="020B0604020202020204" pitchFamily="34" charset="0"/>
              <a:ea typeface="Calibri" panose="020F0502020204030204" pitchFamily="34" charset="0"/>
              <a:cs typeface="Arial" panose="020B0604020202020204" pitchFamily="34" charset="0"/>
            </a:endParaRPr>
          </a:p>
          <a:p>
            <a:pPr marL="228600" marR="0">
              <a:lnSpc>
                <a:spcPct val="150000"/>
              </a:lnSpc>
              <a:spcBef>
                <a:spcPts val="0"/>
              </a:spcBef>
              <a:spcAft>
                <a:spcPts val="800"/>
              </a:spcAft>
            </a:pPr>
            <a:r>
              <a:rPr lang="en-US" sz="3600" b="1" kern="0" spc="15" dirty="0">
                <a:effectLst/>
                <a:highlight>
                  <a:srgbClr val="FFFFFF"/>
                </a:highlight>
                <a:latin typeface="Arial" panose="020B0604020202020204" pitchFamily="34" charset="0"/>
                <a:ea typeface="Times New Roman" panose="02020603050405020304" pitchFamily="18" charset="0"/>
                <a:cs typeface="Arial" panose="020B0604020202020204" pitchFamily="34" charset="0"/>
              </a:rPr>
              <a:t>Resurrection of NT Saints and Martyrs 	     </a:t>
            </a:r>
            <a:r>
              <a:rPr lang="en-US" sz="2000" u="sng" kern="0" spc="15" dirty="0">
                <a:effectLst/>
                <a:highlight>
                  <a:srgbClr val="FFFFFF"/>
                </a:highlight>
                <a:uFill>
                  <a:solidFill>
                    <a:schemeClr val="bg1"/>
                  </a:solidFill>
                </a:uFill>
                <a:latin typeface="Arial" panose="020B0604020202020204" pitchFamily="34" charset="0"/>
                <a:ea typeface="Times New Roman" panose="02020603050405020304" pitchFamily="18" charset="0"/>
                <a:cs typeface="Arial" panose="020B0604020202020204" pitchFamily="34" charset="0"/>
                <a:hlinkClick r:id="rId4">
                  <a:extLst>
                    <a:ext uri="{A12FA001-AC4F-418D-AE19-62706E023703}">
                      <ahyp:hlinkClr xmlns:ahyp="http://schemas.microsoft.com/office/drawing/2018/hyperlinkcolor" val="tx"/>
                    </a:ext>
                  </a:extLst>
                </a:hlinkClick>
              </a:rPr>
              <a:t>Rev </a:t>
            </a:r>
            <a:r>
              <a:rPr lang="en-US" sz="2000" u="sng" kern="0" spc="15" dirty="0">
                <a:effectLst/>
                <a:highlight>
                  <a:srgbClr val="FFFFFF"/>
                </a:highlight>
                <a:uFill>
                  <a:solidFill>
                    <a:schemeClr val="bg1"/>
                  </a:solidFill>
                </a:uFill>
                <a:latin typeface="Arial" panose="020B0604020202020204" pitchFamily="34" charset="0"/>
                <a:ea typeface="Times New Roman" panose="02020603050405020304" pitchFamily="18" charset="0"/>
                <a:cs typeface="Arial" panose="020B0604020202020204" pitchFamily="34" charset="0"/>
                <a:hlinkClick r:id="rId5">
                  <a:extLst>
                    <a:ext uri="{A12FA001-AC4F-418D-AE19-62706E023703}">
                      <ahyp:hlinkClr xmlns:ahyp="http://schemas.microsoft.com/office/drawing/2018/hyperlinkcolor" val="tx"/>
                    </a:ext>
                  </a:extLst>
                </a:hlinkClick>
              </a:rPr>
              <a:t>7:9-17 &amp; </a:t>
            </a:r>
            <a:r>
              <a:rPr lang="en-US" sz="2000" u="sng" kern="0" spc="15" dirty="0">
                <a:effectLst/>
                <a:highlight>
                  <a:srgbClr val="FFFFFF"/>
                </a:highlight>
                <a:uFill>
                  <a:solidFill>
                    <a:schemeClr val="bg1"/>
                  </a:solidFill>
                </a:uFill>
                <a:latin typeface="Arial" panose="020B0604020202020204" pitchFamily="34" charset="0"/>
                <a:ea typeface="Times New Roman" panose="02020603050405020304" pitchFamily="18" charset="0"/>
                <a:cs typeface="Arial" panose="020B0604020202020204" pitchFamily="34" charset="0"/>
                <a:hlinkClick r:id="rId4">
                  <a:extLst>
                    <a:ext uri="{A12FA001-AC4F-418D-AE19-62706E023703}">
                      <ahyp:hlinkClr xmlns:ahyp="http://schemas.microsoft.com/office/drawing/2018/hyperlinkcolor" val="tx"/>
                    </a:ext>
                  </a:extLst>
                </a:hlinkClick>
              </a:rPr>
              <a:t>20:4</a:t>
            </a:r>
            <a:endParaRPr lang="en-US" sz="2000" u="sng" kern="100" dirty="0">
              <a:effectLst/>
              <a:highlight>
                <a:srgbClr val="FFFFFF"/>
              </a:highlight>
              <a:uFill>
                <a:solidFill>
                  <a:schemeClr val="bg1"/>
                </a:solidFill>
              </a:uFill>
              <a:latin typeface="Arial" panose="020B0604020202020204" pitchFamily="34" charset="0"/>
              <a:ea typeface="Calibri" panose="020F0502020204030204" pitchFamily="34" charset="0"/>
              <a:cs typeface="Arial" panose="020B0604020202020204" pitchFamily="34" charset="0"/>
            </a:endParaRPr>
          </a:p>
          <a:p>
            <a:pPr marL="228600">
              <a:lnSpc>
                <a:spcPct val="150000"/>
              </a:lnSpc>
              <a:spcAft>
                <a:spcPts val="800"/>
              </a:spcAft>
            </a:pPr>
            <a:r>
              <a:rPr lang="en-US" sz="3600" b="1" kern="0" spc="15" dirty="0">
                <a:effectLst/>
                <a:highlight>
                  <a:srgbClr val="FFFFFF"/>
                </a:highlight>
                <a:latin typeface="Arial" panose="020B0604020202020204" pitchFamily="34" charset="0"/>
                <a:ea typeface="Times New Roman" panose="02020603050405020304" pitchFamily="18" charset="0"/>
                <a:cs typeface="Arial" panose="020B0604020202020204" pitchFamily="34" charset="0"/>
              </a:rPr>
              <a:t>Resurrection of the Two Witnesses 		          </a:t>
            </a:r>
            <a:r>
              <a:rPr lang="en-US" sz="2000" u="sng" kern="0" spc="15" dirty="0">
                <a:effectLst/>
                <a:highlight>
                  <a:srgbClr val="FFFFFF"/>
                </a:highlight>
                <a:uFill>
                  <a:solidFill>
                    <a:schemeClr val="bg1"/>
                  </a:solidFill>
                </a:uFill>
                <a:latin typeface="Arial" panose="020B0604020202020204" pitchFamily="34" charset="0"/>
                <a:ea typeface="Times New Roman" panose="02020603050405020304" pitchFamily="18" charset="0"/>
                <a:cs typeface="Arial" panose="020B0604020202020204" pitchFamily="34" charset="0"/>
                <a:hlinkClick r:id="rId5">
                  <a:extLst>
                    <a:ext uri="{A12FA001-AC4F-418D-AE19-62706E023703}">
                      <ahyp:hlinkClr xmlns:ahyp="http://schemas.microsoft.com/office/drawing/2018/hyperlinkcolor" val="tx"/>
                    </a:ext>
                  </a:extLst>
                </a:hlinkClick>
              </a:rPr>
              <a:t>Rev 11:7–11</a:t>
            </a:r>
            <a:endParaRPr lang="en-US" sz="2000" u="sng" kern="100" dirty="0">
              <a:effectLst/>
              <a:highlight>
                <a:srgbClr val="FFFFFF"/>
              </a:highlight>
              <a:uFill>
                <a:solidFill>
                  <a:schemeClr val="bg1"/>
                </a:solidFill>
              </a:uFill>
              <a:latin typeface="Arial" panose="020B0604020202020204" pitchFamily="34" charset="0"/>
              <a:ea typeface="Calibri" panose="020F0502020204030204" pitchFamily="34" charset="0"/>
              <a:cs typeface="Arial" panose="020B0604020202020204" pitchFamily="34" charset="0"/>
            </a:endParaRPr>
          </a:p>
          <a:p>
            <a:pPr marL="228600">
              <a:lnSpc>
                <a:spcPct val="150000"/>
              </a:lnSpc>
              <a:spcAft>
                <a:spcPts val="800"/>
              </a:spcAft>
            </a:pPr>
            <a:r>
              <a:rPr lang="en-US" sz="3600" b="1" kern="0" spc="15" dirty="0">
                <a:effectLst/>
                <a:highlight>
                  <a:srgbClr val="FFFFFF"/>
                </a:highlight>
                <a:latin typeface="Arial" panose="020B0604020202020204" pitchFamily="34" charset="0"/>
                <a:ea typeface="Times New Roman" panose="02020603050405020304" pitchFamily="18" charset="0"/>
                <a:cs typeface="Arial" panose="020B0604020202020204" pitchFamily="34" charset="0"/>
              </a:rPr>
              <a:t>Resurrection of those Alive &amp; Remain </a:t>
            </a:r>
            <a:r>
              <a:rPr lang="en-US" sz="2000" u="sng" kern="0" spc="15" dirty="0">
                <a:effectLst/>
                <a:highlight>
                  <a:srgbClr val="FFFFFF"/>
                </a:highlight>
                <a:uFill>
                  <a:solidFill>
                    <a:schemeClr val="bg1"/>
                  </a:solidFill>
                </a:uFill>
                <a:latin typeface="Arial" panose="020B0604020202020204" pitchFamily="34" charset="0"/>
                <a:ea typeface="Times New Roman" panose="02020603050405020304" pitchFamily="18" charset="0"/>
                <a:cs typeface="Arial" panose="020B0604020202020204" pitchFamily="34" charset="0"/>
                <a:hlinkClick r:id="rId6">
                  <a:extLst>
                    <a:ext uri="{A12FA001-AC4F-418D-AE19-62706E023703}">
                      <ahyp:hlinkClr xmlns:ahyp="http://schemas.microsoft.com/office/drawing/2018/hyperlinkcolor" val="tx"/>
                    </a:ext>
                  </a:extLst>
                </a:hlinkClick>
              </a:rPr>
              <a:t>1 </a:t>
            </a:r>
            <a:r>
              <a:rPr lang="en-US" sz="2000" u="sng" kern="0" spc="15" dirty="0" err="1">
                <a:effectLst/>
                <a:highlight>
                  <a:srgbClr val="FFFFFF"/>
                </a:highlight>
                <a:uFill>
                  <a:solidFill>
                    <a:schemeClr val="bg1"/>
                  </a:solidFill>
                </a:uFill>
                <a:latin typeface="Arial" panose="020B0604020202020204" pitchFamily="34" charset="0"/>
                <a:ea typeface="Times New Roman" panose="02020603050405020304" pitchFamily="18" charset="0"/>
                <a:cs typeface="Arial" panose="020B0604020202020204" pitchFamily="34" charset="0"/>
                <a:hlinkClick r:id="rId6">
                  <a:extLst>
                    <a:ext uri="{A12FA001-AC4F-418D-AE19-62706E023703}">
                      <ahyp:hlinkClr xmlns:ahyp="http://schemas.microsoft.com/office/drawing/2018/hyperlinkcolor" val="tx"/>
                    </a:ext>
                  </a:extLst>
                </a:hlinkClick>
              </a:rPr>
              <a:t>Thess</a:t>
            </a:r>
            <a:r>
              <a:rPr lang="en-US" sz="2000" u="sng" kern="0" spc="15" dirty="0">
                <a:effectLst/>
                <a:highlight>
                  <a:srgbClr val="FFFFFF"/>
                </a:highlight>
                <a:uFill>
                  <a:solidFill>
                    <a:schemeClr val="bg1"/>
                  </a:solidFill>
                </a:uFill>
                <a:latin typeface="Arial" panose="020B0604020202020204" pitchFamily="34" charset="0"/>
                <a:ea typeface="Times New Roman" panose="02020603050405020304" pitchFamily="18" charset="0"/>
                <a:cs typeface="Arial" panose="020B0604020202020204" pitchFamily="34" charset="0"/>
                <a:hlinkClick r:id="rId6">
                  <a:extLst>
                    <a:ext uri="{A12FA001-AC4F-418D-AE19-62706E023703}">
                      <ahyp:hlinkClr xmlns:ahyp="http://schemas.microsoft.com/office/drawing/2018/hyperlinkcolor" val="tx"/>
                    </a:ext>
                  </a:extLst>
                </a:hlinkClick>
              </a:rPr>
              <a:t> 4:13-18</a:t>
            </a:r>
            <a:r>
              <a:rPr lang="en-US" sz="2000" u="sng" kern="0" spc="15" dirty="0">
                <a:effectLst/>
                <a:highlight>
                  <a:srgbClr val="FFFFFF"/>
                </a:highlight>
                <a:uFill>
                  <a:solidFill>
                    <a:schemeClr val="bg1"/>
                  </a:solidFill>
                </a:uFill>
                <a:latin typeface="Arial" panose="020B0604020202020204" pitchFamily="34" charset="0"/>
                <a:ea typeface="Times New Roman" panose="02020603050405020304" pitchFamily="18" charset="0"/>
                <a:cs typeface="Arial" panose="020B0604020202020204" pitchFamily="34" charset="0"/>
              </a:rPr>
              <a:t>; </a:t>
            </a:r>
            <a:r>
              <a:rPr lang="en-US" sz="2000" u="sng" kern="0" spc="15" dirty="0">
                <a:effectLst/>
                <a:highlight>
                  <a:srgbClr val="FFFFFF"/>
                </a:highlight>
                <a:uFill>
                  <a:solidFill>
                    <a:schemeClr val="bg1"/>
                  </a:solidFill>
                </a:uFill>
                <a:latin typeface="Arial" panose="020B0604020202020204" pitchFamily="34" charset="0"/>
                <a:ea typeface="Times New Roman" panose="02020603050405020304" pitchFamily="18" charset="0"/>
                <a:cs typeface="Arial" panose="020B0604020202020204" pitchFamily="34" charset="0"/>
                <a:hlinkClick r:id="rId7">
                  <a:extLst>
                    <a:ext uri="{A12FA001-AC4F-418D-AE19-62706E023703}">
                      <ahyp:hlinkClr xmlns:ahyp="http://schemas.microsoft.com/office/drawing/2018/hyperlinkcolor" val="tx"/>
                    </a:ext>
                  </a:extLst>
                </a:hlinkClick>
              </a:rPr>
              <a:t>1 Cor 15:23</a:t>
            </a:r>
            <a:endParaRPr lang="en-US" sz="2000" u="sng" kern="100" dirty="0">
              <a:effectLst/>
              <a:highlight>
                <a:srgbClr val="FFFFFF"/>
              </a:highlight>
              <a:uFill>
                <a:solidFill>
                  <a:schemeClr val="bg1"/>
                </a:solidFill>
              </a:uFill>
              <a:latin typeface="Arial" panose="020B0604020202020204" pitchFamily="34" charset="0"/>
              <a:ea typeface="Calibri" panose="020F0502020204030204" pitchFamily="34" charset="0"/>
              <a:cs typeface="Arial" panose="020B0604020202020204" pitchFamily="34" charset="0"/>
            </a:endParaRPr>
          </a:p>
          <a:p>
            <a:pPr marL="228600" marR="0">
              <a:lnSpc>
                <a:spcPct val="150000"/>
              </a:lnSpc>
              <a:spcBef>
                <a:spcPts val="0"/>
              </a:spcBef>
              <a:spcAft>
                <a:spcPts val="800"/>
              </a:spcAft>
            </a:pPr>
            <a:r>
              <a:rPr lang="en-US" sz="3600" b="1" kern="0" spc="15" dirty="0">
                <a:effectLst/>
                <a:highlight>
                  <a:srgbClr val="FFFFFF"/>
                </a:highlight>
                <a:latin typeface="Arial" panose="020B0604020202020204" pitchFamily="34" charset="0"/>
                <a:ea typeface="Times New Roman" panose="02020603050405020304" pitchFamily="18" charset="0"/>
                <a:cs typeface="Arial" panose="020B0604020202020204" pitchFamily="34" charset="0"/>
              </a:rPr>
              <a:t>Resurrection of the Wicked 		</a:t>
            </a:r>
            <a:r>
              <a:rPr lang="en-US" sz="3600" kern="0" spc="15" dirty="0">
                <a:effectLst/>
                <a:highlight>
                  <a:srgbClr val="FFFFFF"/>
                </a:highlight>
                <a:latin typeface="Arial" panose="020B0604020202020204" pitchFamily="34" charset="0"/>
                <a:ea typeface="Times New Roman" panose="02020603050405020304" pitchFamily="18" charset="0"/>
                <a:cs typeface="Arial" panose="020B0604020202020204" pitchFamily="34" charset="0"/>
              </a:rPr>
              <a:t>			</a:t>
            </a:r>
            <a:r>
              <a:rPr lang="en-US" sz="2000" u="sng" kern="0" spc="15" dirty="0">
                <a:effectLst/>
                <a:highlight>
                  <a:srgbClr val="FFFFFF"/>
                </a:highlight>
                <a:uFill>
                  <a:solidFill>
                    <a:schemeClr val="bg1"/>
                  </a:solidFill>
                </a:uFill>
                <a:latin typeface="Arial" panose="020B0604020202020204" pitchFamily="34" charset="0"/>
                <a:ea typeface="Times New Roman" panose="02020603050405020304" pitchFamily="18" charset="0"/>
                <a:cs typeface="Arial" panose="020B0604020202020204" pitchFamily="34" charset="0"/>
                <a:hlinkClick r:id="rId8">
                  <a:extLst>
                    <a:ext uri="{A12FA001-AC4F-418D-AE19-62706E023703}">
                      <ahyp:hlinkClr xmlns:ahyp="http://schemas.microsoft.com/office/drawing/2018/hyperlinkcolor" val="tx"/>
                    </a:ext>
                  </a:extLst>
                </a:hlinkClick>
              </a:rPr>
              <a:t>Revelation 20:5</a:t>
            </a:r>
            <a:endParaRPr lang="en-US" sz="2000" u="sng" kern="100" dirty="0">
              <a:effectLst/>
              <a:highlight>
                <a:srgbClr val="FFFFFF"/>
              </a:highlight>
              <a:uFill>
                <a:solidFill>
                  <a:schemeClr val="bg1"/>
                </a:solidFill>
              </a:uFill>
              <a:latin typeface="Arial" panose="020B0604020202020204" pitchFamily="34" charset="0"/>
              <a:ea typeface="Calibri" panose="020F0502020204030204" pitchFamily="34" charset="0"/>
              <a:cs typeface="Arial" panose="020B0604020202020204" pitchFamily="34" charset="0"/>
            </a:endParaRPr>
          </a:p>
        </p:txBody>
      </p:sp>
      <p:pic>
        <p:nvPicPr>
          <p:cNvPr id="2052" name="Picture 4" descr="Check Mark Png - ClipArt Best">
            <a:extLst>
              <a:ext uri="{FF2B5EF4-FFF2-40B4-BE49-F238E27FC236}">
                <a16:creationId xmlns:a16="http://schemas.microsoft.com/office/drawing/2014/main" id="{9D89B269-87C4-94C6-DDC7-0CAE20B10CE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1150107"/>
            <a:ext cx="325544" cy="32652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Check Mark Png - ClipArt Best">
            <a:extLst>
              <a:ext uri="{FF2B5EF4-FFF2-40B4-BE49-F238E27FC236}">
                <a16:creationId xmlns:a16="http://schemas.microsoft.com/office/drawing/2014/main" id="{5886F381-1C1B-05B8-9568-A1B4FA36461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2054982"/>
            <a:ext cx="325544" cy="32652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Check Mark Png - ClipArt Best">
            <a:extLst>
              <a:ext uri="{FF2B5EF4-FFF2-40B4-BE49-F238E27FC236}">
                <a16:creationId xmlns:a16="http://schemas.microsoft.com/office/drawing/2014/main" id="{6FE84523-D7AF-C394-855A-D35061C805A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2959857"/>
            <a:ext cx="325544" cy="326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162437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0CCFF7F5-04FB-4312-A87C-6C7AC5703836" descr="phonto.JPG">
            <a:extLst>
              <a:ext uri="{FF2B5EF4-FFF2-40B4-BE49-F238E27FC236}">
                <a16:creationId xmlns:a16="http://schemas.microsoft.com/office/drawing/2014/main" id="{D33BFF22-8E3D-20F7-848A-8975CF76B4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5160" y="1388"/>
            <a:ext cx="7021679" cy="685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66751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FA24BA6D-676F-4371-B277-A86A52FE784C" descr="phonto.JPG">
            <a:extLst>
              <a:ext uri="{FF2B5EF4-FFF2-40B4-BE49-F238E27FC236}">
                <a16:creationId xmlns:a16="http://schemas.microsoft.com/office/drawing/2014/main" id="{546DEF9D-0046-584A-8D46-934B203277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6021" y="58635"/>
            <a:ext cx="6079958" cy="6740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11475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My Documents\Temple Aron HaKodesh\Service Messages\Shavuot\IMG_0005.jpg">
            <a:extLst>
              <a:ext uri="{FF2B5EF4-FFF2-40B4-BE49-F238E27FC236}">
                <a16:creationId xmlns:a16="http://schemas.microsoft.com/office/drawing/2014/main" id="{F74643AA-7168-F304-0331-B85C9C6A3B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395200" cy="697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ext Box 3">
            <a:extLst>
              <a:ext uri="{FF2B5EF4-FFF2-40B4-BE49-F238E27FC236}">
                <a16:creationId xmlns:a16="http://schemas.microsoft.com/office/drawing/2014/main" id="{2952BBDB-79A1-89FC-2B5B-EAB6EED2EDBC}"/>
              </a:ext>
            </a:extLst>
          </p:cNvPr>
          <p:cNvSpPr txBox="1">
            <a:spLocks noChangeArrowheads="1"/>
          </p:cNvSpPr>
          <p:nvPr/>
        </p:nvSpPr>
        <p:spPr bwMode="auto">
          <a:xfrm>
            <a:off x="1727200" y="1219200"/>
            <a:ext cx="8737600" cy="748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70000"/>
              <a:buFont typeface="Wingdings" panose="05000000000000000000" pitchFamily="2" charset="2"/>
              <a:defRPr sz="3200" b="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eaLnBrk="0" hangingPunct="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eaLnBrk="0" hangingPunct="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defTabSz="1219170" eaLnBrk="1" fontAlgn="base" hangingPunct="1">
              <a:spcBef>
                <a:spcPct val="50000"/>
              </a:spcBef>
              <a:spcAft>
                <a:spcPct val="0"/>
              </a:spcAft>
              <a:buClrTx/>
              <a:buSzTx/>
            </a:pPr>
            <a:endParaRPr lang="en-US" altLang="en-US" sz="4267" b="0">
              <a:solidFill>
                <a:srgbClr val="4B2500"/>
              </a:solidFill>
            </a:endParaRPr>
          </a:p>
        </p:txBody>
      </p:sp>
      <p:sp>
        <p:nvSpPr>
          <p:cNvPr id="2248708" name="Rectangle 4">
            <a:extLst>
              <a:ext uri="{FF2B5EF4-FFF2-40B4-BE49-F238E27FC236}">
                <a16:creationId xmlns:a16="http://schemas.microsoft.com/office/drawing/2014/main" id="{C3A6F840-666F-E4CE-C87E-C7E18565A5E1}"/>
              </a:ext>
            </a:extLst>
          </p:cNvPr>
          <p:cNvSpPr>
            <a:spLocks noChangeArrowheads="1"/>
          </p:cNvSpPr>
          <p:nvPr/>
        </p:nvSpPr>
        <p:spPr bwMode="auto">
          <a:xfrm>
            <a:off x="50800" y="1219200"/>
            <a:ext cx="12090400" cy="2875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1219170" fontAlgn="base">
              <a:lnSpc>
                <a:spcPct val="150000"/>
              </a:lnSpc>
              <a:spcBef>
                <a:spcPct val="20000"/>
              </a:spcBef>
              <a:spcAft>
                <a:spcPct val="0"/>
              </a:spcAft>
              <a:buClr>
                <a:srgbClr val="4B2500"/>
              </a:buClr>
              <a:buSzPct val="70000"/>
              <a:defRPr/>
            </a:pPr>
            <a:r>
              <a:rPr lang="en-US" sz="6000" b="1" dirty="0">
                <a:solidFill>
                  <a:srgbClr val="FFFFE3"/>
                </a:solidFill>
                <a:effectLst>
                  <a:outerShdw blurRad="38100" dist="38100" dir="2700000" algn="tl">
                    <a:srgbClr val="000000"/>
                  </a:outerShdw>
                </a:effectLst>
                <a:latin typeface="Arial" charset="0"/>
                <a:cs typeface="Arial" charset="0"/>
              </a:rPr>
              <a:t>Revelation</a:t>
            </a:r>
          </a:p>
          <a:p>
            <a:pPr algn="ctr" defTabSz="1219170" fontAlgn="base">
              <a:lnSpc>
                <a:spcPct val="150000"/>
              </a:lnSpc>
              <a:spcBef>
                <a:spcPct val="20000"/>
              </a:spcBef>
              <a:spcAft>
                <a:spcPct val="0"/>
              </a:spcAft>
              <a:buClr>
                <a:srgbClr val="4B2500"/>
              </a:buClr>
              <a:buSzPct val="70000"/>
              <a:defRPr/>
            </a:pPr>
            <a:r>
              <a:rPr lang="en-US" sz="6000" b="1" dirty="0">
                <a:solidFill>
                  <a:srgbClr val="FFFFE3"/>
                </a:solidFill>
                <a:effectLst>
                  <a:outerShdw blurRad="38100" dist="38100" dir="2700000" algn="tl">
                    <a:srgbClr val="000000"/>
                  </a:outerShdw>
                </a:effectLst>
                <a:latin typeface="Arial" charset="0"/>
                <a:cs typeface="Arial" charset="0"/>
              </a:rPr>
              <a:t>Chapter 7 - 9</a:t>
            </a:r>
          </a:p>
        </p:txBody>
      </p:sp>
    </p:spTree>
    <p:extLst>
      <p:ext uri="{BB962C8B-B14F-4D97-AF65-F5344CB8AC3E}">
        <p14:creationId xmlns:p14="http://schemas.microsoft.com/office/powerpoint/2010/main" val="37896447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A0BC9F7-79B4-855E-A3CD-7BE61BCBDB9B}"/>
              </a:ext>
            </a:extLst>
          </p:cNvPr>
          <p:cNvSpPr txBox="1"/>
          <p:nvPr/>
        </p:nvSpPr>
        <p:spPr>
          <a:xfrm>
            <a:off x="485775" y="342900"/>
            <a:ext cx="11229976" cy="5460406"/>
          </a:xfrm>
          <a:prstGeom prst="rect">
            <a:avLst/>
          </a:prstGeom>
          <a:noFill/>
        </p:spPr>
        <p:txBody>
          <a:bodyPr wrap="square" rtlCol="0">
            <a:spAutoFit/>
          </a:bodyPr>
          <a:lstStyle/>
          <a:p>
            <a:pPr algn="ctr"/>
            <a:r>
              <a:rPr lang="en-US" sz="3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Menorah Design in the Bible </a:t>
            </a:r>
          </a:p>
          <a:p>
            <a:endPar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nSpc>
                <a:spcPct val="200000"/>
              </a:lnSpc>
            </a:pPr>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7 Feasts of </a:t>
            </a:r>
            <a:r>
              <a:rPr lang="en-US" sz="36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Yehovah</a:t>
            </a:r>
            <a:endPar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nSpc>
                <a:spcPct val="200000"/>
              </a:lnSpc>
            </a:pPr>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7 Spirits of </a:t>
            </a:r>
            <a:r>
              <a:rPr lang="en-US" sz="36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Elohim</a:t>
            </a:r>
          </a:p>
          <a:p>
            <a:pPr>
              <a:lnSpc>
                <a:spcPct val="200000"/>
              </a:lnSpc>
            </a:pPr>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7 </a:t>
            </a:r>
            <a:r>
              <a:rPr lang="en-US" sz="3600" b="1" dirty="0">
                <a:latin typeface="Arial" panose="020B0604020202020204" pitchFamily="34" charset="0"/>
                <a:cs typeface="Arial" panose="020B0604020202020204" pitchFamily="34" charset="0"/>
              </a:rPr>
              <a:t>Churches</a:t>
            </a:r>
            <a:endParaRPr lang="en-US" sz="36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nSpc>
                <a:spcPct val="200000"/>
              </a:lnSpc>
            </a:pPr>
            <a:r>
              <a:rPr lang="en-US" sz="3600" b="1" dirty="0">
                <a:latin typeface="Arial" panose="020B0604020202020204" pitchFamily="34" charset="0"/>
                <a:cs typeface="Arial" panose="020B0604020202020204" pitchFamily="34" charset="0"/>
              </a:rPr>
              <a:t>				7</a:t>
            </a:r>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Days of Creation</a:t>
            </a:r>
            <a:endParaRPr lang="en-US" sz="3600" b="1" dirty="0">
              <a:latin typeface="Arial" panose="020B0604020202020204" pitchFamily="34" charset="0"/>
              <a:cs typeface="Arial" panose="020B0604020202020204" pitchFamily="34" charset="0"/>
            </a:endParaRPr>
          </a:p>
        </p:txBody>
      </p:sp>
      <p:pic>
        <p:nvPicPr>
          <p:cNvPr id="4" name="Picture 4" descr="Image result for menorah">
            <a:extLst>
              <a:ext uri="{FF2B5EF4-FFF2-40B4-BE49-F238E27FC236}">
                <a16:creationId xmlns:a16="http://schemas.microsoft.com/office/drawing/2014/main" id="{2171B880-B9A8-5826-E0E0-48D5404276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819559" y="2343151"/>
            <a:ext cx="2083525" cy="2514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375566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A0BC9F7-79B4-855E-A3CD-7BE61BCBDB9B}"/>
              </a:ext>
            </a:extLst>
          </p:cNvPr>
          <p:cNvSpPr txBox="1"/>
          <p:nvPr/>
        </p:nvSpPr>
        <p:spPr>
          <a:xfrm>
            <a:off x="485775" y="342900"/>
            <a:ext cx="11229976" cy="5460406"/>
          </a:xfrm>
          <a:prstGeom prst="rect">
            <a:avLst/>
          </a:prstGeom>
          <a:noFill/>
        </p:spPr>
        <p:txBody>
          <a:bodyPr wrap="square" rtlCol="0">
            <a:spAutoFit/>
          </a:bodyPr>
          <a:lstStyle/>
          <a:p>
            <a:pPr algn="ctr"/>
            <a:r>
              <a:rPr lang="en-US" sz="3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Menorah Design in the Bible </a:t>
            </a:r>
          </a:p>
          <a:p>
            <a:endPar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nSpc>
                <a:spcPct val="200000"/>
              </a:lnSpc>
            </a:pPr>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7 Feasts of </a:t>
            </a:r>
            <a:r>
              <a:rPr lang="en-US" sz="36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Yehovah</a:t>
            </a:r>
            <a:endPar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nSpc>
                <a:spcPct val="200000"/>
              </a:lnSpc>
            </a:pPr>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7 Spirits of </a:t>
            </a:r>
            <a:r>
              <a:rPr lang="en-US" sz="36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Elohim</a:t>
            </a:r>
          </a:p>
          <a:p>
            <a:pPr>
              <a:lnSpc>
                <a:spcPct val="200000"/>
              </a:lnSpc>
            </a:pPr>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7 </a:t>
            </a:r>
            <a:r>
              <a:rPr lang="en-US" sz="3600" b="1" dirty="0">
                <a:latin typeface="Arial" panose="020B0604020202020204" pitchFamily="34" charset="0"/>
                <a:cs typeface="Arial" panose="020B0604020202020204" pitchFamily="34" charset="0"/>
              </a:rPr>
              <a:t>Churches</a:t>
            </a:r>
            <a:endParaRPr lang="en-US" sz="36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nSpc>
                <a:spcPct val="200000"/>
              </a:lnSpc>
            </a:pPr>
            <a:r>
              <a:rPr lang="en-US" sz="3600" b="1" dirty="0">
                <a:latin typeface="Arial" panose="020B0604020202020204" pitchFamily="34" charset="0"/>
                <a:cs typeface="Arial" panose="020B0604020202020204" pitchFamily="34" charset="0"/>
              </a:rPr>
              <a:t>				7</a:t>
            </a:r>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Days of Creation</a:t>
            </a:r>
            <a:endParaRPr lang="en-US" sz="3600" b="1" dirty="0">
              <a:latin typeface="Arial" panose="020B0604020202020204" pitchFamily="34" charset="0"/>
              <a:cs typeface="Arial" panose="020B0604020202020204" pitchFamily="34" charset="0"/>
            </a:endParaRPr>
          </a:p>
        </p:txBody>
      </p:sp>
      <p:pic>
        <p:nvPicPr>
          <p:cNvPr id="3" name="Picture 4" descr="Check Mark Png - ClipArt Best">
            <a:extLst>
              <a:ext uri="{FF2B5EF4-FFF2-40B4-BE49-F238E27FC236}">
                <a16:creationId xmlns:a16="http://schemas.microsoft.com/office/drawing/2014/main" id="{D83BDC70-E562-76F8-ACD9-415C85E47A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9500" y="1988307"/>
            <a:ext cx="325544" cy="32652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heck Mark Png - ClipArt Best">
            <a:extLst>
              <a:ext uri="{FF2B5EF4-FFF2-40B4-BE49-F238E27FC236}">
                <a16:creationId xmlns:a16="http://schemas.microsoft.com/office/drawing/2014/main" id="{FA815C62-1B74-99BB-FDB8-3428211573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2144" y="3102473"/>
            <a:ext cx="325544" cy="32652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heck Mark Png - ClipArt Best">
            <a:extLst>
              <a:ext uri="{FF2B5EF4-FFF2-40B4-BE49-F238E27FC236}">
                <a16:creationId xmlns:a16="http://schemas.microsoft.com/office/drawing/2014/main" id="{6C63D614-9D9B-D970-B9C4-8000CA2A8E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9500" y="4129078"/>
            <a:ext cx="325544" cy="32652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Image result for menorah">
            <a:extLst>
              <a:ext uri="{FF2B5EF4-FFF2-40B4-BE49-F238E27FC236}">
                <a16:creationId xmlns:a16="http://schemas.microsoft.com/office/drawing/2014/main" id="{38B45894-114D-E487-C39F-48B795D874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819559" y="2343151"/>
            <a:ext cx="2083525" cy="2514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74200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E19221A-9650-3299-CBD2-5980FDE63520}"/>
              </a:ext>
            </a:extLst>
          </p:cNvPr>
          <p:cNvSpPr txBox="1"/>
          <p:nvPr/>
        </p:nvSpPr>
        <p:spPr>
          <a:xfrm>
            <a:off x="442915" y="1194021"/>
            <a:ext cx="1266825" cy="3323987"/>
          </a:xfrm>
          <a:prstGeom prst="rect">
            <a:avLst/>
          </a:prstGeom>
          <a:noFill/>
          <a:ln w="19050">
            <a:solidFill>
              <a:schemeClr val="tx1"/>
            </a:solidFill>
          </a:ln>
        </p:spPr>
        <p:txBody>
          <a:bodyPr wrap="square" rtlCol="0">
            <a:spAutoFit/>
          </a:bodyPr>
          <a:lstStyle/>
          <a:p>
            <a:pPr algn="ctr"/>
            <a:endParaRPr lang="en-US" sz="1400" b="1" dirty="0">
              <a:latin typeface="Arial" panose="020B0604020202020204" pitchFamily="34" charset="0"/>
              <a:cs typeface="Arial" panose="020B0604020202020204" pitchFamily="34" charset="0"/>
            </a:endParaRPr>
          </a:p>
          <a:p>
            <a:pPr algn="ctr"/>
            <a:r>
              <a:rPr lang="en-US" sz="1400" b="1" dirty="0">
                <a:solidFill>
                  <a:schemeClr val="bg1"/>
                </a:solidFill>
                <a:latin typeface="Arial" panose="020B0604020202020204" pitchFamily="34" charset="0"/>
                <a:cs typeface="Arial" panose="020B0604020202020204" pitchFamily="34" charset="0"/>
              </a:rPr>
              <a:t>Passover</a:t>
            </a:r>
          </a:p>
          <a:p>
            <a:pPr algn="ctr"/>
            <a:endParaRPr lang="en-US" sz="1400" b="1" dirty="0">
              <a:solidFill>
                <a:schemeClr val="bg1"/>
              </a:solidFill>
              <a:latin typeface="Arial" panose="020B0604020202020204" pitchFamily="34" charset="0"/>
              <a:cs typeface="Arial" panose="020B0604020202020204" pitchFamily="34" charset="0"/>
            </a:endParaRPr>
          </a:p>
          <a:p>
            <a:pPr algn="ctr"/>
            <a:endParaRPr lang="en-US" sz="1400" b="1" dirty="0">
              <a:solidFill>
                <a:schemeClr val="bg1"/>
              </a:solidFill>
              <a:latin typeface="Arial" panose="020B0604020202020204" pitchFamily="34" charset="0"/>
              <a:cs typeface="Arial" panose="020B0604020202020204" pitchFamily="34" charset="0"/>
            </a:endParaRPr>
          </a:p>
          <a:p>
            <a:pPr algn="ctr"/>
            <a:endParaRPr lang="en-US" sz="1400" b="1" dirty="0">
              <a:solidFill>
                <a:schemeClr val="bg1"/>
              </a:solidFill>
              <a:latin typeface="Arial" panose="020B0604020202020204" pitchFamily="34" charset="0"/>
              <a:cs typeface="Arial" panose="020B0604020202020204" pitchFamily="34" charset="0"/>
            </a:endParaRPr>
          </a:p>
          <a:p>
            <a:pPr algn="ctr"/>
            <a:r>
              <a:rPr lang="en-US" sz="1400" b="1" dirty="0">
                <a:solidFill>
                  <a:schemeClr val="bg1"/>
                </a:solidFill>
                <a:latin typeface="Arial" panose="020B0604020202020204" pitchFamily="34" charset="0"/>
                <a:cs typeface="Arial" panose="020B0604020202020204" pitchFamily="34" charset="0"/>
              </a:rPr>
              <a:t>Knowledge</a:t>
            </a:r>
          </a:p>
          <a:p>
            <a:pPr algn="ctr"/>
            <a:endParaRPr lang="en-US" sz="1400" b="1" dirty="0">
              <a:solidFill>
                <a:schemeClr val="bg1"/>
              </a:solidFill>
              <a:latin typeface="Arial" panose="020B0604020202020204" pitchFamily="34" charset="0"/>
              <a:cs typeface="Arial" panose="020B0604020202020204" pitchFamily="34" charset="0"/>
            </a:endParaRPr>
          </a:p>
          <a:p>
            <a:pPr algn="ctr"/>
            <a:endParaRPr lang="en-US" sz="1400" b="1" dirty="0">
              <a:solidFill>
                <a:schemeClr val="bg1"/>
              </a:solidFill>
              <a:latin typeface="Arial" panose="020B0604020202020204" pitchFamily="34" charset="0"/>
              <a:cs typeface="Arial" panose="020B0604020202020204" pitchFamily="34" charset="0"/>
            </a:endParaRPr>
          </a:p>
          <a:p>
            <a:pPr algn="ctr"/>
            <a:endParaRPr lang="en-US" sz="1400" b="1" dirty="0">
              <a:solidFill>
                <a:schemeClr val="bg1"/>
              </a:solidFill>
              <a:latin typeface="Arial" panose="020B0604020202020204" pitchFamily="34" charset="0"/>
              <a:cs typeface="Arial" panose="020B0604020202020204" pitchFamily="34" charset="0"/>
            </a:endParaRPr>
          </a:p>
          <a:p>
            <a:pPr algn="ctr"/>
            <a:r>
              <a:rPr lang="en-US" sz="1400" b="1" dirty="0">
                <a:solidFill>
                  <a:schemeClr val="bg1"/>
                </a:solidFill>
                <a:latin typeface="Arial" panose="020B0604020202020204" pitchFamily="34" charset="0"/>
                <a:cs typeface="Arial" panose="020B0604020202020204" pitchFamily="34" charset="0"/>
              </a:rPr>
              <a:t>Ephesus</a:t>
            </a:r>
          </a:p>
          <a:p>
            <a:pPr algn="ctr"/>
            <a:endParaRPr lang="en-US" sz="1400" b="1" dirty="0">
              <a:solidFill>
                <a:schemeClr val="bg1"/>
              </a:solidFill>
              <a:latin typeface="Arial" panose="020B0604020202020204" pitchFamily="34" charset="0"/>
              <a:cs typeface="Arial" panose="020B0604020202020204" pitchFamily="34" charset="0"/>
            </a:endParaRPr>
          </a:p>
          <a:p>
            <a:pPr algn="ctr"/>
            <a:endParaRPr lang="en-US" sz="1400" b="1" dirty="0">
              <a:solidFill>
                <a:schemeClr val="bg1"/>
              </a:solidFill>
              <a:latin typeface="Arial" panose="020B0604020202020204" pitchFamily="34" charset="0"/>
              <a:cs typeface="Arial" panose="020B0604020202020204" pitchFamily="34" charset="0"/>
            </a:endParaRPr>
          </a:p>
          <a:p>
            <a:pPr algn="ctr"/>
            <a:endParaRPr lang="en-US" sz="1400" b="1" dirty="0">
              <a:solidFill>
                <a:schemeClr val="bg1"/>
              </a:solidFill>
              <a:latin typeface="Arial" panose="020B0604020202020204" pitchFamily="34" charset="0"/>
              <a:cs typeface="Arial" panose="020B0604020202020204" pitchFamily="34" charset="0"/>
            </a:endParaRPr>
          </a:p>
          <a:p>
            <a:pPr algn="ctr"/>
            <a:r>
              <a:rPr lang="en-US" sz="1400" b="1" dirty="0">
                <a:solidFill>
                  <a:schemeClr val="bg1"/>
                </a:solidFill>
                <a:latin typeface="Arial" panose="020B0604020202020204" pitchFamily="34" charset="0"/>
                <a:cs typeface="Arial" panose="020B0604020202020204" pitchFamily="34" charset="0"/>
              </a:rPr>
              <a:t>Light from Darkness</a:t>
            </a:r>
          </a:p>
        </p:txBody>
      </p:sp>
      <p:sp>
        <p:nvSpPr>
          <p:cNvPr id="6" name="TextBox 5">
            <a:extLst>
              <a:ext uri="{FF2B5EF4-FFF2-40B4-BE49-F238E27FC236}">
                <a16:creationId xmlns:a16="http://schemas.microsoft.com/office/drawing/2014/main" id="{CB7751C6-37B5-F845-34D1-ADDC8E9658AB}"/>
              </a:ext>
            </a:extLst>
          </p:cNvPr>
          <p:cNvSpPr txBox="1"/>
          <p:nvPr/>
        </p:nvSpPr>
        <p:spPr>
          <a:xfrm>
            <a:off x="2127649" y="1194021"/>
            <a:ext cx="1266825" cy="3323987"/>
          </a:xfrm>
          <a:prstGeom prst="rect">
            <a:avLst/>
          </a:prstGeom>
          <a:noFill/>
          <a:ln w="19050">
            <a:solidFill>
              <a:schemeClr val="tx1"/>
            </a:solidFill>
          </a:ln>
        </p:spPr>
        <p:txBody>
          <a:bodyPr wrap="square" rtlCol="0">
            <a:spAutoFit/>
          </a:bodyPr>
          <a:lstStyle/>
          <a:p>
            <a:pPr algn="ctr"/>
            <a:endParaRPr lang="en-US" sz="1400" b="1" dirty="0">
              <a:latin typeface="Arial" panose="020B0604020202020204" pitchFamily="34" charset="0"/>
              <a:cs typeface="Arial" panose="020B0604020202020204" pitchFamily="34" charset="0"/>
            </a:endParaRPr>
          </a:p>
          <a:p>
            <a:pPr algn="ctr"/>
            <a:r>
              <a:rPr lang="en-US" sz="1400" b="1" dirty="0">
                <a:solidFill>
                  <a:schemeClr val="bg1"/>
                </a:solidFill>
                <a:latin typeface="Arial" panose="020B0604020202020204" pitchFamily="34" charset="0"/>
                <a:cs typeface="Arial" panose="020B0604020202020204" pitchFamily="34" charset="0"/>
              </a:rPr>
              <a:t>Unleavened Bread</a:t>
            </a:r>
          </a:p>
          <a:p>
            <a:pPr algn="ctr"/>
            <a:endParaRPr lang="en-US" sz="1400" b="1" dirty="0">
              <a:solidFill>
                <a:schemeClr val="bg1"/>
              </a:solidFill>
              <a:latin typeface="Arial" panose="020B0604020202020204" pitchFamily="34" charset="0"/>
              <a:cs typeface="Arial" panose="020B0604020202020204" pitchFamily="34" charset="0"/>
            </a:endParaRPr>
          </a:p>
          <a:p>
            <a:pPr algn="ctr"/>
            <a:endParaRPr lang="en-US" sz="1400" b="1" dirty="0">
              <a:solidFill>
                <a:schemeClr val="bg1"/>
              </a:solidFill>
              <a:latin typeface="Arial" panose="020B0604020202020204" pitchFamily="34" charset="0"/>
              <a:cs typeface="Arial" panose="020B0604020202020204" pitchFamily="34" charset="0"/>
            </a:endParaRPr>
          </a:p>
          <a:p>
            <a:pPr algn="ctr"/>
            <a:r>
              <a:rPr lang="en-US" sz="1400" b="1" dirty="0">
                <a:solidFill>
                  <a:schemeClr val="bg1"/>
                </a:solidFill>
                <a:latin typeface="Arial" panose="020B0604020202020204" pitchFamily="34" charset="0"/>
                <a:cs typeface="Arial" panose="020B0604020202020204" pitchFamily="34" charset="0"/>
              </a:rPr>
              <a:t>Council</a:t>
            </a:r>
          </a:p>
          <a:p>
            <a:pPr algn="ctr"/>
            <a:endParaRPr lang="en-US" sz="1400" b="1" dirty="0">
              <a:solidFill>
                <a:schemeClr val="bg1"/>
              </a:solidFill>
              <a:latin typeface="Arial" panose="020B0604020202020204" pitchFamily="34" charset="0"/>
              <a:cs typeface="Arial" panose="020B0604020202020204" pitchFamily="34" charset="0"/>
            </a:endParaRPr>
          </a:p>
          <a:p>
            <a:pPr algn="ctr"/>
            <a:endParaRPr lang="en-US" sz="1400" b="1" dirty="0">
              <a:solidFill>
                <a:schemeClr val="bg1"/>
              </a:solidFill>
              <a:latin typeface="Arial" panose="020B0604020202020204" pitchFamily="34" charset="0"/>
              <a:cs typeface="Arial" panose="020B0604020202020204" pitchFamily="34" charset="0"/>
            </a:endParaRPr>
          </a:p>
          <a:p>
            <a:pPr algn="ctr"/>
            <a:endParaRPr lang="en-US" sz="1400" b="1" dirty="0">
              <a:solidFill>
                <a:schemeClr val="bg1"/>
              </a:solidFill>
              <a:latin typeface="Arial" panose="020B0604020202020204" pitchFamily="34" charset="0"/>
              <a:cs typeface="Arial" panose="020B0604020202020204" pitchFamily="34" charset="0"/>
            </a:endParaRPr>
          </a:p>
          <a:p>
            <a:pPr algn="ctr"/>
            <a:r>
              <a:rPr lang="en-US" sz="1400" b="1" dirty="0">
                <a:solidFill>
                  <a:schemeClr val="bg1"/>
                </a:solidFill>
                <a:latin typeface="Arial" panose="020B0604020202020204" pitchFamily="34" charset="0"/>
                <a:cs typeface="Arial" panose="020B0604020202020204" pitchFamily="34" charset="0"/>
              </a:rPr>
              <a:t>Smyrna</a:t>
            </a:r>
          </a:p>
          <a:p>
            <a:pPr algn="ctr"/>
            <a:endParaRPr lang="en-US" sz="1400" b="1" dirty="0">
              <a:solidFill>
                <a:schemeClr val="bg1"/>
              </a:solidFill>
              <a:latin typeface="Arial" panose="020B0604020202020204" pitchFamily="34" charset="0"/>
              <a:cs typeface="Arial" panose="020B0604020202020204" pitchFamily="34" charset="0"/>
            </a:endParaRPr>
          </a:p>
          <a:p>
            <a:pPr algn="ctr"/>
            <a:endParaRPr lang="en-US" sz="1400" b="1" dirty="0">
              <a:solidFill>
                <a:schemeClr val="bg1"/>
              </a:solidFill>
              <a:latin typeface="Arial" panose="020B0604020202020204" pitchFamily="34" charset="0"/>
              <a:cs typeface="Arial" panose="020B0604020202020204" pitchFamily="34" charset="0"/>
            </a:endParaRPr>
          </a:p>
          <a:p>
            <a:pPr algn="ctr"/>
            <a:endParaRPr lang="en-US" sz="1400" b="1" dirty="0">
              <a:solidFill>
                <a:schemeClr val="bg1"/>
              </a:solidFill>
              <a:latin typeface="Arial" panose="020B0604020202020204" pitchFamily="34" charset="0"/>
              <a:cs typeface="Arial" panose="020B0604020202020204" pitchFamily="34" charset="0"/>
            </a:endParaRPr>
          </a:p>
          <a:p>
            <a:pPr algn="ctr"/>
            <a:r>
              <a:rPr lang="en-US" sz="1400" b="1" dirty="0">
                <a:solidFill>
                  <a:schemeClr val="bg1"/>
                </a:solidFill>
                <a:latin typeface="Arial" panose="020B0604020202020204" pitchFamily="34" charset="0"/>
                <a:cs typeface="Arial" panose="020B0604020202020204" pitchFamily="34" charset="0"/>
              </a:rPr>
              <a:t>Waters from Waters</a:t>
            </a:r>
          </a:p>
        </p:txBody>
      </p:sp>
      <p:sp>
        <p:nvSpPr>
          <p:cNvPr id="7" name="TextBox 6">
            <a:extLst>
              <a:ext uri="{FF2B5EF4-FFF2-40B4-BE49-F238E27FC236}">
                <a16:creationId xmlns:a16="http://schemas.microsoft.com/office/drawing/2014/main" id="{13B5DC01-E339-F3BB-FA09-DEEE94EC68D5}"/>
              </a:ext>
            </a:extLst>
          </p:cNvPr>
          <p:cNvSpPr txBox="1"/>
          <p:nvPr/>
        </p:nvSpPr>
        <p:spPr>
          <a:xfrm>
            <a:off x="7060407" y="1194021"/>
            <a:ext cx="1266825" cy="3323987"/>
          </a:xfrm>
          <a:prstGeom prst="rect">
            <a:avLst/>
          </a:prstGeom>
          <a:noFill/>
          <a:ln w="19050">
            <a:solidFill>
              <a:schemeClr val="tx1"/>
            </a:solidFill>
          </a:ln>
        </p:spPr>
        <p:txBody>
          <a:bodyPr wrap="square" rtlCol="0">
            <a:spAutoFit/>
          </a:bodyPr>
          <a:lstStyle/>
          <a:p>
            <a:pPr algn="ctr"/>
            <a:endParaRPr lang="en-US" sz="1400" b="1" dirty="0">
              <a:latin typeface="Arial" panose="020B0604020202020204" pitchFamily="34" charset="0"/>
              <a:cs typeface="Arial" panose="020B0604020202020204" pitchFamily="34" charset="0"/>
            </a:endParaRPr>
          </a:p>
          <a:p>
            <a:pPr algn="ctr"/>
            <a:r>
              <a:rPr lang="en-US" sz="1400" b="1" dirty="0">
                <a:solidFill>
                  <a:schemeClr val="bg1"/>
                </a:solidFill>
                <a:latin typeface="Arial" panose="020B0604020202020204" pitchFamily="34" charset="0"/>
                <a:cs typeface="Arial" panose="020B0604020202020204" pitchFamily="34" charset="0"/>
              </a:rPr>
              <a:t>Trumpets</a:t>
            </a:r>
          </a:p>
          <a:p>
            <a:pPr algn="ctr"/>
            <a:endParaRPr lang="en-US" sz="1400" b="1" dirty="0">
              <a:solidFill>
                <a:schemeClr val="bg1"/>
              </a:solidFill>
              <a:latin typeface="Arial" panose="020B0604020202020204" pitchFamily="34" charset="0"/>
              <a:cs typeface="Arial" panose="020B0604020202020204" pitchFamily="34" charset="0"/>
            </a:endParaRPr>
          </a:p>
          <a:p>
            <a:pPr algn="ctr"/>
            <a:endParaRPr lang="en-US" sz="1400" b="1" dirty="0">
              <a:solidFill>
                <a:schemeClr val="bg1"/>
              </a:solidFill>
              <a:latin typeface="Arial" panose="020B0604020202020204" pitchFamily="34" charset="0"/>
              <a:cs typeface="Arial" panose="020B0604020202020204" pitchFamily="34" charset="0"/>
            </a:endParaRPr>
          </a:p>
          <a:p>
            <a:pPr algn="ctr"/>
            <a:endParaRPr lang="en-US" sz="1400" b="1" dirty="0">
              <a:solidFill>
                <a:schemeClr val="bg1"/>
              </a:solidFill>
              <a:latin typeface="Arial" panose="020B0604020202020204" pitchFamily="34" charset="0"/>
              <a:cs typeface="Arial" panose="020B0604020202020204" pitchFamily="34" charset="0"/>
            </a:endParaRPr>
          </a:p>
          <a:p>
            <a:pPr algn="ctr"/>
            <a:r>
              <a:rPr lang="en-US" sz="1400" b="1" dirty="0">
                <a:solidFill>
                  <a:schemeClr val="bg1"/>
                </a:solidFill>
                <a:latin typeface="Arial" panose="020B0604020202020204" pitchFamily="34" charset="0"/>
                <a:cs typeface="Arial" panose="020B0604020202020204" pitchFamily="34" charset="0"/>
              </a:rPr>
              <a:t>Under-</a:t>
            </a:r>
          </a:p>
          <a:p>
            <a:pPr algn="ctr"/>
            <a:r>
              <a:rPr lang="en-US" sz="1400" b="1" dirty="0">
                <a:solidFill>
                  <a:schemeClr val="bg1"/>
                </a:solidFill>
                <a:latin typeface="Arial" panose="020B0604020202020204" pitchFamily="34" charset="0"/>
                <a:cs typeface="Arial" panose="020B0604020202020204" pitchFamily="34" charset="0"/>
              </a:rPr>
              <a:t>standing</a:t>
            </a:r>
          </a:p>
          <a:p>
            <a:pPr algn="ctr"/>
            <a:endParaRPr lang="en-US" sz="1400" b="1" dirty="0">
              <a:solidFill>
                <a:schemeClr val="bg1"/>
              </a:solidFill>
              <a:latin typeface="Arial" panose="020B0604020202020204" pitchFamily="34" charset="0"/>
              <a:cs typeface="Arial" panose="020B0604020202020204" pitchFamily="34" charset="0"/>
            </a:endParaRPr>
          </a:p>
          <a:p>
            <a:pPr algn="ctr"/>
            <a:endParaRPr lang="en-US" sz="1400" b="1" dirty="0">
              <a:solidFill>
                <a:schemeClr val="bg1"/>
              </a:solidFill>
              <a:latin typeface="Arial" panose="020B0604020202020204" pitchFamily="34" charset="0"/>
              <a:cs typeface="Arial" panose="020B0604020202020204" pitchFamily="34" charset="0"/>
            </a:endParaRPr>
          </a:p>
          <a:p>
            <a:pPr algn="ctr"/>
            <a:r>
              <a:rPr lang="en-US" sz="1400" b="1" dirty="0">
                <a:solidFill>
                  <a:schemeClr val="bg1"/>
                </a:solidFill>
                <a:latin typeface="Arial" panose="020B0604020202020204" pitchFamily="34" charset="0"/>
                <a:cs typeface="Arial" panose="020B0604020202020204" pitchFamily="34" charset="0"/>
              </a:rPr>
              <a:t>Sardis</a:t>
            </a:r>
          </a:p>
          <a:p>
            <a:pPr algn="ctr"/>
            <a:endParaRPr lang="en-US" sz="1400" b="1" dirty="0">
              <a:solidFill>
                <a:schemeClr val="bg1"/>
              </a:solidFill>
              <a:latin typeface="Arial" panose="020B0604020202020204" pitchFamily="34" charset="0"/>
              <a:cs typeface="Arial" panose="020B0604020202020204" pitchFamily="34" charset="0"/>
            </a:endParaRPr>
          </a:p>
          <a:p>
            <a:pPr algn="ctr"/>
            <a:endParaRPr lang="en-US" sz="1400" b="1" dirty="0">
              <a:solidFill>
                <a:schemeClr val="bg1"/>
              </a:solidFill>
              <a:latin typeface="Arial" panose="020B0604020202020204" pitchFamily="34" charset="0"/>
              <a:cs typeface="Arial" panose="020B0604020202020204" pitchFamily="34" charset="0"/>
            </a:endParaRPr>
          </a:p>
          <a:p>
            <a:pPr algn="ctr"/>
            <a:endParaRPr lang="en-US" sz="1400" b="1" dirty="0">
              <a:solidFill>
                <a:schemeClr val="bg1"/>
              </a:solidFill>
              <a:latin typeface="Arial" panose="020B0604020202020204" pitchFamily="34" charset="0"/>
              <a:cs typeface="Arial" panose="020B0604020202020204" pitchFamily="34" charset="0"/>
            </a:endParaRPr>
          </a:p>
          <a:p>
            <a:pPr algn="ctr"/>
            <a:r>
              <a:rPr lang="en-US" sz="1400" b="1" dirty="0">
                <a:solidFill>
                  <a:schemeClr val="bg1"/>
                </a:solidFill>
                <a:latin typeface="Arial" panose="020B0604020202020204" pitchFamily="34" charset="0"/>
                <a:cs typeface="Arial" panose="020B0604020202020204" pitchFamily="34" charset="0"/>
              </a:rPr>
              <a:t>Birds &amp; Fish</a:t>
            </a:r>
          </a:p>
          <a:p>
            <a:pPr algn="ctr"/>
            <a:endParaRPr lang="en-US" sz="1400" b="1"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D1640E82-1AEE-E7C1-C9E3-6725007E785B}"/>
              </a:ext>
            </a:extLst>
          </p:cNvPr>
          <p:cNvSpPr txBox="1"/>
          <p:nvPr/>
        </p:nvSpPr>
        <p:spPr>
          <a:xfrm>
            <a:off x="3812383" y="1194021"/>
            <a:ext cx="1266825" cy="3323987"/>
          </a:xfrm>
          <a:prstGeom prst="rect">
            <a:avLst/>
          </a:prstGeom>
          <a:noFill/>
          <a:ln w="19050">
            <a:solidFill>
              <a:schemeClr val="tx1"/>
            </a:solidFill>
          </a:ln>
        </p:spPr>
        <p:txBody>
          <a:bodyPr wrap="square" rtlCol="0">
            <a:spAutoFit/>
          </a:bodyPr>
          <a:lstStyle/>
          <a:p>
            <a:pPr algn="ctr"/>
            <a:endParaRPr lang="en-US" sz="1400" b="1" dirty="0">
              <a:latin typeface="Arial" panose="020B0604020202020204" pitchFamily="34" charset="0"/>
              <a:cs typeface="Arial" panose="020B0604020202020204" pitchFamily="34" charset="0"/>
            </a:endParaRPr>
          </a:p>
          <a:p>
            <a:pPr algn="ctr"/>
            <a:r>
              <a:rPr lang="en-US" sz="1400" b="1" dirty="0">
                <a:solidFill>
                  <a:schemeClr val="bg1"/>
                </a:solidFill>
                <a:latin typeface="Arial" panose="020B0604020202020204" pitchFamily="34" charset="0"/>
                <a:cs typeface="Arial" panose="020B0604020202020204" pitchFamily="34" charset="0"/>
              </a:rPr>
              <a:t>First Fruits</a:t>
            </a:r>
          </a:p>
          <a:p>
            <a:pPr algn="ctr"/>
            <a:endParaRPr lang="en-US" sz="1400" b="1" dirty="0">
              <a:solidFill>
                <a:schemeClr val="bg1"/>
              </a:solidFill>
              <a:latin typeface="Arial" panose="020B0604020202020204" pitchFamily="34" charset="0"/>
              <a:cs typeface="Arial" panose="020B0604020202020204" pitchFamily="34" charset="0"/>
            </a:endParaRPr>
          </a:p>
          <a:p>
            <a:pPr algn="ctr"/>
            <a:endParaRPr lang="en-US" sz="1400" b="1" dirty="0">
              <a:solidFill>
                <a:schemeClr val="bg1"/>
              </a:solidFill>
              <a:latin typeface="Arial" panose="020B0604020202020204" pitchFamily="34" charset="0"/>
              <a:cs typeface="Arial" panose="020B0604020202020204" pitchFamily="34" charset="0"/>
            </a:endParaRPr>
          </a:p>
          <a:p>
            <a:pPr algn="ctr"/>
            <a:endParaRPr lang="en-US" sz="1400" b="1" dirty="0">
              <a:solidFill>
                <a:schemeClr val="bg1"/>
              </a:solidFill>
              <a:latin typeface="Arial" panose="020B0604020202020204" pitchFamily="34" charset="0"/>
              <a:cs typeface="Arial" panose="020B0604020202020204" pitchFamily="34" charset="0"/>
            </a:endParaRPr>
          </a:p>
          <a:p>
            <a:pPr algn="ctr"/>
            <a:r>
              <a:rPr lang="en-US" sz="1400" b="1" dirty="0">
                <a:solidFill>
                  <a:schemeClr val="bg1"/>
                </a:solidFill>
                <a:latin typeface="Arial" panose="020B0604020202020204" pitchFamily="34" charset="0"/>
                <a:cs typeface="Arial" panose="020B0604020202020204" pitchFamily="34" charset="0"/>
              </a:rPr>
              <a:t>Wisdom</a:t>
            </a:r>
          </a:p>
          <a:p>
            <a:pPr algn="ctr"/>
            <a:endParaRPr lang="en-US" sz="1400" b="1" dirty="0">
              <a:solidFill>
                <a:schemeClr val="bg1"/>
              </a:solidFill>
              <a:latin typeface="Arial" panose="020B0604020202020204" pitchFamily="34" charset="0"/>
              <a:cs typeface="Arial" panose="020B0604020202020204" pitchFamily="34" charset="0"/>
            </a:endParaRPr>
          </a:p>
          <a:p>
            <a:pPr algn="ctr"/>
            <a:endParaRPr lang="en-US" sz="1400" b="1" dirty="0">
              <a:solidFill>
                <a:schemeClr val="bg1"/>
              </a:solidFill>
              <a:latin typeface="Arial" panose="020B0604020202020204" pitchFamily="34" charset="0"/>
              <a:cs typeface="Arial" panose="020B0604020202020204" pitchFamily="34" charset="0"/>
            </a:endParaRPr>
          </a:p>
          <a:p>
            <a:pPr algn="ctr"/>
            <a:endParaRPr lang="en-US" sz="1400" b="1" dirty="0">
              <a:solidFill>
                <a:schemeClr val="bg1"/>
              </a:solidFill>
              <a:latin typeface="Arial" panose="020B0604020202020204" pitchFamily="34" charset="0"/>
              <a:cs typeface="Arial" panose="020B0604020202020204" pitchFamily="34" charset="0"/>
            </a:endParaRPr>
          </a:p>
          <a:p>
            <a:pPr algn="ctr"/>
            <a:r>
              <a:rPr lang="en-US" sz="1400" b="1" dirty="0">
                <a:solidFill>
                  <a:schemeClr val="bg1"/>
                </a:solidFill>
                <a:latin typeface="Arial" panose="020B0604020202020204" pitchFamily="34" charset="0"/>
                <a:cs typeface="Arial" panose="020B0604020202020204" pitchFamily="34" charset="0"/>
              </a:rPr>
              <a:t>Pergamos</a:t>
            </a:r>
          </a:p>
          <a:p>
            <a:pPr algn="ctr"/>
            <a:endParaRPr lang="en-US" sz="1400" b="1" dirty="0">
              <a:solidFill>
                <a:schemeClr val="bg1"/>
              </a:solidFill>
              <a:latin typeface="Arial" panose="020B0604020202020204" pitchFamily="34" charset="0"/>
              <a:cs typeface="Arial" panose="020B0604020202020204" pitchFamily="34" charset="0"/>
            </a:endParaRPr>
          </a:p>
          <a:p>
            <a:pPr algn="ctr"/>
            <a:endParaRPr lang="en-US" sz="1400" b="1" dirty="0">
              <a:solidFill>
                <a:schemeClr val="bg1"/>
              </a:solidFill>
              <a:latin typeface="Arial" panose="020B0604020202020204" pitchFamily="34" charset="0"/>
              <a:cs typeface="Arial" panose="020B0604020202020204" pitchFamily="34" charset="0"/>
            </a:endParaRPr>
          </a:p>
          <a:p>
            <a:pPr algn="ctr"/>
            <a:endParaRPr lang="en-US" sz="1400" b="1" dirty="0">
              <a:solidFill>
                <a:schemeClr val="bg1"/>
              </a:solidFill>
              <a:latin typeface="Arial" panose="020B0604020202020204" pitchFamily="34" charset="0"/>
              <a:cs typeface="Arial" panose="020B0604020202020204" pitchFamily="34" charset="0"/>
            </a:endParaRPr>
          </a:p>
          <a:p>
            <a:pPr algn="ctr"/>
            <a:r>
              <a:rPr lang="en-US" sz="1400" b="1" dirty="0">
                <a:solidFill>
                  <a:schemeClr val="bg1"/>
                </a:solidFill>
                <a:latin typeface="Arial" panose="020B0604020202020204" pitchFamily="34" charset="0"/>
                <a:cs typeface="Arial" panose="020B0604020202020204" pitchFamily="34" charset="0"/>
              </a:rPr>
              <a:t>Earth, Fruit &amp; Seeds</a:t>
            </a:r>
          </a:p>
        </p:txBody>
      </p:sp>
      <p:sp>
        <p:nvSpPr>
          <p:cNvPr id="9" name="TextBox 8">
            <a:extLst>
              <a:ext uri="{FF2B5EF4-FFF2-40B4-BE49-F238E27FC236}">
                <a16:creationId xmlns:a16="http://schemas.microsoft.com/office/drawing/2014/main" id="{14524FA3-AB0A-091B-3651-A219CC1AE2FC}"/>
              </a:ext>
            </a:extLst>
          </p:cNvPr>
          <p:cNvSpPr txBox="1"/>
          <p:nvPr/>
        </p:nvSpPr>
        <p:spPr>
          <a:xfrm>
            <a:off x="5462587" y="978578"/>
            <a:ext cx="1266825" cy="3539430"/>
          </a:xfrm>
          <a:prstGeom prst="rect">
            <a:avLst/>
          </a:prstGeom>
          <a:noFill/>
          <a:ln w="19050">
            <a:solidFill>
              <a:schemeClr val="tx1"/>
            </a:solidFill>
          </a:ln>
        </p:spPr>
        <p:txBody>
          <a:bodyPr wrap="square" rtlCol="0">
            <a:spAutoFit/>
          </a:bodyPr>
          <a:lstStyle/>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r>
              <a:rPr lang="en-US" sz="1400" b="1" dirty="0">
                <a:solidFill>
                  <a:schemeClr val="bg1"/>
                </a:solidFill>
                <a:latin typeface="Arial" panose="020B0604020202020204" pitchFamily="34" charset="0"/>
                <a:cs typeface="Arial" panose="020B0604020202020204" pitchFamily="34" charset="0"/>
              </a:rPr>
              <a:t>Pentecost</a:t>
            </a:r>
          </a:p>
          <a:p>
            <a:pPr algn="ctr"/>
            <a:endParaRPr lang="en-US" sz="1400" b="1" dirty="0">
              <a:solidFill>
                <a:schemeClr val="bg1"/>
              </a:solidFill>
              <a:latin typeface="Arial" panose="020B0604020202020204" pitchFamily="34" charset="0"/>
              <a:cs typeface="Arial" panose="020B0604020202020204" pitchFamily="34" charset="0"/>
            </a:endParaRPr>
          </a:p>
          <a:p>
            <a:pPr algn="ctr"/>
            <a:endParaRPr lang="en-US" sz="1400" b="1" dirty="0">
              <a:solidFill>
                <a:schemeClr val="bg1"/>
              </a:solidFill>
              <a:latin typeface="Arial" panose="020B0604020202020204" pitchFamily="34" charset="0"/>
              <a:cs typeface="Arial" panose="020B0604020202020204" pitchFamily="34" charset="0"/>
            </a:endParaRPr>
          </a:p>
          <a:p>
            <a:pPr algn="ctr"/>
            <a:endParaRPr lang="en-US" sz="1400" b="1" dirty="0">
              <a:solidFill>
                <a:schemeClr val="bg1"/>
              </a:solidFill>
              <a:latin typeface="Arial" panose="020B0604020202020204" pitchFamily="34" charset="0"/>
              <a:cs typeface="Arial" panose="020B0604020202020204" pitchFamily="34" charset="0"/>
            </a:endParaRPr>
          </a:p>
          <a:p>
            <a:pPr algn="ctr"/>
            <a:r>
              <a:rPr lang="en-US" sz="1400" b="1" dirty="0">
                <a:solidFill>
                  <a:schemeClr val="bg1"/>
                </a:solidFill>
                <a:latin typeface="Arial" panose="020B0604020202020204" pitchFamily="34" charset="0"/>
                <a:cs typeface="Arial" panose="020B0604020202020204" pitchFamily="34" charset="0"/>
              </a:rPr>
              <a:t>The LORD</a:t>
            </a:r>
          </a:p>
          <a:p>
            <a:pPr algn="ctr"/>
            <a:endParaRPr lang="en-US" sz="1400" b="1" dirty="0">
              <a:solidFill>
                <a:schemeClr val="bg1"/>
              </a:solidFill>
              <a:latin typeface="Arial" panose="020B0604020202020204" pitchFamily="34" charset="0"/>
              <a:cs typeface="Arial" panose="020B0604020202020204" pitchFamily="34" charset="0"/>
            </a:endParaRPr>
          </a:p>
          <a:p>
            <a:pPr algn="ctr"/>
            <a:endParaRPr lang="en-US" sz="1400" b="1" dirty="0">
              <a:solidFill>
                <a:schemeClr val="bg1"/>
              </a:solidFill>
              <a:latin typeface="Arial" panose="020B0604020202020204" pitchFamily="34" charset="0"/>
              <a:cs typeface="Arial" panose="020B0604020202020204" pitchFamily="34" charset="0"/>
            </a:endParaRPr>
          </a:p>
          <a:p>
            <a:pPr algn="ctr"/>
            <a:endParaRPr lang="en-US" sz="1400" b="1" dirty="0">
              <a:solidFill>
                <a:schemeClr val="bg1"/>
              </a:solidFill>
              <a:latin typeface="Arial" panose="020B0604020202020204" pitchFamily="34" charset="0"/>
              <a:cs typeface="Arial" panose="020B0604020202020204" pitchFamily="34" charset="0"/>
            </a:endParaRPr>
          </a:p>
          <a:p>
            <a:pPr algn="ctr"/>
            <a:r>
              <a:rPr lang="en-US" sz="1400" b="1" dirty="0">
                <a:solidFill>
                  <a:schemeClr val="bg1"/>
                </a:solidFill>
                <a:latin typeface="Arial" panose="020B0604020202020204" pitchFamily="34" charset="0"/>
                <a:cs typeface="Arial" panose="020B0604020202020204" pitchFamily="34" charset="0"/>
              </a:rPr>
              <a:t>Thyatira</a:t>
            </a:r>
          </a:p>
          <a:p>
            <a:pPr algn="ctr"/>
            <a:endParaRPr lang="en-US" sz="1400" b="1" dirty="0">
              <a:solidFill>
                <a:schemeClr val="bg1"/>
              </a:solidFill>
              <a:latin typeface="Arial" panose="020B0604020202020204" pitchFamily="34" charset="0"/>
              <a:cs typeface="Arial" panose="020B0604020202020204" pitchFamily="34" charset="0"/>
            </a:endParaRPr>
          </a:p>
          <a:p>
            <a:pPr algn="ctr"/>
            <a:endParaRPr lang="en-US" sz="1400" b="1" dirty="0">
              <a:solidFill>
                <a:schemeClr val="bg1"/>
              </a:solidFill>
              <a:latin typeface="Arial" panose="020B0604020202020204" pitchFamily="34" charset="0"/>
              <a:cs typeface="Arial" panose="020B0604020202020204" pitchFamily="34" charset="0"/>
            </a:endParaRPr>
          </a:p>
          <a:p>
            <a:pPr algn="ctr"/>
            <a:endParaRPr lang="en-US" sz="1400" b="1" dirty="0">
              <a:solidFill>
                <a:schemeClr val="bg1"/>
              </a:solidFill>
              <a:latin typeface="Arial" panose="020B0604020202020204" pitchFamily="34" charset="0"/>
              <a:cs typeface="Arial" panose="020B0604020202020204" pitchFamily="34" charset="0"/>
            </a:endParaRPr>
          </a:p>
          <a:p>
            <a:pPr algn="ctr"/>
            <a:r>
              <a:rPr lang="en-US" sz="1400" b="1" dirty="0">
                <a:solidFill>
                  <a:schemeClr val="bg1"/>
                </a:solidFill>
                <a:latin typeface="Arial" panose="020B0604020202020204" pitchFamily="34" charset="0"/>
                <a:cs typeface="Arial" panose="020B0604020202020204" pitchFamily="34" charset="0"/>
              </a:rPr>
              <a:t>Sun, Moon &amp; Stars</a:t>
            </a:r>
          </a:p>
        </p:txBody>
      </p:sp>
      <p:sp>
        <p:nvSpPr>
          <p:cNvPr id="10" name="TextBox 9">
            <a:extLst>
              <a:ext uri="{FF2B5EF4-FFF2-40B4-BE49-F238E27FC236}">
                <a16:creationId xmlns:a16="http://schemas.microsoft.com/office/drawing/2014/main" id="{6D6EF2D5-62F6-4C1B-BAF2-8970BAE928C2}"/>
              </a:ext>
            </a:extLst>
          </p:cNvPr>
          <p:cNvSpPr txBox="1"/>
          <p:nvPr/>
        </p:nvSpPr>
        <p:spPr>
          <a:xfrm>
            <a:off x="10653714" y="1213071"/>
            <a:ext cx="1266825" cy="3323987"/>
          </a:xfrm>
          <a:prstGeom prst="rect">
            <a:avLst/>
          </a:prstGeom>
          <a:noFill/>
          <a:ln w="19050">
            <a:solidFill>
              <a:schemeClr val="tx1"/>
            </a:solidFill>
          </a:ln>
        </p:spPr>
        <p:txBody>
          <a:bodyPr wrap="square" rtlCol="0">
            <a:spAutoFit/>
          </a:bodyPr>
          <a:lstStyle/>
          <a:p>
            <a:pPr algn="ctr"/>
            <a:endParaRPr lang="en-US" sz="1400" b="1" dirty="0">
              <a:latin typeface="Arial" panose="020B0604020202020204" pitchFamily="34" charset="0"/>
              <a:cs typeface="Arial" panose="020B0604020202020204" pitchFamily="34" charset="0"/>
            </a:endParaRPr>
          </a:p>
          <a:p>
            <a:pPr algn="ctr"/>
            <a:r>
              <a:rPr lang="en-US" sz="1400" b="1" dirty="0">
                <a:solidFill>
                  <a:schemeClr val="bg1"/>
                </a:solidFill>
                <a:latin typeface="Arial" panose="020B0604020202020204" pitchFamily="34" charset="0"/>
                <a:cs typeface="Arial" panose="020B0604020202020204" pitchFamily="34" charset="0"/>
              </a:rPr>
              <a:t>Tabernacles</a:t>
            </a:r>
          </a:p>
          <a:p>
            <a:pPr algn="ctr"/>
            <a:endParaRPr lang="en-US" sz="1400" b="1" dirty="0">
              <a:solidFill>
                <a:schemeClr val="bg1"/>
              </a:solidFill>
              <a:latin typeface="Arial" panose="020B0604020202020204" pitchFamily="34" charset="0"/>
              <a:cs typeface="Arial" panose="020B0604020202020204" pitchFamily="34" charset="0"/>
            </a:endParaRPr>
          </a:p>
          <a:p>
            <a:pPr algn="ctr"/>
            <a:endParaRPr lang="en-US" sz="1400" b="1" dirty="0">
              <a:solidFill>
                <a:schemeClr val="bg1"/>
              </a:solidFill>
              <a:latin typeface="Arial" panose="020B0604020202020204" pitchFamily="34" charset="0"/>
              <a:cs typeface="Arial" panose="020B0604020202020204" pitchFamily="34" charset="0"/>
            </a:endParaRPr>
          </a:p>
          <a:p>
            <a:pPr algn="ctr"/>
            <a:endParaRPr lang="en-US" sz="1400" b="1" dirty="0">
              <a:solidFill>
                <a:schemeClr val="bg1"/>
              </a:solidFill>
              <a:latin typeface="Arial" panose="020B0604020202020204" pitchFamily="34" charset="0"/>
              <a:cs typeface="Arial" panose="020B0604020202020204" pitchFamily="34" charset="0"/>
            </a:endParaRPr>
          </a:p>
          <a:p>
            <a:pPr algn="ctr"/>
            <a:r>
              <a:rPr lang="en-US" sz="1400" b="1" dirty="0">
                <a:solidFill>
                  <a:schemeClr val="bg1"/>
                </a:solidFill>
                <a:latin typeface="Arial" panose="020B0604020202020204" pitchFamily="34" charset="0"/>
                <a:cs typeface="Arial" panose="020B0604020202020204" pitchFamily="34" charset="0"/>
              </a:rPr>
              <a:t>Fear of the LORD</a:t>
            </a:r>
          </a:p>
          <a:p>
            <a:pPr algn="ctr"/>
            <a:endParaRPr lang="en-US" sz="1400" b="1" dirty="0">
              <a:solidFill>
                <a:schemeClr val="bg1"/>
              </a:solidFill>
              <a:latin typeface="Arial" panose="020B0604020202020204" pitchFamily="34" charset="0"/>
              <a:cs typeface="Arial" panose="020B0604020202020204" pitchFamily="34" charset="0"/>
            </a:endParaRPr>
          </a:p>
          <a:p>
            <a:pPr algn="ctr"/>
            <a:endParaRPr lang="en-US" sz="1400" b="1" dirty="0">
              <a:solidFill>
                <a:schemeClr val="bg1"/>
              </a:solidFill>
              <a:latin typeface="Arial" panose="020B0604020202020204" pitchFamily="34" charset="0"/>
              <a:cs typeface="Arial" panose="020B0604020202020204" pitchFamily="34" charset="0"/>
            </a:endParaRPr>
          </a:p>
          <a:p>
            <a:pPr algn="ctr"/>
            <a:r>
              <a:rPr lang="en-US" sz="1400" b="1" dirty="0">
                <a:solidFill>
                  <a:schemeClr val="bg1"/>
                </a:solidFill>
                <a:latin typeface="Arial" panose="020B0604020202020204" pitchFamily="34" charset="0"/>
                <a:cs typeface="Arial" panose="020B0604020202020204" pitchFamily="34" charset="0"/>
              </a:rPr>
              <a:t>Laodicea</a:t>
            </a:r>
          </a:p>
          <a:p>
            <a:pPr algn="ctr"/>
            <a:endParaRPr lang="en-US" sz="1400" b="1" dirty="0">
              <a:solidFill>
                <a:schemeClr val="bg1"/>
              </a:solidFill>
              <a:latin typeface="Arial" panose="020B0604020202020204" pitchFamily="34" charset="0"/>
              <a:cs typeface="Arial" panose="020B0604020202020204" pitchFamily="34" charset="0"/>
            </a:endParaRPr>
          </a:p>
          <a:p>
            <a:pPr algn="ctr"/>
            <a:endParaRPr lang="en-US" sz="1400" b="1" dirty="0">
              <a:solidFill>
                <a:schemeClr val="bg1"/>
              </a:solidFill>
              <a:latin typeface="Arial" panose="020B0604020202020204" pitchFamily="34" charset="0"/>
              <a:cs typeface="Arial" panose="020B0604020202020204" pitchFamily="34" charset="0"/>
            </a:endParaRPr>
          </a:p>
          <a:p>
            <a:pPr algn="ctr"/>
            <a:endParaRPr lang="en-US" sz="1400" b="1" dirty="0">
              <a:solidFill>
                <a:schemeClr val="bg1"/>
              </a:solidFill>
              <a:latin typeface="Arial" panose="020B0604020202020204" pitchFamily="34" charset="0"/>
              <a:cs typeface="Arial" panose="020B0604020202020204" pitchFamily="34" charset="0"/>
            </a:endParaRPr>
          </a:p>
          <a:p>
            <a:pPr algn="ctr"/>
            <a:r>
              <a:rPr lang="en-US" sz="1400" b="1" dirty="0">
                <a:solidFill>
                  <a:schemeClr val="bg1"/>
                </a:solidFill>
                <a:latin typeface="Arial" panose="020B0604020202020204" pitchFamily="34" charset="0"/>
                <a:cs typeface="Arial" panose="020B0604020202020204" pitchFamily="34" charset="0"/>
              </a:rPr>
              <a:t>Shabbat</a:t>
            </a:r>
          </a:p>
          <a:p>
            <a:pPr algn="ctr"/>
            <a:endParaRPr lang="en-US" sz="1400" b="1"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5B13594E-1D2C-508E-FAF8-31B05556F7B4}"/>
              </a:ext>
            </a:extLst>
          </p:cNvPr>
          <p:cNvSpPr txBox="1"/>
          <p:nvPr/>
        </p:nvSpPr>
        <p:spPr>
          <a:xfrm>
            <a:off x="8908258" y="1213071"/>
            <a:ext cx="1266825" cy="3323987"/>
          </a:xfrm>
          <a:prstGeom prst="rect">
            <a:avLst/>
          </a:prstGeom>
          <a:noFill/>
          <a:ln w="19050">
            <a:solidFill>
              <a:schemeClr val="tx1"/>
            </a:solidFill>
          </a:ln>
        </p:spPr>
        <p:txBody>
          <a:bodyPr wrap="square" rtlCol="0">
            <a:spAutoFit/>
          </a:bodyPr>
          <a:lstStyle/>
          <a:p>
            <a:pPr algn="ctr"/>
            <a:endParaRPr lang="en-US" sz="1400" b="1" dirty="0">
              <a:latin typeface="Arial" panose="020B0604020202020204" pitchFamily="34" charset="0"/>
              <a:cs typeface="Arial" panose="020B0604020202020204" pitchFamily="34" charset="0"/>
            </a:endParaRPr>
          </a:p>
          <a:p>
            <a:pPr algn="ctr"/>
            <a:r>
              <a:rPr lang="en-US" sz="1400" b="1" dirty="0">
                <a:solidFill>
                  <a:schemeClr val="bg1"/>
                </a:solidFill>
                <a:latin typeface="Arial" panose="020B0604020202020204" pitchFamily="34" charset="0"/>
                <a:cs typeface="Arial" panose="020B0604020202020204" pitchFamily="34" charset="0"/>
              </a:rPr>
              <a:t>Atonement</a:t>
            </a:r>
          </a:p>
          <a:p>
            <a:pPr algn="ctr"/>
            <a:endParaRPr lang="en-US" sz="1400" b="1" dirty="0">
              <a:solidFill>
                <a:schemeClr val="bg1"/>
              </a:solidFill>
              <a:latin typeface="Arial" panose="020B0604020202020204" pitchFamily="34" charset="0"/>
              <a:cs typeface="Arial" panose="020B0604020202020204" pitchFamily="34" charset="0"/>
            </a:endParaRPr>
          </a:p>
          <a:p>
            <a:pPr algn="ctr"/>
            <a:endParaRPr lang="en-US" sz="1400" b="1" dirty="0">
              <a:solidFill>
                <a:schemeClr val="bg1"/>
              </a:solidFill>
              <a:latin typeface="Arial" panose="020B0604020202020204" pitchFamily="34" charset="0"/>
              <a:cs typeface="Arial" panose="020B0604020202020204" pitchFamily="34" charset="0"/>
            </a:endParaRPr>
          </a:p>
          <a:p>
            <a:pPr algn="ctr"/>
            <a:endParaRPr lang="en-US" sz="1400" b="1" dirty="0">
              <a:solidFill>
                <a:schemeClr val="bg1"/>
              </a:solidFill>
              <a:latin typeface="Arial" panose="020B0604020202020204" pitchFamily="34" charset="0"/>
              <a:cs typeface="Arial" panose="020B0604020202020204" pitchFamily="34" charset="0"/>
            </a:endParaRPr>
          </a:p>
          <a:p>
            <a:pPr algn="ctr"/>
            <a:r>
              <a:rPr lang="en-US" sz="1400" b="1" dirty="0">
                <a:solidFill>
                  <a:schemeClr val="bg1"/>
                </a:solidFill>
                <a:latin typeface="Arial" panose="020B0604020202020204" pitchFamily="34" charset="0"/>
                <a:cs typeface="Arial" panose="020B0604020202020204" pitchFamily="34" charset="0"/>
              </a:rPr>
              <a:t>Might</a:t>
            </a:r>
          </a:p>
          <a:p>
            <a:pPr algn="ctr"/>
            <a:endParaRPr lang="en-US" sz="1400" b="1" dirty="0">
              <a:solidFill>
                <a:schemeClr val="bg1"/>
              </a:solidFill>
              <a:latin typeface="Arial" panose="020B0604020202020204" pitchFamily="34" charset="0"/>
              <a:cs typeface="Arial" panose="020B0604020202020204" pitchFamily="34" charset="0"/>
            </a:endParaRPr>
          </a:p>
          <a:p>
            <a:pPr algn="ctr"/>
            <a:endParaRPr lang="en-US" sz="1400" b="1" dirty="0">
              <a:solidFill>
                <a:schemeClr val="bg1"/>
              </a:solidFill>
              <a:latin typeface="Arial" panose="020B0604020202020204" pitchFamily="34" charset="0"/>
              <a:cs typeface="Arial" panose="020B0604020202020204" pitchFamily="34" charset="0"/>
            </a:endParaRPr>
          </a:p>
          <a:p>
            <a:pPr algn="ctr"/>
            <a:endParaRPr lang="en-US" sz="1400" b="1" dirty="0">
              <a:solidFill>
                <a:schemeClr val="bg1"/>
              </a:solidFill>
              <a:latin typeface="Arial" panose="020B0604020202020204" pitchFamily="34" charset="0"/>
              <a:cs typeface="Arial" panose="020B0604020202020204" pitchFamily="34" charset="0"/>
            </a:endParaRPr>
          </a:p>
          <a:p>
            <a:pPr algn="ctr"/>
            <a:r>
              <a:rPr lang="en-US" sz="1400" b="1" dirty="0">
                <a:solidFill>
                  <a:schemeClr val="bg1"/>
                </a:solidFill>
                <a:latin typeface="Arial" panose="020B0604020202020204" pitchFamily="34" charset="0"/>
                <a:cs typeface="Arial" panose="020B0604020202020204" pitchFamily="34" charset="0"/>
              </a:rPr>
              <a:t>Philadelphia</a:t>
            </a:r>
          </a:p>
          <a:p>
            <a:pPr algn="ctr"/>
            <a:endParaRPr lang="en-US" sz="1400" b="1" dirty="0">
              <a:solidFill>
                <a:schemeClr val="bg1"/>
              </a:solidFill>
              <a:latin typeface="Arial" panose="020B0604020202020204" pitchFamily="34" charset="0"/>
              <a:cs typeface="Arial" panose="020B0604020202020204" pitchFamily="34" charset="0"/>
            </a:endParaRPr>
          </a:p>
          <a:p>
            <a:pPr algn="ctr"/>
            <a:endParaRPr lang="en-US" sz="1400" b="1" dirty="0">
              <a:solidFill>
                <a:schemeClr val="bg1"/>
              </a:solidFill>
              <a:latin typeface="Arial" panose="020B0604020202020204" pitchFamily="34" charset="0"/>
              <a:cs typeface="Arial" panose="020B0604020202020204" pitchFamily="34" charset="0"/>
            </a:endParaRPr>
          </a:p>
          <a:p>
            <a:pPr algn="ctr"/>
            <a:endParaRPr lang="en-US" sz="1400" b="1" dirty="0">
              <a:solidFill>
                <a:schemeClr val="bg1"/>
              </a:solidFill>
              <a:latin typeface="Arial" panose="020B0604020202020204" pitchFamily="34" charset="0"/>
              <a:cs typeface="Arial" panose="020B0604020202020204" pitchFamily="34" charset="0"/>
            </a:endParaRPr>
          </a:p>
          <a:p>
            <a:pPr algn="ctr"/>
            <a:r>
              <a:rPr lang="en-US" sz="1400" b="1" dirty="0">
                <a:solidFill>
                  <a:schemeClr val="bg1"/>
                </a:solidFill>
                <a:latin typeface="Arial" panose="020B0604020202020204" pitchFamily="34" charset="0"/>
                <a:cs typeface="Arial" panose="020B0604020202020204" pitchFamily="34" charset="0"/>
              </a:rPr>
              <a:t>Man &amp; Beasts</a:t>
            </a:r>
          </a:p>
        </p:txBody>
      </p:sp>
      <p:pic>
        <p:nvPicPr>
          <p:cNvPr id="4098" name="Picture 2" descr="Image result for candle flame clipart">
            <a:extLst>
              <a:ext uri="{FF2B5EF4-FFF2-40B4-BE49-F238E27FC236}">
                <a16:creationId xmlns:a16="http://schemas.microsoft.com/office/drawing/2014/main" id="{78A80834-D607-DF50-AEE6-A0C95B8C94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6156" y="143826"/>
            <a:ext cx="499685" cy="78962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Image result for candle flame clipart">
            <a:extLst>
              <a:ext uri="{FF2B5EF4-FFF2-40B4-BE49-F238E27FC236}">
                <a16:creationId xmlns:a16="http://schemas.microsoft.com/office/drawing/2014/main" id="{1D9601F0-ADCC-FEA1-3972-FC0C0930CF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5417" y="363852"/>
            <a:ext cx="499685" cy="78962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Image result for candle flame clipart">
            <a:extLst>
              <a:ext uri="{FF2B5EF4-FFF2-40B4-BE49-F238E27FC236}">
                <a16:creationId xmlns:a16="http://schemas.microsoft.com/office/drawing/2014/main" id="{38D363B8-299D-7F46-839F-40D10BBD11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2885" y="363852"/>
            <a:ext cx="499685" cy="78962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Image result for candle flame clipart">
            <a:extLst>
              <a:ext uri="{FF2B5EF4-FFF2-40B4-BE49-F238E27FC236}">
                <a16:creationId xmlns:a16="http://schemas.microsoft.com/office/drawing/2014/main" id="{6F7D8A81-AA26-7B2E-5E9A-8DC0576C4B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8688" y="363852"/>
            <a:ext cx="499685" cy="78962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Image result for candle flame clipart">
            <a:extLst>
              <a:ext uri="{FF2B5EF4-FFF2-40B4-BE49-F238E27FC236}">
                <a16:creationId xmlns:a16="http://schemas.microsoft.com/office/drawing/2014/main" id="{E1532FD2-4923-BEDD-53C5-7423265C08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8918" y="375822"/>
            <a:ext cx="499685" cy="78962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mage result for candle flame clipart">
            <a:extLst>
              <a:ext uri="{FF2B5EF4-FFF2-40B4-BE49-F238E27FC236}">
                <a16:creationId xmlns:a16="http://schemas.microsoft.com/office/drawing/2014/main" id="{746DDF5B-B11A-FEEF-ECD8-154DB8DE77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1827" y="364034"/>
            <a:ext cx="499685" cy="78962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Image result for candle flame clipart">
            <a:extLst>
              <a:ext uri="{FF2B5EF4-FFF2-40B4-BE49-F238E27FC236}">
                <a16:creationId xmlns:a16="http://schemas.microsoft.com/office/drawing/2014/main" id="{159BC343-ADDB-52B3-00E6-230A3CA44D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37283" y="363852"/>
            <a:ext cx="499685" cy="789624"/>
          </a:xfrm>
          <a:prstGeom prst="rect">
            <a:avLst/>
          </a:prstGeom>
          <a:noFill/>
          <a:extLst>
            <a:ext uri="{909E8E84-426E-40DD-AFC4-6F175D3DCCD1}">
              <a14:hiddenFill xmlns:a14="http://schemas.microsoft.com/office/drawing/2010/main">
                <a:solidFill>
                  <a:srgbClr val="FFFFFF"/>
                </a:solidFill>
              </a14:hiddenFill>
            </a:ext>
          </a:extLst>
        </p:spPr>
      </p:pic>
      <p:cxnSp>
        <p:nvCxnSpPr>
          <p:cNvPr id="22" name="Straight Connector 21">
            <a:extLst>
              <a:ext uri="{FF2B5EF4-FFF2-40B4-BE49-F238E27FC236}">
                <a16:creationId xmlns:a16="http://schemas.microsoft.com/office/drawing/2014/main" id="{0CB31912-BF9F-957E-8B6E-AA89A21EEDA8}"/>
              </a:ext>
            </a:extLst>
          </p:cNvPr>
          <p:cNvCxnSpPr>
            <a:cxnSpLocks/>
            <a:stCxn id="9" idx="2"/>
          </p:cNvCxnSpPr>
          <p:nvPr/>
        </p:nvCxnSpPr>
        <p:spPr>
          <a:xfrm>
            <a:off x="6096000" y="4518008"/>
            <a:ext cx="0" cy="219616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A5E81A4-4796-4EA1-562A-4813A7E77AFB}"/>
              </a:ext>
            </a:extLst>
          </p:cNvPr>
          <p:cNvCxnSpPr>
            <a:cxnSpLocks/>
          </p:cNvCxnSpPr>
          <p:nvPr/>
        </p:nvCxnSpPr>
        <p:spPr>
          <a:xfrm flipH="1">
            <a:off x="6095998" y="4518008"/>
            <a:ext cx="1597821" cy="55881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2D19406-7924-A46D-6FD3-E30726832CFA}"/>
              </a:ext>
            </a:extLst>
          </p:cNvPr>
          <p:cNvCxnSpPr>
            <a:cxnSpLocks/>
          </p:cNvCxnSpPr>
          <p:nvPr/>
        </p:nvCxnSpPr>
        <p:spPr>
          <a:xfrm flipH="1">
            <a:off x="6095998" y="4537058"/>
            <a:ext cx="3464721" cy="122556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C559CF7-36D2-11FD-77F1-E711529E0931}"/>
              </a:ext>
            </a:extLst>
          </p:cNvPr>
          <p:cNvCxnSpPr>
            <a:cxnSpLocks/>
          </p:cNvCxnSpPr>
          <p:nvPr/>
        </p:nvCxnSpPr>
        <p:spPr>
          <a:xfrm flipH="1">
            <a:off x="6095998" y="4537058"/>
            <a:ext cx="5229227" cy="181611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9B252DD-644D-6570-501D-AA21AE21555B}"/>
              </a:ext>
            </a:extLst>
          </p:cNvPr>
          <p:cNvCxnSpPr>
            <a:cxnSpLocks/>
          </p:cNvCxnSpPr>
          <p:nvPr/>
        </p:nvCxnSpPr>
        <p:spPr>
          <a:xfrm>
            <a:off x="1038227" y="4518008"/>
            <a:ext cx="5057771" cy="183516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9B67D5C-0147-3F21-A27A-886B10B93927}"/>
              </a:ext>
            </a:extLst>
          </p:cNvPr>
          <p:cNvCxnSpPr>
            <a:cxnSpLocks/>
          </p:cNvCxnSpPr>
          <p:nvPr/>
        </p:nvCxnSpPr>
        <p:spPr>
          <a:xfrm>
            <a:off x="2761061" y="4518008"/>
            <a:ext cx="3334937" cy="124461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7132C40-20DA-0F6F-330D-01DCDEC78319}"/>
              </a:ext>
            </a:extLst>
          </p:cNvPr>
          <p:cNvCxnSpPr>
            <a:cxnSpLocks/>
          </p:cNvCxnSpPr>
          <p:nvPr/>
        </p:nvCxnSpPr>
        <p:spPr>
          <a:xfrm>
            <a:off x="4428530" y="4518008"/>
            <a:ext cx="1667468" cy="55881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00476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4098" name="3E52D3D2-51F4-4CE2-84A9-EDB7370C13C9" descr="phonto.JPG">
            <a:extLst>
              <a:ext uri="{FF2B5EF4-FFF2-40B4-BE49-F238E27FC236}">
                <a16:creationId xmlns:a16="http://schemas.microsoft.com/office/drawing/2014/main" id="{EC1A92BA-4E89-8387-23F0-84CAB8E5A5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2274" y="35692"/>
            <a:ext cx="5527451" cy="6822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13557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E19221A-9650-3299-CBD2-5980FDE63520}"/>
              </a:ext>
            </a:extLst>
          </p:cNvPr>
          <p:cNvSpPr txBox="1"/>
          <p:nvPr/>
        </p:nvSpPr>
        <p:spPr>
          <a:xfrm>
            <a:off x="442915" y="1194021"/>
            <a:ext cx="1266825" cy="3323987"/>
          </a:xfrm>
          <a:prstGeom prst="rect">
            <a:avLst/>
          </a:prstGeom>
          <a:noFill/>
          <a:ln w="19050">
            <a:solidFill>
              <a:schemeClr val="tx1"/>
            </a:solidFill>
          </a:ln>
        </p:spPr>
        <p:txBody>
          <a:bodyPr wrap="square" rtlCol="0">
            <a:spAutoFit/>
          </a:bodyPr>
          <a:lstStyle/>
          <a:p>
            <a:pPr algn="ctr"/>
            <a:endParaRPr lang="en-US" sz="1400" b="1" dirty="0">
              <a:latin typeface="Arial" panose="020B0604020202020204" pitchFamily="34" charset="0"/>
              <a:cs typeface="Arial" panose="020B0604020202020204" pitchFamily="34" charset="0"/>
            </a:endParaRPr>
          </a:p>
          <a:p>
            <a:pPr algn="ctr"/>
            <a:r>
              <a:rPr lang="en-US" sz="1400" b="1" dirty="0">
                <a:solidFill>
                  <a:srgbClr val="FF0000"/>
                </a:solidFill>
                <a:latin typeface="Arial" panose="020B0604020202020204" pitchFamily="34" charset="0"/>
                <a:cs typeface="Arial" panose="020B0604020202020204" pitchFamily="34" charset="0"/>
              </a:rPr>
              <a:t>Passover</a:t>
            </a: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r>
              <a:rPr lang="en-US" sz="1400" b="1" dirty="0">
                <a:solidFill>
                  <a:schemeClr val="bg1"/>
                </a:solidFill>
                <a:latin typeface="Arial" panose="020B0604020202020204" pitchFamily="34" charset="0"/>
                <a:cs typeface="Arial" panose="020B0604020202020204" pitchFamily="34" charset="0"/>
              </a:rPr>
              <a:t>Knowledge</a:t>
            </a:r>
          </a:p>
          <a:p>
            <a:pPr algn="ctr"/>
            <a:endParaRPr lang="en-US" sz="1400" b="1" dirty="0">
              <a:solidFill>
                <a:schemeClr val="bg1"/>
              </a:solidFill>
              <a:latin typeface="Arial" panose="020B0604020202020204" pitchFamily="34" charset="0"/>
              <a:cs typeface="Arial" panose="020B0604020202020204" pitchFamily="34" charset="0"/>
            </a:endParaRPr>
          </a:p>
          <a:p>
            <a:pPr algn="ctr"/>
            <a:endParaRPr lang="en-US" sz="1400" b="1" dirty="0">
              <a:solidFill>
                <a:schemeClr val="bg1"/>
              </a:solidFill>
              <a:latin typeface="Arial" panose="020B0604020202020204" pitchFamily="34" charset="0"/>
              <a:cs typeface="Arial" panose="020B0604020202020204" pitchFamily="34" charset="0"/>
            </a:endParaRPr>
          </a:p>
          <a:p>
            <a:pPr algn="ctr"/>
            <a:endParaRPr lang="en-US" sz="1400" b="1" dirty="0">
              <a:solidFill>
                <a:schemeClr val="bg1"/>
              </a:solidFill>
              <a:latin typeface="Arial" panose="020B0604020202020204" pitchFamily="34" charset="0"/>
              <a:cs typeface="Arial" panose="020B0604020202020204" pitchFamily="34" charset="0"/>
            </a:endParaRPr>
          </a:p>
          <a:p>
            <a:pPr algn="ctr"/>
            <a:r>
              <a:rPr lang="en-US" sz="1400" b="1" dirty="0">
                <a:solidFill>
                  <a:schemeClr val="bg1"/>
                </a:solidFill>
                <a:latin typeface="Arial" panose="020B0604020202020204" pitchFamily="34" charset="0"/>
                <a:cs typeface="Arial" panose="020B0604020202020204" pitchFamily="34" charset="0"/>
              </a:rPr>
              <a:t>Ephesus</a:t>
            </a:r>
          </a:p>
          <a:p>
            <a:pPr algn="ctr"/>
            <a:endParaRPr lang="en-US" sz="1400" b="1" dirty="0">
              <a:solidFill>
                <a:schemeClr val="bg1"/>
              </a:solidFill>
              <a:latin typeface="Arial" panose="020B0604020202020204" pitchFamily="34" charset="0"/>
              <a:cs typeface="Arial" panose="020B0604020202020204" pitchFamily="34" charset="0"/>
            </a:endParaRPr>
          </a:p>
          <a:p>
            <a:pPr algn="ctr"/>
            <a:endParaRPr lang="en-US" sz="1400" b="1" dirty="0">
              <a:solidFill>
                <a:schemeClr val="bg1"/>
              </a:solidFill>
              <a:latin typeface="Arial" panose="020B0604020202020204" pitchFamily="34" charset="0"/>
              <a:cs typeface="Arial" panose="020B0604020202020204" pitchFamily="34" charset="0"/>
            </a:endParaRPr>
          </a:p>
          <a:p>
            <a:pPr algn="ctr"/>
            <a:endParaRPr lang="en-US" sz="1400" b="1" dirty="0">
              <a:solidFill>
                <a:schemeClr val="bg1"/>
              </a:solidFill>
              <a:latin typeface="Arial" panose="020B0604020202020204" pitchFamily="34" charset="0"/>
              <a:cs typeface="Arial" panose="020B0604020202020204" pitchFamily="34" charset="0"/>
            </a:endParaRPr>
          </a:p>
          <a:p>
            <a:pPr algn="ctr"/>
            <a:r>
              <a:rPr lang="en-US" sz="1400" b="1" dirty="0">
                <a:solidFill>
                  <a:schemeClr val="bg1"/>
                </a:solidFill>
                <a:latin typeface="Arial" panose="020B0604020202020204" pitchFamily="34" charset="0"/>
                <a:cs typeface="Arial" panose="020B0604020202020204" pitchFamily="34" charset="0"/>
              </a:rPr>
              <a:t>Light from Darkness</a:t>
            </a:r>
          </a:p>
        </p:txBody>
      </p:sp>
      <p:sp>
        <p:nvSpPr>
          <p:cNvPr id="6" name="TextBox 5">
            <a:extLst>
              <a:ext uri="{FF2B5EF4-FFF2-40B4-BE49-F238E27FC236}">
                <a16:creationId xmlns:a16="http://schemas.microsoft.com/office/drawing/2014/main" id="{CB7751C6-37B5-F845-34D1-ADDC8E9658AB}"/>
              </a:ext>
            </a:extLst>
          </p:cNvPr>
          <p:cNvSpPr txBox="1"/>
          <p:nvPr/>
        </p:nvSpPr>
        <p:spPr>
          <a:xfrm>
            <a:off x="2127649" y="1194021"/>
            <a:ext cx="1266825" cy="3323987"/>
          </a:xfrm>
          <a:prstGeom prst="rect">
            <a:avLst/>
          </a:prstGeom>
          <a:noFill/>
          <a:ln w="19050">
            <a:solidFill>
              <a:schemeClr val="tx1"/>
            </a:solidFill>
          </a:ln>
        </p:spPr>
        <p:txBody>
          <a:bodyPr wrap="square" rtlCol="0">
            <a:spAutoFit/>
          </a:bodyPr>
          <a:lstStyle/>
          <a:p>
            <a:pPr algn="ctr"/>
            <a:endParaRPr lang="en-US" sz="1400" b="1" dirty="0">
              <a:latin typeface="Arial" panose="020B0604020202020204" pitchFamily="34" charset="0"/>
              <a:cs typeface="Arial" panose="020B0604020202020204" pitchFamily="34" charset="0"/>
            </a:endParaRPr>
          </a:p>
          <a:p>
            <a:pPr algn="ctr"/>
            <a:r>
              <a:rPr lang="en-US" sz="1400" b="1" dirty="0">
                <a:solidFill>
                  <a:srgbClr val="FF0000"/>
                </a:solidFill>
                <a:latin typeface="Arial" panose="020B0604020202020204" pitchFamily="34" charset="0"/>
                <a:cs typeface="Arial" panose="020B0604020202020204" pitchFamily="34" charset="0"/>
              </a:rPr>
              <a:t>Unleavened Bread</a:t>
            </a: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r>
              <a:rPr lang="en-US" sz="1400" b="1" dirty="0">
                <a:solidFill>
                  <a:schemeClr val="bg1"/>
                </a:solidFill>
                <a:latin typeface="Arial" panose="020B0604020202020204" pitchFamily="34" charset="0"/>
                <a:cs typeface="Arial" panose="020B0604020202020204" pitchFamily="34" charset="0"/>
              </a:rPr>
              <a:t>Council</a:t>
            </a:r>
          </a:p>
          <a:p>
            <a:pPr algn="ctr"/>
            <a:endParaRPr lang="en-US" sz="1400" b="1" dirty="0">
              <a:solidFill>
                <a:schemeClr val="bg1"/>
              </a:solidFill>
              <a:latin typeface="Arial" panose="020B0604020202020204" pitchFamily="34" charset="0"/>
              <a:cs typeface="Arial" panose="020B0604020202020204" pitchFamily="34" charset="0"/>
            </a:endParaRPr>
          </a:p>
          <a:p>
            <a:pPr algn="ctr"/>
            <a:endParaRPr lang="en-US" sz="1400" b="1" dirty="0">
              <a:solidFill>
                <a:schemeClr val="bg1"/>
              </a:solidFill>
              <a:latin typeface="Arial" panose="020B0604020202020204" pitchFamily="34" charset="0"/>
              <a:cs typeface="Arial" panose="020B0604020202020204" pitchFamily="34" charset="0"/>
            </a:endParaRPr>
          </a:p>
          <a:p>
            <a:pPr algn="ctr"/>
            <a:endParaRPr lang="en-US" sz="1400" b="1" dirty="0">
              <a:solidFill>
                <a:schemeClr val="bg1"/>
              </a:solidFill>
              <a:latin typeface="Arial" panose="020B0604020202020204" pitchFamily="34" charset="0"/>
              <a:cs typeface="Arial" panose="020B0604020202020204" pitchFamily="34" charset="0"/>
            </a:endParaRPr>
          </a:p>
          <a:p>
            <a:pPr algn="ctr"/>
            <a:r>
              <a:rPr lang="en-US" sz="1400" b="1" dirty="0">
                <a:solidFill>
                  <a:schemeClr val="bg1"/>
                </a:solidFill>
                <a:latin typeface="Arial" panose="020B0604020202020204" pitchFamily="34" charset="0"/>
                <a:cs typeface="Arial" panose="020B0604020202020204" pitchFamily="34" charset="0"/>
              </a:rPr>
              <a:t>Smyrna</a:t>
            </a:r>
          </a:p>
          <a:p>
            <a:pPr algn="ctr"/>
            <a:endParaRPr lang="en-US" sz="1400" b="1" dirty="0">
              <a:solidFill>
                <a:schemeClr val="bg1"/>
              </a:solidFill>
              <a:latin typeface="Arial" panose="020B0604020202020204" pitchFamily="34" charset="0"/>
              <a:cs typeface="Arial" panose="020B0604020202020204" pitchFamily="34" charset="0"/>
            </a:endParaRPr>
          </a:p>
          <a:p>
            <a:pPr algn="ctr"/>
            <a:endParaRPr lang="en-US" sz="1400" b="1" dirty="0">
              <a:solidFill>
                <a:schemeClr val="bg1"/>
              </a:solidFill>
              <a:latin typeface="Arial" panose="020B0604020202020204" pitchFamily="34" charset="0"/>
              <a:cs typeface="Arial" panose="020B0604020202020204" pitchFamily="34" charset="0"/>
            </a:endParaRPr>
          </a:p>
          <a:p>
            <a:pPr algn="ctr"/>
            <a:endParaRPr lang="en-US" sz="1400" b="1" dirty="0">
              <a:solidFill>
                <a:schemeClr val="bg1"/>
              </a:solidFill>
              <a:latin typeface="Arial" panose="020B0604020202020204" pitchFamily="34" charset="0"/>
              <a:cs typeface="Arial" panose="020B0604020202020204" pitchFamily="34" charset="0"/>
            </a:endParaRPr>
          </a:p>
          <a:p>
            <a:pPr algn="ctr"/>
            <a:r>
              <a:rPr lang="en-US" sz="1400" b="1" dirty="0">
                <a:solidFill>
                  <a:schemeClr val="bg1"/>
                </a:solidFill>
                <a:latin typeface="Arial" panose="020B0604020202020204" pitchFamily="34" charset="0"/>
                <a:cs typeface="Arial" panose="020B0604020202020204" pitchFamily="34" charset="0"/>
              </a:rPr>
              <a:t>Waters from Waters</a:t>
            </a:r>
          </a:p>
        </p:txBody>
      </p:sp>
      <p:sp>
        <p:nvSpPr>
          <p:cNvPr id="7" name="TextBox 6">
            <a:extLst>
              <a:ext uri="{FF2B5EF4-FFF2-40B4-BE49-F238E27FC236}">
                <a16:creationId xmlns:a16="http://schemas.microsoft.com/office/drawing/2014/main" id="{13B5DC01-E339-F3BB-FA09-DEEE94EC68D5}"/>
              </a:ext>
            </a:extLst>
          </p:cNvPr>
          <p:cNvSpPr txBox="1"/>
          <p:nvPr/>
        </p:nvSpPr>
        <p:spPr>
          <a:xfrm>
            <a:off x="7060407" y="1194021"/>
            <a:ext cx="1266825" cy="3323987"/>
          </a:xfrm>
          <a:prstGeom prst="rect">
            <a:avLst/>
          </a:prstGeom>
          <a:noFill/>
          <a:ln w="19050">
            <a:solidFill>
              <a:schemeClr val="tx1"/>
            </a:solidFill>
          </a:ln>
        </p:spPr>
        <p:txBody>
          <a:bodyPr wrap="square" rtlCol="0">
            <a:spAutoFit/>
          </a:bodyPr>
          <a:lstStyle/>
          <a:p>
            <a:pPr algn="ctr"/>
            <a:endParaRPr lang="en-US" sz="1400" b="1" dirty="0">
              <a:latin typeface="Arial" panose="020B0604020202020204" pitchFamily="34" charset="0"/>
              <a:cs typeface="Arial" panose="020B0604020202020204" pitchFamily="34" charset="0"/>
            </a:endParaRPr>
          </a:p>
          <a:p>
            <a:pPr algn="ctr"/>
            <a:r>
              <a:rPr lang="en-US" sz="1400" b="1" dirty="0">
                <a:solidFill>
                  <a:srgbClr val="FF0000"/>
                </a:solidFill>
                <a:latin typeface="Arial" panose="020B0604020202020204" pitchFamily="34" charset="0"/>
                <a:cs typeface="Arial" panose="020B0604020202020204" pitchFamily="34" charset="0"/>
              </a:rPr>
              <a:t>Trumpets</a:t>
            </a: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r>
              <a:rPr lang="en-US" sz="1400" b="1" dirty="0">
                <a:solidFill>
                  <a:schemeClr val="bg1"/>
                </a:solidFill>
                <a:latin typeface="Arial" panose="020B0604020202020204" pitchFamily="34" charset="0"/>
                <a:cs typeface="Arial" panose="020B0604020202020204" pitchFamily="34" charset="0"/>
              </a:rPr>
              <a:t>Under-</a:t>
            </a:r>
          </a:p>
          <a:p>
            <a:pPr algn="ctr"/>
            <a:r>
              <a:rPr lang="en-US" sz="1400" b="1" dirty="0">
                <a:solidFill>
                  <a:schemeClr val="bg1"/>
                </a:solidFill>
                <a:latin typeface="Arial" panose="020B0604020202020204" pitchFamily="34" charset="0"/>
                <a:cs typeface="Arial" panose="020B0604020202020204" pitchFamily="34" charset="0"/>
              </a:rPr>
              <a:t>standing</a:t>
            </a:r>
          </a:p>
          <a:p>
            <a:pPr algn="ctr"/>
            <a:endParaRPr lang="en-US" sz="1400" b="1" dirty="0">
              <a:solidFill>
                <a:schemeClr val="bg1"/>
              </a:solidFill>
              <a:latin typeface="Arial" panose="020B0604020202020204" pitchFamily="34" charset="0"/>
              <a:cs typeface="Arial" panose="020B0604020202020204" pitchFamily="34" charset="0"/>
            </a:endParaRPr>
          </a:p>
          <a:p>
            <a:pPr algn="ctr"/>
            <a:endParaRPr lang="en-US" sz="1400" b="1" dirty="0">
              <a:solidFill>
                <a:schemeClr val="bg1"/>
              </a:solidFill>
              <a:latin typeface="Arial" panose="020B0604020202020204" pitchFamily="34" charset="0"/>
              <a:cs typeface="Arial" panose="020B0604020202020204" pitchFamily="34" charset="0"/>
            </a:endParaRPr>
          </a:p>
          <a:p>
            <a:pPr algn="ctr"/>
            <a:r>
              <a:rPr lang="en-US" sz="1400" b="1" dirty="0">
                <a:solidFill>
                  <a:schemeClr val="bg1"/>
                </a:solidFill>
                <a:latin typeface="Arial" panose="020B0604020202020204" pitchFamily="34" charset="0"/>
                <a:cs typeface="Arial" panose="020B0604020202020204" pitchFamily="34" charset="0"/>
              </a:rPr>
              <a:t>Sardis</a:t>
            </a:r>
          </a:p>
          <a:p>
            <a:pPr algn="ctr"/>
            <a:endParaRPr lang="en-US" sz="1400" b="1" dirty="0">
              <a:solidFill>
                <a:schemeClr val="bg1"/>
              </a:solidFill>
              <a:latin typeface="Arial" panose="020B0604020202020204" pitchFamily="34" charset="0"/>
              <a:cs typeface="Arial" panose="020B0604020202020204" pitchFamily="34" charset="0"/>
            </a:endParaRPr>
          </a:p>
          <a:p>
            <a:pPr algn="ctr"/>
            <a:endParaRPr lang="en-US" sz="1400" b="1" dirty="0">
              <a:solidFill>
                <a:schemeClr val="bg1"/>
              </a:solidFill>
              <a:latin typeface="Arial" panose="020B0604020202020204" pitchFamily="34" charset="0"/>
              <a:cs typeface="Arial" panose="020B0604020202020204" pitchFamily="34" charset="0"/>
            </a:endParaRPr>
          </a:p>
          <a:p>
            <a:pPr algn="ctr"/>
            <a:endParaRPr lang="en-US" sz="1400" b="1" dirty="0">
              <a:solidFill>
                <a:schemeClr val="bg1"/>
              </a:solidFill>
              <a:latin typeface="Arial" panose="020B0604020202020204" pitchFamily="34" charset="0"/>
              <a:cs typeface="Arial" panose="020B0604020202020204" pitchFamily="34" charset="0"/>
            </a:endParaRPr>
          </a:p>
          <a:p>
            <a:pPr algn="ctr"/>
            <a:r>
              <a:rPr lang="en-US" sz="1400" b="1" dirty="0">
                <a:solidFill>
                  <a:schemeClr val="bg1"/>
                </a:solidFill>
                <a:latin typeface="Arial" panose="020B0604020202020204" pitchFamily="34" charset="0"/>
                <a:cs typeface="Arial" panose="020B0604020202020204" pitchFamily="34" charset="0"/>
              </a:rPr>
              <a:t>Birds &amp; Fish</a:t>
            </a:r>
          </a:p>
          <a:p>
            <a:pPr algn="ctr"/>
            <a:endParaRPr lang="en-US" sz="1400" b="1"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D1640E82-1AEE-E7C1-C9E3-6725007E785B}"/>
              </a:ext>
            </a:extLst>
          </p:cNvPr>
          <p:cNvSpPr txBox="1"/>
          <p:nvPr/>
        </p:nvSpPr>
        <p:spPr>
          <a:xfrm>
            <a:off x="3812383" y="1194021"/>
            <a:ext cx="1266825" cy="3323987"/>
          </a:xfrm>
          <a:prstGeom prst="rect">
            <a:avLst/>
          </a:prstGeom>
          <a:noFill/>
          <a:ln w="19050">
            <a:solidFill>
              <a:schemeClr val="tx1"/>
            </a:solidFill>
          </a:ln>
        </p:spPr>
        <p:txBody>
          <a:bodyPr wrap="square" rtlCol="0">
            <a:spAutoFit/>
          </a:bodyPr>
          <a:lstStyle/>
          <a:p>
            <a:pPr algn="ctr"/>
            <a:endParaRPr lang="en-US" sz="1400" b="1" dirty="0">
              <a:latin typeface="Arial" panose="020B0604020202020204" pitchFamily="34" charset="0"/>
              <a:cs typeface="Arial" panose="020B0604020202020204" pitchFamily="34" charset="0"/>
            </a:endParaRPr>
          </a:p>
          <a:p>
            <a:pPr algn="ctr"/>
            <a:r>
              <a:rPr lang="en-US" sz="1400" b="1" dirty="0">
                <a:solidFill>
                  <a:srgbClr val="FF0000"/>
                </a:solidFill>
                <a:latin typeface="Arial" panose="020B0604020202020204" pitchFamily="34" charset="0"/>
                <a:cs typeface="Arial" panose="020B0604020202020204" pitchFamily="34" charset="0"/>
              </a:rPr>
              <a:t>First Fruits</a:t>
            </a: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r>
              <a:rPr lang="en-US" sz="1400" b="1" dirty="0">
                <a:solidFill>
                  <a:schemeClr val="bg1"/>
                </a:solidFill>
                <a:latin typeface="Arial" panose="020B0604020202020204" pitchFamily="34" charset="0"/>
                <a:cs typeface="Arial" panose="020B0604020202020204" pitchFamily="34" charset="0"/>
              </a:rPr>
              <a:t>Wisdom</a:t>
            </a:r>
          </a:p>
          <a:p>
            <a:pPr algn="ctr"/>
            <a:endParaRPr lang="en-US" sz="1400" b="1" dirty="0">
              <a:solidFill>
                <a:schemeClr val="bg1"/>
              </a:solidFill>
              <a:latin typeface="Arial" panose="020B0604020202020204" pitchFamily="34" charset="0"/>
              <a:cs typeface="Arial" panose="020B0604020202020204" pitchFamily="34" charset="0"/>
            </a:endParaRPr>
          </a:p>
          <a:p>
            <a:pPr algn="ctr"/>
            <a:endParaRPr lang="en-US" sz="1400" b="1" dirty="0">
              <a:solidFill>
                <a:schemeClr val="bg1"/>
              </a:solidFill>
              <a:latin typeface="Arial" panose="020B0604020202020204" pitchFamily="34" charset="0"/>
              <a:cs typeface="Arial" panose="020B0604020202020204" pitchFamily="34" charset="0"/>
            </a:endParaRPr>
          </a:p>
          <a:p>
            <a:pPr algn="ctr"/>
            <a:endParaRPr lang="en-US" sz="1400" b="1" dirty="0">
              <a:solidFill>
                <a:schemeClr val="bg1"/>
              </a:solidFill>
              <a:latin typeface="Arial" panose="020B0604020202020204" pitchFamily="34" charset="0"/>
              <a:cs typeface="Arial" panose="020B0604020202020204" pitchFamily="34" charset="0"/>
            </a:endParaRPr>
          </a:p>
          <a:p>
            <a:pPr algn="ctr"/>
            <a:r>
              <a:rPr lang="en-US" sz="1400" b="1" dirty="0">
                <a:solidFill>
                  <a:schemeClr val="bg1"/>
                </a:solidFill>
                <a:latin typeface="Arial" panose="020B0604020202020204" pitchFamily="34" charset="0"/>
                <a:cs typeface="Arial" panose="020B0604020202020204" pitchFamily="34" charset="0"/>
              </a:rPr>
              <a:t>Pergamos</a:t>
            </a:r>
          </a:p>
          <a:p>
            <a:pPr algn="ctr"/>
            <a:endParaRPr lang="en-US" sz="1400" b="1" dirty="0">
              <a:solidFill>
                <a:schemeClr val="bg1"/>
              </a:solidFill>
              <a:latin typeface="Arial" panose="020B0604020202020204" pitchFamily="34" charset="0"/>
              <a:cs typeface="Arial" panose="020B0604020202020204" pitchFamily="34" charset="0"/>
            </a:endParaRPr>
          </a:p>
          <a:p>
            <a:pPr algn="ctr"/>
            <a:endParaRPr lang="en-US" sz="1400" b="1" dirty="0">
              <a:solidFill>
                <a:schemeClr val="bg1"/>
              </a:solidFill>
              <a:latin typeface="Arial" panose="020B0604020202020204" pitchFamily="34" charset="0"/>
              <a:cs typeface="Arial" panose="020B0604020202020204" pitchFamily="34" charset="0"/>
            </a:endParaRPr>
          </a:p>
          <a:p>
            <a:pPr algn="ctr"/>
            <a:endParaRPr lang="en-US" sz="1400" b="1" dirty="0">
              <a:solidFill>
                <a:schemeClr val="bg1"/>
              </a:solidFill>
              <a:latin typeface="Arial" panose="020B0604020202020204" pitchFamily="34" charset="0"/>
              <a:cs typeface="Arial" panose="020B0604020202020204" pitchFamily="34" charset="0"/>
            </a:endParaRPr>
          </a:p>
          <a:p>
            <a:pPr algn="ctr"/>
            <a:r>
              <a:rPr lang="en-US" sz="1400" b="1" dirty="0">
                <a:solidFill>
                  <a:schemeClr val="bg1"/>
                </a:solidFill>
                <a:latin typeface="Arial" panose="020B0604020202020204" pitchFamily="34" charset="0"/>
                <a:cs typeface="Arial" panose="020B0604020202020204" pitchFamily="34" charset="0"/>
              </a:rPr>
              <a:t>Earth, Fruit &amp; Seeds</a:t>
            </a:r>
          </a:p>
        </p:txBody>
      </p:sp>
      <p:sp>
        <p:nvSpPr>
          <p:cNvPr id="9" name="TextBox 8">
            <a:extLst>
              <a:ext uri="{FF2B5EF4-FFF2-40B4-BE49-F238E27FC236}">
                <a16:creationId xmlns:a16="http://schemas.microsoft.com/office/drawing/2014/main" id="{14524FA3-AB0A-091B-3651-A219CC1AE2FC}"/>
              </a:ext>
            </a:extLst>
          </p:cNvPr>
          <p:cNvSpPr txBox="1"/>
          <p:nvPr/>
        </p:nvSpPr>
        <p:spPr>
          <a:xfrm>
            <a:off x="5462587" y="978578"/>
            <a:ext cx="1266825" cy="3539430"/>
          </a:xfrm>
          <a:prstGeom prst="rect">
            <a:avLst/>
          </a:prstGeom>
          <a:noFill/>
          <a:ln w="19050">
            <a:solidFill>
              <a:schemeClr val="tx1"/>
            </a:solidFill>
          </a:ln>
        </p:spPr>
        <p:txBody>
          <a:bodyPr wrap="square" rtlCol="0">
            <a:spAutoFit/>
          </a:bodyPr>
          <a:lstStyle/>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r>
              <a:rPr lang="en-US" sz="1400" b="1" dirty="0">
                <a:solidFill>
                  <a:srgbClr val="FF0000"/>
                </a:solidFill>
                <a:latin typeface="Arial" panose="020B0604020202020204" pitchFamily="34" charset="0"/>
                <a:cs typeface="Arial" panose="020B0604020202020204" pitchFamily="34" charset="0"/>
              </a:rPr>
              <a:t>Pentecost</a:t>
            </a: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r>
              <a:rPr lang="en-US" sz="1400" b="1" dirty="0">
                <a:solidFill>
                  <a:schemeClr val="bg1"/>
                </a:solidFill>
                <a:latin typeface="Arial" panose="020B0604020202020204" pitchFamily="34" charset="0"/>
                <a:cs typeface="Arial" panose="020B0604020202020204" pitchFamily="34" charset="0"/>
              </a:rPr>
              <a:t>The LORD</a:t>
            </a:r>
          </a:p>
          <a:p>
            <a:pPr algn="ctr"/>
            <a:endParaRPr lang="en-US" sz="1400" b="1" dirty="0">
              <a:solidFill>
                <a:schemeClr val="bg1"/>
              </a:solidFill>
              <a:latin typeface="Arial" panose="020B0604020202020204" pitchFamily="34" charset="0"/>
              <a:cs typeface="Arial" panose="020B0604020202020204" pitchFamily="34" charset="0"/>
            </a:endParaRPr>
          </a:p>
          <a:p>
            <a:pPr algn="ctr"/>
            <a:endParaRPr lang="en-US" sz="1400" b="1" dirty="0">
              <a:solidFill>
                <a:schemeClr val="bg1"/>
              </a:solidFill>
              <a:latin typeface="Arial" panose="020B0604020202020204" pitchFamily="34" charset="0"/>
              <a:cs typeface="Arial" panose="020B0604020202020204" pitchFamily="34" charset="0"/>
            </a:endParaRPr>
          </a:p>
          <a:p>
            <a:pPr algn="ctr"/>
            <a:endParaRPr lang="en-US" sz="1400" b="1" dirty="0">
              <a:solidFill>
                <a:schemeClr val="bg1"/>
              </a:solidFill>
              <a:latin typeface="Arial" panose="020B0604020202020204" pitchFamily="34" charset="0"/>
              <a:cs typeface="Arial" panose="020B0604020202020204" pitchFamily="34" charset="0"/>
            </a:endParaRPr>
          </a:p>
          <a:p>
            <a:pPr algn="ctr"/>
            <a:r>
              <a:rPr lang="en-US" sz="1400" b="1" dirty="0">
                <a:solidFill>
                  <a:schemeClr val="bg1"/>
                </a:solidFill>
                <a:latin typeface="Arial" panose="020B0604020202020204" pitchFamily="34" charset="0"/>
                <a:cs typeface="Arial" panose="020B0604020202020204" pitchFamily="34" charset="0"/>
              </a:rPr>
              <a:t>Thyatira</a:t>
            </a:r>
          </a:p>
          <a:p>
            <a:pPr algn="ctr"/>
            <a:endParaRPr lang="en-US" sz="1400" b="1" dirty="0">
              <a:solidFill>
                <a:schemeClr val="bg1"/>
              </a:solidFill>
              <a:latin typeface="Arial" panose="020B0604020202020204" pitchFamily="34" charset="0"/>
              <a:cs typeface="Arial" panose="020B0604020202020204" pitchFamily="34" charset="0"/>
            </a:endParaRPr>
          </a:p>
          <a:p>
            <a:pPr algn="ctr"/>
            <a:r>
              <a:rPr lang="en-US" sz="1400" b="1" dirty="0">
                <a:solidFill>
                  <a:schemeClr val="bg1"/>
                </a:solidFill>
                <a:latin typeface="Arial" panose="020B0604020202020204" pitchFamily="34" charset="0"/>
                <a:cs typeface="Arial" panose="020B0604020202020204" pitchFamily="34" charset="0"/>
              </a:rPr>
              <a:t>n, Moon &amp; </a:t>
            </a:r>
            <a:r>
              <a:rPr lang="en-US" sz="1400" b="1" dirty="0" err="1">
                <a:solidFill>
                  <a:schemeClr val="bg1"/>
                </a:solidFill>
                <a:latin typeface="Arial" panose="020B0604020202020204" pitchFamily="34" charset="0"/>
                <a:cs typeface="Arial" panose="020B0604020202020204" pitchFamily="34" charset="0"/>
              </a:rPr>
              <a:t>Starsqqqqqqqqqqqqqqqqqqqqq</a:t>
            </a:r>
            <a:endParaRPr lang="en-US" sz="1400" b="1" dirty="0">
              <a:solidFill>
                <a:schemeClr val="bg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6D6EF2D5-62F6-4C1B-BAF2-8970BAE928C2}"/>
              </a:ext>
            </a:extLst>
          </p:cNvPr>
          <p:cNvSpPr txBox="1"/>
          <p:nvPr/>
        </p:nvSpPr>
        <p:spPr>
          <a:xfrm>
            <a:off x="10653714" y="1213071"/>
            <a:ext cx="1266825" cy="3323987"/>
          </a:xfrm>
          <a:prstGeom prst="rect">
            <a:avLst/>
          </a:prstGeom>
          <a:noFill/>
          <a:ln w="19050">
            <a:solidFill>
              <a:schemeClr val="tx1"/>
            </a:solidFill>
          </a:ln>
        </p:spPr>
        <p:txBody>
          <a:bodyPr wrap="square" rtlCol="0">
            <a:spAutoFit/>
          </a:bodyPr>
          <a:lstStyle/>
          <a:p>
            <a:pPr algn="ctr"/>
            <a:endParaRPr lang="en-US" sz="1400" b="1" dirty="0">
              <a:latin typeface="Arial" panose="020B0604020202020204" pitchFamily="34" charset="0"/>
              <a:cs typeface="Arial" panose="020B0604020202020204" pitchFamily="34" charset="0"/>
            </a:endParaRPr>
          </a:p>
          <a:p>
            <a:pPr algn="ctr"/>
            <a:r>
              <a:rPr lang="en-US" sz="1400" b="1" dirty="0">
                <a:solidFill>
                  <a:srgbClr val="FF0000"/>
                </a:solidFill>
                <a:latin typeface="Arial" panose="020B0604020202020204" pitchFamily="34" charset="0"/>
                <a:cs typeface="Arial" panose="020B0604020202020204" pitchFamily="34" charset="0"/>
              </a:rPr>
              <a:t>Tabernacles</a:t>
            </a: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r>
              <a:rPr lang="en-US" sz="1400" b="1" dirty="0">
                <a:solidFill>
                  <a:schemeClr val="bg1"/>
                </a:solidFill>
                <a:latin typeface="Arial" panose="020B0604020202020204" pitchFamily="34" charset="0"/>
                <a:cs typeface="Arial" panose="020B0604020202020204" pitchFamily="34" charset="0"/>
              </a:rPr>
              <a:t>Fear of the LORD</a:t>
            </a:r>
          </a:p>
          <a:p>
            <a:pPr algn="ctr"/>
            <a:endParaRPr lang="en-US" sz="1400" b="1" dirty="0">
              <a:solidFill>
                <a:schemeClr val="bg1"/>
              </a:solidFill>
              <a:latin typeface="Arial" panose="020B0604020202020204" pitchFamily="34" charset="0"/>
              <a:cs typeface="Arial" panose="020B0604020202020204" pitchFamily="34" charset="0"/>
            </a:endParaRPr>
          </a:p>
          <a:p>
            <a:pPr algn="ctr"/>
            <a:endParaRPr lang="en-US" sz="1400" b="1" dirty="0">
              <a:solidFill>
                <a:schemeClr val="bg1"/>
              </a:solidFill>
              <a:latin typeface="Arial" panose="020B0604020202020204" pitchFamily="34" charset="0"/>
              <a:cs typeface="Arial" panose="020B0604020202020204" pitchFamily="34" charset="0"/>
            </a:endParaRPr>
          </a:p>
          <a:p>
            <a:pPr algn="ctr"/>
            <a:r>
              <a:rPr lang="en-US" sz="1400" b="1" dirty="0">
                <a:solidFill>
                  <a:schemeClr val="bg1"/>
                </a:solidFill>
                <a:latin typeface="Arial" panose="020B0604020202020204" pitchFamily="34" charset="0"/>
                <a:cs typeface="Arial" panose="020B0604020202020204" pitchFamily="34" charset="0"/>
              </a:rPr>
              <a:t>Laodicea</a:t>
            </a:r>
          </a:p>
          <a:p>
            <a:pPr algn="ctr"/>
            <a:endParaRPr lang="en-US" sz="1400" b="1" dirty="0">
              <a:solidFill>
                <a:schemeClr val="bg1"/>
              </a:solidFill>
              <a:latin typeface="Arial" panose="020B0604020202020204" pitchFamily="34" charset="0"/>
              <a:cs typeface="Arial" panose="020B0604020202020204" pitchFamily="34" charset="0"/>
            </a:endParaRPr>
          </a:p>
          <a:p>
            <a:pPr algn="ctr"/>
            <a:endParaRPr lang="en-US" sz="1400" b="1" dirty="0">
              <a:solidFill>
                <a:schemeClr val="bg1"/>
              </a:solidFill>
              <a:latin typeface="Arial" panose="020B0604020202020204" pitchFamily="34" charset="0"/>
              <a:cs typeface="Arial" panose="020B0604020202020204" pitchFamily="34" charset="0"/>
            </a:endParaRPr>
          </a:p>
          <a:p>
            <a:pPr algn="ctr"/>
            <a:endParaRPr lang="en-US" sz="1400" b="1" dirty="0">
              <a:solidFill>
                <a:schemeClr val="bg1"/>
              </a:solidFill>
              <a:latin typeface="Arial" panose="020B0604020202020204" pitchFamily="34" charset="0"/>
              <a:cs typeface="Arial" panose="020B0604020202020204" pitchFamily="34" charset="0"/>
            </a:endParaRPr>
          </a:p>
          <a:p>
            <a:pPr algn="ctr"/>
            <a:r>
              <a:rPr lang="en-US" sz="1400" b="1" dirty="0">
                <a:solidFill>
                  <a:schemeClr val="bg1"/>
                </a:solidFill>
                <a:latin typeface="Arial" panose="020B0604020202020204" pitchFamily="34" charset="0"/>
                <a:cs typeface="Arial" panose="020B0604020202020204" pitchFamily="34" charset="0"/>
              </a:rPr>
              <a:t>Shabbat</a:t>
            </a:r>
          </a:p>
          <a:p>
            <a:pPr algn="ctr"/>
            <a:endParaRPr lang="en-US" sz="1400" b="1"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5B13594E-1D2C-508E-FAF8-31B05556F7B4}"/>
              </a:ext>
            </a:extLst>
          </p:cNvPr>
          <p:cNvSpPr txBox="1"/>
          <p:nvPr/>
        </p:nvSpPr>
        <p:spPr>
          <a:xfrm>
            <a:off x="8908258" y="1213071"/>
            <a:ext cx="1266825" cy="3323987"/>
          </a:xfrm>
          <a:prstGeom prst="rect">
            <a:avLst/>
          </a:prstGeom>
          <a:noFill/>
          <a:ln w="19050">
            <a:solidFill>
              <a:schemeClr val="tx1"/>
            </a:solidFill>
          </a:ln>
        </p:spPr>
        <p:txBody>
          <a:bodyPr wrap="square" rtlCol="0">
            <a:spAutoFit/>
          </a:bodyPr>
          <a:lstStyle/>
          <a:p>
            <a:pPr algn="ctr"/>
            <a:endParaRPr lang="en-US" sz="1400" b="1" dirty="0">
              <a:latin typeface="Arial" panose="020B0604020202020204" pitchFamily="34" charset="0"/>
              <a:cs typeface="Arial" panose="020B0604020202020204" pitchFamily="34" charset="0"/>
            </a:endParaRPr>
          </a:p>
          <a:p>
            <a:pPr algn="ctr"/>
            <a:r>
              <a:rPr lang="en-US" sz="1400" b="1" dirty="0">
                <a:solidFill>
                  <a:srgbClr val="FF0000"/>
                </a:solidFill>
                <a:latin typeface="Arial" panose="020B0604020202020204" pitchFamily="34" charset="0"/>
                <a:cs typeface="Arial" panose="020B0604020202020204" pitchFamily="34" charset="0"/>
              </a:rPr>
              <a:t>Atonement</a:t>
            </a: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r>
              <a:rPr lang="en-US" sz="1400" b="1" dirty="0">
                <a:solidFill>
                  <a:schemeClr val="bg1"/>
                </a:solidFill>
                <a:latin typeface="Arial" panose="020B0604020202020204" pitchFamily="34" charset="0"/>
                <a:cs typeface="Arial" panose="020B0604020202020204" pitchFamily="34" charset="0"/>
              </a:rPr>
              <a:t>Might</a:t>
            </a:r>
          </a:p>
          <a:p>
            <a:pPr algn="ctr"/>
            <a:endParaRPr lang="en-US" sz="1400" b="1" dirty="0">
              <a:solidFill>
                <a:schemeClr val="bg1"/>
              </a:solidFill>
              <a:latin typeface="Arial" panose="020B0604020202020204" pitchFamily="34" charset="0"/>
              <a:cs typeface="Arial" panose="020B0604020202020204" pitchFamily="34" charset="0"/>
            </a:endParaRPr>
          </a:p>
          <a:p>
            <a:pPr algn="ctr"/>
            <a:endParaRPr lang="en-US" sz="1400" b="1" dirty="0">
              <a:solidFill>
                <a:schemeClr val="bg1"/>
              </a:solidFill>
              <a:latin typeface="Arial" panose="020B0604020202020204" pitchFamily="34" charset="0"/>
              <a:cs typeface="Arial" panose="020B0604020202020204" pitchFamily="34" charset="0"/>
            </a:endParaRPr>
          </a:p>
          <a:p>
            <a:pPr algn="ctr"/>
            <a:endParaRPr lang="en-US" sz="1400" b="1" dirty="0">
              <a:solidFill>
                <a:schemeClr val="bg1"/>
              </a:solidFill>
              <a:latin typeface="Arial" panose="020B0604020202020204" pitchFamily="34" charset="0"/>
              <a:cs typeface="Arial" panose="020B0604020202020204" pitchFamily="34" charset="0"/>
            </a:endParaRPr>
          </a:p>
          <a:p>
            <a:pPr algn="ctr"/>
            <a:r>
              <a:rPr lang="en-US" sz="1400" b="1" dirty="0">
                <a:solidFill>
                  <a:schemeClr val="bg1"/>
                </a:solidFill>
                <a:latin typeface="Arial" panose="020B0604020202020204" pitchFamily="34" charset="0"/>
                <a:cs typeface="Arial" panose="020B0604020202020204" pitchFamily="34" charset="0"/>
              </a:rPr>
              <a:t>Philadelphia</a:t>
            </a:r>
          </a:p>
          <a:p>
            <a:pPr algn="ctr"/>
            <a:endParaRPr lang="en-US" sz="1400" b="1" dirty="0">
              <a:solidFill>
                <a:schemeClr val="bg1"/>
              </a:solidFill>
              <a:latin typeface="Arial" panose="020B0604020202020204" pitchFamily="34" charset="0"/>
              <a:cs typeface="Arial" panose="020B0604020202020204" pitchFamily="34" charset="0"/>
            </a:endParaRPr>
          </a:p>
          <a:p>
            <a:pPr algn="ctr"/>
            <a:endParaRPr lang="en-US" sz="1400" b="1" dirty="0">
              <a:solidFill>
                <a:schemeClr val="bg1"/>
              </a:solidFill>
              <a:latin typeface="Arial" panose="020B0604020202020204" pitchFamily="34" charset="0"/>
              <a:cs typeface="Arial" panose="020B0604020202020204" pitchFamily="34" charset="0"/>
            </a:endParaRPr>
          </a:p>
          <a:p>
            <a:pPr algn="ctr"/>
            <a:endParaRPr lang="en-US" sz="1400" b="1" dirty="0">
              <a:solidFill>
                <a:schemeClr val="bg1"/>
              </a:solidFill>
              <a:latin typeface="Arial" panose="020B0604020202020204" pitchFamily="34" charset="0"/>
              <a:cs typeface="Arial" panose="020B0604020202020204" pitchFamily="34" charset="0"/>
            </a:endParaRPr>
          </a:p>
          <a:p>
            <a:pPr algn="ctr"/>
            <a:r>
              <a:rPr lang="en-US" sz="1400" b="1" dirty="0">
                <a:solidFill>
                  <a:schemeClr val="bg1"/>
                </a:solidFill>
                <a:latin typeface="Arial" panose="020B0604020202020204" pitchFamily="34" charset="0"/>
                <a:cs typeface="Arial" panose="020B0604020202020204" pitchFamily="34" charset="0"/>
              </a:rPr>
              <a:t>Man &amp; Beasts</a:t>
            </a:r>
          </a:p>
        </p:txBody>
      </p:sp>
      <p:pic>
        <p:nvPicPr>
          <p:cNvPr id="4098" name="Picture 2" descr="Image result for candle flame clipart">
            <a:extLst>
              <a:ext uri="{FF2B5EF4-FFF2-40B4-BE49-F238E27FC236}">
                <a16:creationId xmlns:a16="http://schemas.microsoft.com/office/drawing/2014/main" id="{78A80834-D607-DF50-AEE6-A0C95B8C94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6156" y="143826"/>
            <a:ext cx="499685" cy="78962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Image result for candle flame clipart">
            <a:extLst>
              <a:ext uri="{FF2B5EF4-FFF2-40B4-BE49-F238E27FC236}">
                <a16:creationId xmlns:a16="http://schemas.microsoft.com/office/drawing/2014/main" id="{1D9601F0-ADCC-FEA1-3972-FC0C0930CF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5417" y="363852"/>
            <a:ext cx="499685" cy="78962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Image result for candle flame clipart">
            <a:extLst>
              <a:ext uri="{FF2B5EF4-FFF2-40B4-BE49-F238E27FC236}">
                <a16:creationId xmlns:a16="http://schemas.microsoft.com/office/drawing/2014/main" id="{38D363B8-299D-7F46-839F-40D10BBD11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2885" y="363852"/>
            <a:ext cx="499685" cy="78962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Image result for candle flame clipart">
            <a:extLst>
              <a:ext uri="{FF2B5EF4-FFF2-40B4-BE49-F238E27FC236}">
                <a16:creationId xmlns:a16="http://schemas.microsoft.com/office/drawing/2014/main" id="{6F7D8A81-AA26-7B2E-5E9A-8DC0576C4B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8688" y="363852"/>
            <a:ext cx="499685" cy="78962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Image result for candle flame clipart">
            <a:extLst>
              <a:ext uri="{FF2B5EF4-FFF2-40B4-BE49-F238E27FC236}">
                <a16:creationId xmlns:a16="http://schemas.microsoft.com/office/drawing/2014/main" id="{E1532FD2-4923-BEDD-53C5-7423265C08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8918" y="375822"/>
            <a:ext cx="499685" cy="78962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mage result for candle flame clipart">
            <a:extLst>
              <a:ext uri="{FF2B5EF4-FFF2-40B4-BE49-F238E27FC236}">
                <a16:creationId xmlns:a16="http://schemas.microsoft.com/office/drawing/2014/main" id="{746DDF5B-B11A-FEEF-ECD8-154DB8DE77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1827" y="364034"/>
            <a:ext cx="499685" cy="78962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Image result for candle flame clipart">
            <a:extLst>
              <a:ext uri="{FF2B5EF4-FFF2-40B4-BE49-F238E27FC236}">
                <a16:creationId xmlns:a16="http://schemas.microsoft.com/office/drawing/2014/main" id="{159BC343-ADDB-52B3-00E6-230A3CA44D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37283" y="363852"/>
            <a:ext cx="499685" cy="789624"/>
          </a:xfrm>
          <a:prstGeom prst="rect">
            <a:avLst/>
          </a:prstGeom>
          <a:noFill/>
          <a:extLst>
            <a:ext uri="{909E8E84-426E-40DD-AFC4-6F175D3DCCD1}">
              <a14:hiddenFill xmlns:a14="http://schemas.microsoft.com/office/drawing/2010/main">
                <a:solidFill>
                  <a:srgbClr val="FFFFFF"/>
                </a:solidFill>
              </a14:hiddenFill>
            </a:ext>
          </a:extLst>
        </p:spPr>
      </p:pic>
      <p:cxnSp>
        <p:nvCxnSpPr>
          <p:cNvPr id="22" name="Straight Connector 21">
            <a:extLst>
              <a:ext uri="{FF2B5EF4-FFF2-40B4-BE49-F238E27FC236}">
                <a16:creationId xmlns:a16="http://schemas.microsoft.com/office/drawing/2014/main" id="{0CB31912-BF9F-957E-8B6E-AA89A21EEDA8}"/>
              </a:ext>
            </a:extLst>
          </p:cNvPr>
          <p:cNvCxnSpPr>
            <a:cxnSpLocks/>
            <a:stCxn id="9" idx="2"/>
          </p:cNvCxnSpPr>
          <p:nvPr/>
        </p:nvCxnSpPr>
        <p:spPr>
          <a:xfrm>
            <a:off x="6096000" y="4518008"/>
            <a:ext cx="0" cy="219616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A5E81A4-4796-4EA1-562A-4813A7E77AFB}"/>
              </a:ext>
            </a:extLst>
          </p:cNvPr>
          <p:cNvCxnSpPr>
            <a:cxnSpLocks/>
          </p:cNvCxnSpPr>
          <p:nvPr/>
        </p:nvCxnSpPr>
        <p:spPr>
          <a:xfrm flipH="1">
            <a:off x="6095998" y="4518008"/>
            <a:ext cx="1597821" cy="55881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2D19406-7924-A46D-6FD3-E30726832CFA}"/>
              </a:ext>
            </a:extLst>
          </p:cNvPr>
          <p:cNvCxnSpPr>
            <a:cxnSpLocks/>
          </p:cNvCxnSpPr>
          <p:nvPr/>
        </p:nvCxnSpPr>
        <p:spPr>
          <a:xfrm flipH="1">
            <a:off x="6095998" y="4537058"/>
            <a:ext cx="3464721" cy="122556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C559CF7-36D2-11FD-77F1-E711529E0931}"/>
              </a:ext>
            </a:extLst>
          </p:cNvPr>
          <p:cNvCxnSpPr>
            <a:cxnSpLocks/>
          </p:cNvCxnSpPr>
          <p:nvPr/>
        </p:nvCxnSpPr>
        <p:spPr>
          <a:xfrm flipH="1">
            <a:off x="6095998" y="4537058"/>
            <a:ext cx="5229227" cy="181611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9B252DD-644D-6570-501D-AA21AE21555B}"/>
              </a:ext>
            </a:extLst>
          </p:cNvPr>
          <p:cNvCxnSpPr>
            <a:cxnSpLocks/>
          </p:cNvCxnSpPr>
          <p:nvPr/>
        </p:nvCxnSpPr>
        <p:spPr>
          <a:xfrm>
            <a:off x="1038227" y="4518008"/>
            <a:ext cx="5057771" cy="183516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9B67D5C-0147-3F21-A27A-886B10B93927}"/>
              </a:ext>
            </a:extLst>
          </p:cNvPr>
          <p:cNvCxnSpPr>
            <a:cxnSpLocks/>
          </p:cNvCxnSpPr>
          <p:nvPr/>
        </p:nvCxnSpPr>
        <p:spPr>
          <a:xfrm>
            <a:off x="2761061" y="4518008"/>
            <a:ext cx="3334937" cy="124461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7132C40-20DA-0F6F-330D-01DCDEC78319}"/>
              </a:ext>
            </a:extLst>
          </p:cNvPr>
          <p:cNvCxnSpPr>
            <a:cxnSpLocks/>
          </p:cNvCxnSpPr>
          <p:nvPr/>
        </p:nvCxnSpPr>
        <p:spPr>
          <a:xfrm>
            <a:off x="4428530" y="4518008"/>
            <a:ext cx="1667468" cy="55881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5F667E3B-985F-3D13-AB3A-E06988A920E7}"/>
              </a:ext>
            </a:extLst>
          </p:cNvPr>
          <p:cNvSpPr txBox="1"/>
          <p:nvPr/>
        </p:nvSpPr>
        <p:spPr>
          <a:xfrm rot="1099460">
            <a:off x="4936232" y="4900655"/>
            <a:ext cx="1090802" cy="307777"/>
          </a:xfrm>
          <a:prstGeom prst="rect">
            <a:avLst/>
          </a:prstGeom>
          <a:noFill/>
        </p:spPr>
        <p:txBody>
          <a:bodyPr wrap="square" rtlCol="0">
            <a:spAutoFit/>
          </a:bodyPr>
          <a:lstStyle/>
          <a:p>
            <a:r>
              <a:rPr lang="en-US" sz="1400" b="1" dirty="0">
                <a:solidFill>
                  <a:srgbClr val="FF0000"/>
                </a:solidFill>
                <a:latin typeface="Arial" panose="020B0604020202020204" pitchFamily="34" charset="0"/>
                <a:cs typeface="Arial" panose="020B0604020202020204" pitchFamily="34" charset="0"/>
              </a:rPr>
              <a:t>50 Days</a:t>
            </a:r>
          </a:p>
        </p:txBody>
      </p:sp>
    </p:spTree>
    <p:extLst>
      <p:ext uri="{BB962C8B-B14F-4D97-AF65-F5344CB8AC3E}">
        <p14:creationId xmlns:p14="http://schemas.microsoft.com/office/powerpoint/2010/main" val="125572162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0E8716A-B6CC-7BF1-3C34-FBF0D93E458D}"/>
              </a:ext>
            </a:extLst>
          </p:cNvPr>
          <p:cNvSpPr txBox="1"/>
          <p:nvPr/>
        </p:nvSpPr>
        <p:spPr>
          <a:xfrm>
            <a:off x="1219199" y="479643"/>
            <a:ext cx="10048875" cy="5632311"/>
          </a:xfrm>
          <a:prstGeom prst="rect">
            <a:avLst/>
          </a:prstGeom>
          <a:noFill/>
        </p:spPr>
        <p:txBody>
          <a:bodyPr wrap="square" rtlCol="0">
            <a:spAutoFit/>
          </a:bodyPr>
          <a:lstStyle/>
          <a:p>
            <a:r>
              <a:rPr lang="en-US" sz="3600" b="1" i="1" kern="100" dirty="0">
                <a:solidFill>
                  <a:srgbClr val="000000"/>
                </a:solidFill>
                <a:effectLst/>
                <a:highlight>
                  <a:srgbClr val="FFFFFF"/>
                </a:highlight>
                <a:latin typeface="Arial" panose="020B0604020202020204" pitchFamily="34" charset="0"/>
                <a:ea typeface="Calibri" panose="020F0502020204030204" pitchFamily="34" charset="0"/>
                <a:cs typeface="Arial" panose="020B0604020202020204" pitchFamily="34" charset="0"/>
              </a:rPr>
              <a:t>Therefore, when they had come together, they asked Him, saying, “Lord, will You at this time restore the kingdom to Israel?”  And He said to them, “It is not for you to know times or seasons which the Father has put in His own authority.  But you shall </a:t>
            </a:r>
            <a:r>
              <a:rPr lang="en-US" sz="3600" b="1" i="1" kern="100" dirty="0">
                <a:solidFill>
                  <a:srgbClr val="FF0000"/>
                </a:solidFill>
                <a:effectLst/>
                <a:highlight>
                  <a:srgbClr val="FFFFFF"/>
                </a:highlight>
                <a:latin typeface="Arial" panose="020B0604020202020204" pitchFamily="34" charset="0"/>
                <a:ea typeface="Calibri" panose="020F0502020204030204" pitchFamily="34" charset="0"/>
                <a:cs typeface="Arial" panose="020B0604020202020204" pitchFamily="34" charset="0"/>
              </a:rPr>
              <a:t>receive power </a:t>
            </a:r>
            <a:r>
              <a:rPr lang="en-US" sz="3600" b="1" i="1" kern="100" dirty="0">
                <a:solidFill>
                  <a:srgbClr val="000000"/>
                </a:solidFill>
                <a:effectLst/>
                <a:highlight>
                  <a:srgbClr val="FFFFFF"/>
                </a:highlight>
                <a:latin typeface="Arial" panose="020B0604020202020204" pitchFamily="34" charset="0"/>
                <a:ea typeface="Calibri" panose="020F0502020204030204" pitchFamily="34" charset="0"/>
                <a:cs typeface="Arial" panose="020B0604020202020204" pitchFamily="34" charset="0"/>
              </a:rPr>
              <a:t>when the Holy Spirit has come upon you; and you shall be witnesses to Me in Jerusalem, and in all Judea and Samaria, and to the end of the earth.”  </a:t>
            </a:r>
            <a:r>
              <a:rPr lang="en-US" sz="2000" b="1" kern="100" dirty="0">
                <a:solidFill>
                  <a:srgbClr val="000000"/>
                </a:solidFill>
                <a:effectLst/>
                <a:highlight>
                  <a:srgbClr val="FFFFFF"/>
                </a:highlight>
                <a:latin typeface="Arial" panose="020B0604020202020204" pitchFamily="34" charset="0"/>
                <a:ea typeface="Calibri" panose="020F0502020204030204" pitchFamily="34" charset="0"/>
                <a:cs typeface="Arial" panose="020B0604020202020204" pitchFamily="34" charset="0"/>
              </a:rPr>
              <a:t>A</a:t>
            </a:r>
            <a:r>
              <a:rPr lang="en-US" b="1" kern="100" dirty="0">
                <a:effectLst/>
                <a:latin typeface="Arial" panose="020B0604020202020204" pitchFamily="34" charset="0"/>
                <a:ea typeface="Calibri" panose="020F0502020204030204" pitchFamily="34" charset="0"/>
                <a:cs typeface="Arial" panose="020B0604020202020204" pitchFamily="34" charset="0"/>
              </a:rPr>
              <a:t>cts 1:14-19</a:t>
            </a:r>
            <a:endParaRPr lang="en-US" sz="3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81530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E19221A-9650-3299-CBD2-5980FDE63520}"/>
              </a:ext>
            </a:extLst>
          </p:cNvPr>
          <p:cNvSpPr txBox="1"/>
          <p:nvPr/>
        </p:nvSpPr>
        <p:spPr>
          <a:xfrm>
            <a:off x="442915" y="1194021"/>
            <a:ext cx="1266825" cy="3323987"/>
          </a:xfrm>
          <a:prstGeom prst="rect">
            <a:avLst/>
          </a:prstGeom>
          <a:noFill/>
          <a:ln w="19050">
            <a:solidFill>
              <a:schemeClr val="tx1"/>
            </a:solidFill>
          </a:ln>
        </p:spPr>
        <p:txBody>
          <a:bodyPr wrap="square" rtlCol="0">
            <a:spAutoFit/>
          </a:bodyPr>
          <a:lstStyle/>
          <a:p>
            <a:pPr algn="ctr"/>
            <a:endParaRPr lang="en-US" sz="1400" b="1" dirty="0">
              <a:latin typeface="Arial" panose="020B0604020202020204" pitchFamily="34" charset="0"/>
              <a:cs typeface="Arial" panose="020B0604020202020204" pitchFamily="34" charset="0"/>
            </a:endParaRPr>
          </a:p>
          <a:p>
            <a:pPr algn="ctr"/>
            <a:r>
              <a:rPr lang="en-US" sz="1400" b="1" dirty="0">
                <a:solidFill>
                  <a:srgbClr val="FF0000"/>
                </a:solidFill>
                <a:latin typeface="Arial" panose="020B0604020202020204" pitchFamily="34" charset="0"/>
                <a:cs typeface="Arial" panose="020B0604020202020204" pitchFamily="34" charset="0"/>
              </a:rPr>
              <a:t>Passover</a:t>
            </a: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r>
              <a:rPr lang="en-US" sz="1400" b="1" dirty="0">
                <a:solidFill>
                  <a:schemeClr val="bg1"/>
                </a:solidFill>
                <a:latin typeface="Arial" panose="020B0604020202020204" pitchFamily="34" charset="0"/>
                <a:cs typeface="Arial" panose="020B0604020202020204" pitchFamily="34" charset="0"/>
              </a:rPr>
              <a:t>Knowledge</a:t>
            </a:r>
          </a:p>
          <a:p>
            <a:pPr algn="ctr"/>
            <a:endParaRPr lang="en-US" sz="1400" b="1" dirty="0">
              <a:solidFill>
                <a:schemeClr val="bg1"/>
              </a:solidFill>
              <a:latin typeface="Arial" panose="020B0604020202020204" pitchFamily="34" charset="0"/>
              <a:cs typeface="Arial" panose="020B0604020202020204" pitchFamily="34" charset="0"/>
            </a:endParaRPr>
          </a:p>
          <a:p>
            <a:pPr algn="ctr"/>
            <a:endParaRPr lang="en-US" sz="1400" b="1" dirty="0">
              <a:solidFill>
                <a:schemeClr val="bg1"/>
              </a:solidFill>
              <a:latin typeface="Arial" panose="020B0604020202020204" pitchFamily="34" charset="0"/>
              <a:cs typeface="Arial" panose="020B0604020202020204" pitchFamily="34" charset="0"/>
            </a:endParaRPr>
          </a:p>
          <a:p>
            <a:pPr algn="ctr"/>
            <a:endParaRPr lang="en-US" sz="1400" b="1" dirty="0">
              <a:solidFill>
                <a:schemeClr val="bg1"/>
              </a:solidFill>
              <a:latin typeface="Arial" panose="020B0604020202020204" pitchFamily="34" charset="0"/>
              <a:cs typeface="Arial" panose="020B0604020202020204" pitchFamily="34" charset="0"/>
            </a:endParaRPr>
          </a:p>
          <a:p>
            <a:pPr algn="ctr"/>
            <a:r>
              <a:rPr lang="en-US" sz="1400" b="1" dirty="0">
                <a:solidFill>
                  <a:schemeClr val="bg1"/>
                </a:solidFill>
                <a:latin typeface="Arial" panose="020B0604020202020204" pitchFamily="34" charset="0"/>
                <a:cs typeface="Arial" panose="020B0604020202020204" pitchFamily="34" charset="0"/>
              </a:rPr>
              <a:t>Ephesus</a:t>
            </a:r>
          </a:p>
          <a:p>
            <a:pPr algn="ctr"/>
            <a:endParaRPr lang="en-US" sz="1400" b="1" dirty="0">
              <a:solidFill>
                <a:schemeClr val="bg1"/>
              </a:solidFill>
              <a:latin typeface="Arial" panose="020B0604020202020204" pitchFamily="34" charset="0"/>
              <a:cs typeface="Arial" panose="020B0604020202020204" pitchFamily="34" charset="0"/>
            </a:endParaRPr>
          </a:p>
          <a:p>
            <a:pPr algn="ctr"/>
            <a:endParaRPr lang="en-US" sz="1400" b="1" dirty="0">
              <a:solidFill>
                <a:schemeClr val="bg1"/>
              </a:solidFill>
              <a:latin typeface="Arial" panose="020B0604020202020204" pitchFamily="34" charset="0"/>
              <a:cs typeface="Arial" panose="020B0604020202020204" pitchFamily="34" charset="0"/>
            </a:endParaRPr>
          </a:p>
          <a:p>
            <a:pPr algn="ctr"/>
            <a:endParaRPr lang="en-US" sz="1400" b="1" dirty="0">
              <a:solidFill>
                <a:schemeClr val="bg1"/>
              </a:solidFill>
              <a:latin typeface="Arial" panose="020B0604020202020204" pitchFamily="34" charset="0"/>
              <a:cs typeface="Arial" panose="020B0604020202020204" pitchFamily="34" charset="0"/>
            </a:endParaRPr>
          </a:p>
          <a:p>
            <a:pPr algn="ctr"/>
            <a:r>
              <a:rPr lang="en-US" sz="1400" b="1" dirty="0">
                <a:solidFill>
                  <a:schemeClr val="bg1"/>
                </a:solidFill>
                <a:latin typeface="Arial" panose="020B0604020202020204" pitchFamily="34" charset="0"/>
                <a:cs typeface="Arial" panose="020B0604020202020204" pitchFamily="34" charset="0"/>
              </a:rPr>
              <a:t>Light from Darkness</a:t>
            </a:r>
          </a:p>
        </p:txBody>
      </p:sp>
      <p:sp>
        <p:nvSpPr>
          <p:cNvPr id="6" name="TextBox 5">
            <a:extLst>
              <a:ext uri="{FF2B5EF4-FFF2-40B4-BE49-F238E27FC236}">
                <a16:creationId xmlns:a16="http://schemas.microsoft.com/office/drawing/2014/main" id="{CB7751C6-37B5-F845-34D1-ADDC8E9658AB}"/>
              </a:ext>
            </a:extLst>
          </p:cNvPr>
          <p:cNvSpPr txBox="1"/>
          <p:nvPr/>
        </p:nvSpPr>
        <p:spPr>
          <a:xfrm>
            <a:off x="2127649" y="1194021"/>
            <a:ext cx="1266825" cy="3323987"/>
          </a:xfrm>
          <a:prstGeom prst="rect">
            <a:avLst/>
          </a:prstGeom>
          <a:noFill/>
          <a:ln w="19050">
            <a:solidFill>
              <a:schemeClr val="tx1"/>
            </a:solidFill>
          </a:ln>
        </p:spPr>
        <p:txBody>
          <a:bodyPr wrap="square" rtlCol="0">
            <a:spAutoFit/>
          </a:bodyPr>
          <a:lstStyle/>
          <a:p>
            <a:pPr algn="ctr"/>
            <a:endParaRPr lang="en-US" sz="1400" b="1" dirty="0">
              <a:latin typeface="Arial" panose="020B0604020202020204" pitchFamily="34" charset="0"/>
              <a:cs typeface="Arial" panose="020B0604020202020204" pitchFamily="34" charset="0"/>
            </a:endParaRPr>
          </a:p>
          <a:p>
            <a:pPr algn="ctr"/>
            <a:r>
              <a:rPr lang="en-US" sz="1400" b="1" dirty="0">
                <a:solidFill>
                  <a:srgbClr val="FF0000"/>
                </a:solidFill>
                <a:latin typeface="Arial" panose="020B0604020202020204" pitchFamily="34" charset="0"/>
                <a:cs typeface="Arial" panose="020B0604020202020204" pitchFamily="34" charset="0"/>
              </a:rPr>
              <a:t>Unleavened Bread</a:t>
            </a: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r>
              <a:rPr lang="en-US" sz="1400" b="1" dirty="0">
                <a:solidFill>
                  <a:schemeClr val="bg1"/>
                </a:solidFill>
                <a:latin typeface="Arial" panose="020B0604020202020204" pitchFamily="34" charset="0"/>
                <a:cs typeface="Arial" panose="020B0604020202020204" pitchFamily="34" charset="0"/>
              </a:rPr>
              <a:t>Council</a:t>
            </a:r>
          </a:p>
          <a:p>
            <a:pPr algn="ctr"/>
            <a:endParaRPr lang="en-US" sz="1400" b="1" dirty="0">
              <a:solidFill>
                <a:schemeClr val="bg1"/>
              </a:solidFill>
              <a:latin typeface="Arial" panose="020B0604020202020204" pitchFamily="34" charset="0"/>
              <a:cs typeface="Arial" panose="020B0604020202020204" pitchFamily="34" charset="0"/>
            </a:endParaRPr>
          </a:p>
          <a:p>
            <a:pPr algn="ctr"/>
            <a:endParaRPr lang="en-US" sz="1400" b="1" dirty="0">
              <a:solidFill>
                <a:schemeClr val="bg1"/>
              </a:solidFill>
              <a:latin typeface="Arial" panose="020B0604020202020204" pitchFamily="34" charset="0"/>
              <a:cs typeface="Arial" panose="020B0604020202020204" pitchFamily="34" charset="0"/>
            </a:endParaRPr>
          </a:p>
          <a:p>
            <a:pPr algn="ctr"/>
            <a:endParaRPr lang="en-US" sz="1400" b="1" dirty="0">
              <a:solidFill>
                <a:schemeClr val="bg1"/>
              </a:solidFill>
              <a:latin typeface="Arial" panose="020B0604020202020204" pitchFamily="34" charset="0"/>
              <a:cs typeface="Arial" panose="020B0604020202020204" pitchFamily="34" charset="0"/>
            </a:endParaRPr>
          </a:p>
          <a:p>
            <a:pPr algn="ctr"/>
            <a:r>
              <a:rPr lang="en-US" sz="1400" b="1" dirty="0">
                <a:solidFill>
                  <a:schemeClr val="bg1"/>
                </a:solidFill>
                <a:latin typeface="Arial" panose="020B0604020202020204" pitchFamily="34" charset="0"/>
                <a:cs typeface="Arial" panose="020B0604020202020204" pitchFamily="34" charset="0"/>
              </a:rPr>
              <a:t>Smyrna</a:t>
            </a:r>
          </a:p>
          <a:p>
            <a:pPr algn="ctr"/>
            <a:endParaRPr lang="en-US" sz="1400" b="1" dirty="0">
              <a:solidFill>
                <a:schemeClr val="bg1"/>
              </a:solidFill>
              <a:latin typeface="Arial" panose="020B0604020202020204" pitchFamily="34" charset="0"/>
              <a:cs typeface="Arial" panose="020B0604020202020204" pitchFamily="34" charset="0"/>
            </a:endParaRPr>
          </a:p>
          <a:p>
            <a:pPr algn="ctr"/>
            <a:endParaRPr lang="en-US" sz="1400" b="1" dirty="0">
              <a:solidFill>
                <a:schemeClr val="bg1"/>
              </a:solidFill>
              <a:latin typeface="Arial" panose="020B0604020202020204" pitchFamily="34" charset="0"/>
              <a:cs typeface="Arial" panose="020B0604020202020204" pitchFamily="34" charset="0"/>
            </a:endParaRPr>
          </a:p>
          <a:p>
            <a:pPr algn="ctr"/>
            <a:endParaRPr lang="en-US" sz="1400" b="1" dirty="0">
              <a:solidFill>
                <a:schemeClr val="bg1"/>
              </a:solidFill>
              <a:latin typeface="Arial" panose="020B0604020202020204" pitchFamily="34" charset="0"/>
              <a:cs typeface="Arial" panose="020B0604020202020204" pitchFamily="34" charset="0"/>
            </a:endParaRPr>
          </a:p>
          <a:p>
            <a:pPr algn="ctr"/>
            <a:r>
              <a:rPr lang="en-US" sz="1400" b="1" dirty="0">
                <a:solidFill>
                  <a:schemeClr val="bg1"/>
                </a:solidFill>
                <a:latin typeface="Arial" panose="020B0604020202020204" pitchFamily="34" charset="0"/>
                <a:cs typeface="Arial" panose="020B0604020202020204" pitchFamily="34" charset="0"/>
              </a:rPr>
              <a:t>Waters from Waters</a:t>
            </a:r>
          </a:p>
        </p:txBody>
      </p:sp>
      <p:sp>
        <p:nvSpPr>
          <p:cNvPr id="7" name="TextBox 6">
            <a:extLst>
              <a:ext uri="{FF2B5EF4-FFF2-40B4-BE49-F238E27FC236}">
                <a16:creationId xmlns:a16="http://schemas.microsoft.com/office/drawing/2014/main" id="{13B5DC01-E339-F3BB-FA09-DEEE94EC68D5}"/>
              </a:ext>
            </a:extLst>
          </p:cNvPr>
          <p:cNvSpPr txBox="1"/>
          <p:nvPr/>
        </p:nvSpPr>
        <p:spPr>
          <a:xfrm>
            <a:off x="7060407" y="1194021"/>
            <a:ext cx="1266825" cy="3323987"/>
          </a:xfrm>
          <a:prstGeom prst="rect">
            <a:avLst/>
          </a:prstGeom>
          <a:noFill/>
          <a:ln w="19050">
            <a:solidFill>
              <a:schemeClr val="tx1"/>
            </a:solidFill>
          </a:ln>
        </p:spPr>
        <p:txBody>
          <a:bodyPr wrap="square" rtlCol="0">
            <a:spAutoFit/>
          </a:bodyPr>
          <a:lstStyle/>
          <a:p>
            <a:pPr algn="ctr"/>
            <a:endParaRPr lang="en-US" sz="1400" b="1" dirty="0">
              <a:latin typeface="Arial" panose="020B0604020202020204" pitchFamily="34" charset="0"/>
              <a:cs typeface="Arial" panose="020B0604020202020204" pitchFamily="34" charset="0"/>
            </a:endParaRPr>
          </a:p>
          <a:p>
            <a:pPr algn="ctr"/>
            <a:r>
              <a:rPr lang="en-US" sz="1400" b="1" dirty="0">
                <a:solidFill>
                  <a:srgbClr val="FF0000"/>
                </a:solidFill>
                <a:latin typeface="Arial" panose="020B0604020202020204" pitchFamily="34" charset="0"/>
                <a:cs typeface="Arial" panose="020B0604020202020204" pitchFamily="34" charset="0"/>
              </a:rPr>
              <a:t>Trumpets</a:t>
            </a: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r>
              <a:rPr lang="en-US" sz="1400" b="1" dirty="0">
                <a:solidFill>
                  <a:schemeClr val="bg1"/>
                </a:solidFill>
                <a:latin typeface="Arial" panose="020B0604020202020204" pitchFamily="34" charset="0"/>
                <a:cs typeface="Arial" panose="020B0604020202020204" pitchFamily="34" charset="0"/>
              </a:rPr>
              <a:t>Under-</a:t>
            </a:r>
          </a:p>
          <a:p>
            <a:pPr algn="ctr"/>
            <a:r>
              <a:rPr lang="en-US" sz="1400" b="1" dirty="0">
                <a:solidFill>
                  <a:schemeClr val="bg1"/>
                </a:solidFill>
                <a:latin typeface="Arial" panose="020B0604020202020204" pitchFamily="34" charset="0"/>
                <a:cs typeface="Arial" panose="020B0604020202020204" pitchFamily="34" charset="0"/>
              </a:rPr>
              <a:t>standing</a:t>
            </a:r>
          </a:p>
          <a:p>
            <a:pPr algn="ctr"/>
            <a:endParaRPr lang="en-US" sz="1400" b="1" dirty="0">
              <a:solidFill>
                <a:schemeClr val="bg1"/>
              </a:solidFill>
              <a:latin typeface="Arial" panose="020B0604020202020204" pitchFamily="34" charset="0"/>
              <a:cs typeface="Arial" panose="020B0604020202020204" pitchFamily="34" charset="0"/>
            </a:endParaRPr>
          </a:p>
          <a:p>
            <a:pPr algn="ctr"/>
            <a:endParaRPr lang="en-US" sz="1400" b="1" dirty="0">
              <a:solidFill>
                <a:schemeClr val="bg1"/>
              </a:solidFill>
              <a:latin typeface="Arial" panose="020B0604020202020204" pitchFamily="34" charset="0"/>
              <a:cs typeface="Arial" panose="020B0604020202020204" pitchFamily="34" charset="0"/>
            </a:endParaRPr>
          </a:p>
          <a:p>
            <a:pPr algn="ctr"/>
            <a:r>
              <a:rPr lang="en-US" sz="1400" b="1" dirty="0">
                <a:solidFill>
                  <a:schemeClr val="bg1"/>
                </a:solidFill>
                <a:latin typeface="Arial" panose="020B0604020202020204" pitchFamily="34" charset="0"/>
                <a:cs typeface="Arial" panose="020B0604020202020204" pitchFamily="34" charset="0"/>
              </a:rPr>
              <a:t>Sardis</a:t>
            </a:r>
          </a:p>
          <a:p>
            <a:pPr algn="ctr"/>
            <a:endParaRPr lang="en-US" sz="1400" b="1" dirty="0">
              <a:solidFill>
                <a:schemeClr val="bg1"/>
              </a:solidFill>
              <a:latin typeface="Arial" panose="020B0604020202020204" pitchFamily="34" charset="0"/>
              <a:cs typeface="Arial" panose="020B0604020202020204" pitchFamily="34" charset="0"/>
            </a:endParaRPr>
          </a:p>
          <a:p>
            <a:pPr algn="ctr"/>
            <a:endParaRPr lang="en-US" sz="1400" b="1" dirty="0">
              <a:solidFill>
                <a:schemeClr val="bg1"/>
              </a:solidFill>
              <a:latin typeface="Arial" panose="020B0604020202020204" pitchFamily="34" charset="0"/>
              <a:cs typeface="Arial" panose="020B0604020202020204" pitchFamily="34" charset="0"/>
            </a:endParaRPr>
          </a:p>
          <a:p>
            <a:pPr algn="ctr"/>
            <a:endParaRPr lang="en-US" sz="1400" b="1" dirty="0">
              <a:solidFill>
                <a:schemeClr val="bg1"/>
              </a:solidFill>
              <a:latin typeface="Arial" panose="020B0604020202020204" pitchFamily="34" charset="0"/>
              <a:cs typeface="Arial" panose="020B0604020202020204" pitchFamily="34" charset="0"/>
            </a:endParaRPr>
          </a:p>
          <a:p>
            <a:pPr algn="ctr"/>
            <a:r>
              <a:rPr lang="en-US" sz="1400" b="1" dirty="0">
                <a:solidFill>
                  <a:schemeClr val="bg1"/>
                </a:solidFill>
                <a:latin typeface="Arial" panose="020B0604020202020204" pitchFamily="34" charset="0"/>
                <a:cs typeface="Arial" panose="020B0604020202020204" pitchFamily="34" charset="0"/>
              </a:rPr>
              <a:t>Birds &amp; Fish</a:t>
            </a:r>
          </a:p>
          <a:p>
            <a:pPr algn="ctr"/>
            <a:endParaRPr lang="en-US" sz="1400" b="1"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D1640E82-1AEE-E7C1-C9E3-6725007E785B}"/>
              </a:ext>
            </a:extLst>
          </p:cNvPr>
          <p:cNvSpPr txBox="1"/>
          <p:nvPr/>
        </p:nvSpPr>
        <p:spPr>
          <a:xfrm>
            <a:off x="3812383" y="1194021"/>
            <a:ext cx="1266825" cy="3323987"/>
          </a:xfrm>
          <a:prstGeom prst="rect">
            <a:avLst/>
          </a:prstGeom>
          <a:noFill/>
          <a:ln w="19050">
            <a:solidFill>
              <a:schemeClr val="tx1"/>
            </a:solidFill>
          </a:ln>
        </p:spPr>
        <p:txBody>
          <a:bodyPr wrap="square" rtlCol="0">
            <a:spAutoFit/>
          </a:bodyPr>
          <a:lstStyle/>
          <a:p>
            <a:pPr algn="ctr"/>
            <a:endParaRPr lang="en-US" sz="1400" b="1" dirty="0">
              <a:latin typeface="Arial" panose="020B0604020202020204" pitchFamily="34" charset="0"/>
              <a:cs typeface="Arial" panose="020B0604020202020204" pitchFamily="34" charset="0"/>
            </a:endParaRPr>
          </a:p>
          <a:p>
            <a:pPr algn="ctr"/>
            <a:r>
              <a:rPr lang="en-US" sz="1400" b="1" dirty="0">
                <a:solidFill>
                  <a:srgbClr val="FF0000"/>
                </a:solidFill>
                <a:latin typeface="Arial" panose="020B0604020202020204" pitchFamily="34" charset="0"/>
                <a:cs typeface="Arial" panose="020B0604020202020204" pitchFamily="34" charset="0"/>
              </a:rPr>
              <a:t>First Fruits</a:t>
            </a: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r>
              <a:rPr lang="en-US" sz="1400" b="1" dirty="0">
                <a:solidFill>
                  <a:schemeClr val="bg1"/>
                </a:solidFill>
                <a:latin typeface="Arial" panose="020B0604020202020204" pitchFamily="34" charset="0"/>
                <a:cs typeface="Arial" panose="020B0604020202020204" pitchFamily="34" charset="0"/>
              </a:rPr>
              <a:t>Wisdom</a:t>
            </a:r>
          </a:p>
          <a:p>
            <a:pPr algn="ctr"/>
            <a:endParaRPr lang="en-US" sz="1400" b="1" dirty="0">
              <a:solidFill>
                <a:schemeClr val="bg1"/>
              </a:solidFill>
              <a:latin typeface="Arial" panose="020B0604020202020204" pitchFamily="34" charset="0"/>
              <a:cs typeface="Arial" panose="020B0604020202020204" pitchFamily="34" charset="0"/>
            </a:endParaRPr>
          </a:p>
          <a:p>
            <a:pPr algn="ctr"/>
            <a:endParaRPr lang="en-US" sz="1400" b="1" dirty="0">
              <a:solidFill>
                <a:schemeClr val="bg1"/>
              </a:solidFill>
              <a:latin typeface="Arial" panose="020B0604020202020204" pitchFamily="34" charset="0"/>
              <a:cs typeface="Arial" panose="020B0604020202020204" pitchFamily="34" charset="0"/>
            </a:endParaRPr>
          </a:p>
          <a:p>
            <a:pPr algn="ctr"/>
            <a:endParaRPr lang="en-US" sz="1400" b="1" dirty="0">
              <a:solidFill>
                <a:schemeClr val="bg1"/>
              </a:solidFill>
              <a:latin typeface="Arial" panose="020B0604020202020204" pitchFamily="34" charset="0"/>
              <a:cs typeface="Arial" panose="020B0604020202020204" pitchFamily="34" charset="0"/>
            </a:endParaRPr>
          </a:p>
          <a:p>
            <a:pPr algn="ctr"/>
            <a:r>
              <a:rPr lang="en-US" sz="1400" b="1" dirty="0">
                <a:solidFill>
                  <a:schemeClr val="bg1"/>
                </a:solidFill>
                <a:latin typeface="Arial" panose="020B0604020202020204" pitchFamily="34" charset="0"/>
                <a:cs typeface="Arial" panose="020B0604020202020204" pitchFamily="34" charset="0"/>
              </a:rPr>
              <a:t>Pergamos</a:t>
            </a:r>
          </a:p>
          <a:p>
            <a:pPr algn="ctr"/>
            <a:endParaRPr lang="en-US" sz="1400" b="1" dirty="0">
              <a:solidFill>
                <a:schemeClr val="bg1"/>
              </a:solidFill>
              <a:latin typeface="Arial" panose="020B0604020202020204" pitchFamily="34" charset="0"/>
              <a:cs typeface="Arial" panose="020B0604020202020204" pitchFamily="34" charset="0"/>
            </a:endParaRPr>
          </a:p>
          <a:p>
            <a:pPr algn="ctr"/>
            <a:endParaRPr lang="en-US" sz="1400" b="1" dirty="0">
              <a:solidFill>
                <a:schemeClr val="bg1"/>
              </a:solidFill>
              <a:latin typeface="Arial" panose="020B0604020202020204" pitchFamily="34" charset="0"/>
              <a:cs typeface="Arial" panose="020B0604020202020204" pitchFamily="34" charset="0"/>
            </a:endParaRPr>
          </a:p>
          <a:p>
            <a:pPr algn="ctr"/>
            <a:endParaRPr lang="en-US" sz="1400" b="1" dirty="0">
              <a:solidFill>
                <a:schemeClr val="bg1"/>
              </a:solidFill>
              <a:latin typeface="Arial" panose="020B0604020202020204" pitchFamily="34" charset="0"/>
              <a:cs typeface="Arial" panose="020B0604020202020204" pitchFamily="34" charset="0"/>
            </a:endParaRPr>
          </a:p>
          <a:p>
            <a:pPr algn="ctr"/>
            <a:r>
              <a:rPr lang="en-US" sz="1400" b="1" dirty="0">
                <a:solidFill>
                  <a:schemeClr val="bg1"/>
                </a:solidFill>
                <a:latin typeface="Arial" panose="020B0604020202020204" pitchFamily="34" charset="0"/>
                <a:cs typeface="Arial" panose="020B0604020202020204" pitchFamily="34" charset="0"/>
              </a:rPr>
              <a:t>Earth, Fruit &amp; Seeds</a:t>
            </a:r>
          </a:p>
        </p:txBody>
      </p:sp>
      <p:sp>
        <p:nvSpPr>
          <p:cNvPr id="9" name="TextBox 8">
            <a:extLst>
              <a:ext uri="{FF2B5EF4-FFF2-40B4-BE49-F238E27FC236}">
                <a16:creationId xmlns:a16="http://schemas.microsoft.com/office/drawing/2014/main" id="{14524FA3-AB0A-091B-3651-A219CC1AE2FC}"/>
              </a:ext>
            </a:extLst>
          </p:cNvPr>
          <p:cNvSpPr txBox="1"/>
          <p:nvPr/>
        </p:nvSpPr>
        <p:spPr>
          <a:xfrm>
            <a:off x="5462587" y="978578"/>
            <a:ext cx="1266825" cy="3539430"/>
          </a:xfrm>
          <a:prstGeom prst="rect">
            <a:avLst/>
          </a:prstGeom>
          <a:noFill/>
          <a:ln w="19050">
            <a:solidFill>
              <a:schemeClr val="tx1"/>
            </a:solidFill>
          </a:ln>
        </p:spPr>
        <p:txBody>
          <a:bodyPr wrap="square" rtlCol="0">
            <a:spAutoFit/>
          </a:bodyPr>
          <a:lstStyle/>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r>
              <a:rPr lang="en-US" sz="1400" b="1" dirty="0">
                <a:solidFill>
                  <a:srgbClr val="FF0000"/>
                </a:solidFill>
                <a:latin typeface="Arial" panose="020B0604020202020204" pitchFamily="34" charset="0"/>
                <a:cs typeface="Arial" panose="020B0604020202020204" pitchFamily="34" charset="0"/>
              </a:rPr>
              <a:t>Pentecost</a:t>
            </a: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r>
              <a:rPr lang="en-US" sz="1400" b="1" dirty="0">
                <a:solidFill>
                  <a:schemeClr val="bg1"/>
                </a:solidFill>
                <a:latin typeface="Arial" panose="020B0604020202020204" pitchFamily="34" charset="0"/>
                <a:cs typeface="Arial" panose="020B0604020202020204" pitchFamily="34" charset="0"/>
              </a:rPr>
              <a:t>The LORD</a:t>
            </a:r>
          </a:p>
          <a:p>
            <a:pPr algn="ctr"/>
            <a:endParaRPr lang="en-US" sz="1400" b="1" dirty="0">
              <a:solidFill>
                <a:schemeClr val="bg1"/>
              </a:solidFill>
              <a:latin typeface="Arial" panose="020B0604020202020204" pitchFamily="34" charset="0"/>
              <a:cs typeface="Arial" panose="020B0604020202020204" pitchFamily="34" charset="0"/>
            </a:endParaRPr>
          </a:p>
          <a:p>
            <a:pPr algn="ctr"/>
            <a:endParaRPr lang="en-US" sz="1400" b="1" dirty="0">
              <a:solidFill>
                <a:schemeClr val="bg1"/>
              </a:solidFill>
              <a:latin typeface="Arial" panose="020B0604020202020204" pitchFamily="34" charset="0"/>
              <a:cs typeface="Arial" panose="020B0604020202020204" pitchFamily="34" charset="0"/>
            </a:endParaRPr>
          </a:p>
          <a:p>
            <a:pPr algn="ctr"/>
            <a:endParaRPr lang="en-US" sz="1400" b="1" dirty="0">
              <a:solidFill>
                <a:schemeClr val="bg1"/>
              </a:solidFill>
              <a:latin typeface="Arial" panose="020B0604020202020204" pitchFamily="34" charset="0"/>
              <a:cs typeface="Arial" panose="020B0604020202020204" pitchFamily="34" charset="0"/>
            </a:endParaRPr>
          </a:p>
          <a:p>
            <a:pPr algn="ctr"/>
            <a:r>
              <a:rPr lang="en-US" sz="1400" b="1" dirty="0">
                <a:solidFill>
                  <a:schemeClr val="bg1"/>
                </a:solidFill>
                <a:latin typeface="Arial" panose="020B0604020202020204" pitchFamily="34" charset="0"/>
                <a:cs typeface="Arial" panose="020B0604020202020204" pitchFamily="34" charset="0"/>
              </a:rPr>
              <a:t>Thyatira</a:t>
            </a:r>
          </a:p>
          <a:p>
            <a:pPr algn="ctr"/>
            <a:endParaRPr lang="en-US" sz="1400" b="1" dirty="0">
              <a:solidFill>
                <a:schemeClr val="bg1"/>
              </a:solidFill>
              <a:latin typeface="Arial" panose="020B0604020202020204" pitchFamily="34" charset="0"/>
              <a:cs typeface="Arial" panose="020B0604020202020204" pitchFamily="34" charset="0"/>
            </a:endParaRPr>
          </a:p>
          <a:p>
            <a:pPr algn="ctr"/>
            <a:endParaRPr lang="en-US" sz="1400" b="1" dirty="0">
              <a:solidFill>
                <a:schemeClr val="bg1"/>
              </a:solidFill>
              <a:latin typeface="Arial" panose="020B0604020202020204" pitchFamily="34" charset="0"/>
              <a:cs typeface="Arial" panose="020B0604020202020204" pitchFamily="34" charset="0"/>
            </a:endParaRPr>
          </a:p>
          <a:p>
            <a:pPr algn="ctr"/>
            <a:endParaRPr lang="en-US" sz="1400" b="1" dirty="0">
              <a:solidFill>
                <a:schemeClr val="bg1"/>
              </a:solidFill>
              <a:latin typeface="Arial" panose="020B0604020202020204" pitchFamily="34" charset="0"/>
              <a:cs typeface="Arial" panose="020B0604020202020204" pitchFamily="34" charset="0"/>
            </a:endParaRPr>
          </a:p>
          <a:p>
            <a:pPr algn="ctr"/>
            <a:r>
              <a:rPr lang="en-US" sz="1400" b="1" dirty="0">
                <a:solidFill>
                  <a:schemeClr val="bg1"/>
                </a:solidFill>
                <a:latin typeface="Arial" panose="020B0604020202020204" pitchFamily="34" charset="0"/>
                <a:cs typeface="Arial" panose="020B0604020202020204" pitchFamily="34" charset="0"/>
              </a:rPr>
              <a:t>Sun, Moon &amp; Stars</a:t>
            </a:r>
          </a:p>
        </p:txBody>
      </p:sp>
      <p:sp>
        <p:nvSpPr>
          <p:cNvPr id="10" name="TextBox 9">
            <a:extLst>
              <a:ext uri="{FF2B5EF4-FFF2-40B4-BE49-F238E27FC236}">
                <a16:creationId xmlns:a16="http://schemas.microsoft.com/office/drawing/2014/main" id="{6D6EF2D5-62F6-4C1B-BAF2-8970BAE928C2}"/>
              </a:ext>
            </a:extLst>
          </p:cNvPr>
          <p:cNvSpPr txBox="1"/>
          <p:nvPr/>
        </p:nvSpPr>
        <p:spPr>
          <a:xfrm>
            <a:off x="10653714" y="1213071"/>
            <a:ext cx="1266825" cy="3323987"/>
          </a:xfrm>
          <a:prstGeom prst="rect">
            <a:avLst/>
          </a:prstGeom>
          <a:noFill/>
          <a:ln w="19050">
            <a:solidFill>
              <a:schemeClr val="tx1"/>
            </a:solidFill>
          </a:ln>
        </p:spPr>
        <p:txBody>
          <a:bodyPr wrap="square" rtlCol="0">
            <a:spAutoFit/>
          </a:bodyPr>
          <a:lstStyle/>
          <a:p>
            <a:pPr algn="ctr"/>
            <a:endParaRPr lang="en-US" sz="1400" b="1" dirty="0">
              <a:latin typeface="Arial" panose="020B0604020202020204" pitchFamily="34" charset="0"/>
              <a:cs typeface="Arial" panose="020B0604020202020204" pitchFamily="34" charset="0"/>
            </a:endParaRPr>
          </a:p>
          <a:p>
            <a:pPr algn="ctr"/>
            <a:r>
              <a:rPr lang="en-US" sz="1400" b="1" dirty="0">
                <a:solidFill>
                  <a:srgbClr val="FF0000"/>
                </a:solidFill>
                <a:latin typeface="Arial" panose="020B0604020202020204" pitchFamily="34" charset="0"/>
                <a:cs typeface="Arial" panose="020B0604020202020204" pitchFamily="34" charset="0"/>
              </a:rPr>
              <a:t>Tabernacles</a:t>
            </a: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r>
              <a:rPr lang="en-US" sz="1400" b="1" dirty="0">
                <a:solidFill>
                  <a:schemeClr val="bg1"/>
                </a:solidFill>
                <a:latin typeface="Arial" panose="020B0604020202020204" pitchFamily="34" charset="0"/>
                <a:cs typeface="Arial" panose="020B0604020202020204" pitchFamily="34" charset="0"/>
              </a:rPr>
              <a:t>Fear of the LORD</a:t>
            </a:r>
          </a:p>
          <a:p>
            <a:pPr algn="ctr"/>
            <a:endParaRPr lang="en-US" sz="1400" b="1" dirty="0">
              <a:solidFill>
                <a:schemeClr val="bg1"/>
              </a:solidFill>
              <a:latin typeface="Arial" panose="020B0604020202020204" pitchFamily="34" charset="0"/>
              <a:cs typeface="Arial" panose="020B0604020202020204" pitchFamily="34" charset="0"/>
            </a:endParaRPr>
          </a:p>
          <a:p>
            <a:pPr algn="ctr"/>
            <a:endParaRPr lang="en-US" sz="1400" b="1" dirty="0">
              <a:solidFill>
                <a:schemeClr val="bg1"/>
              </a:solidFill>
              <a:latin typeface="Arial" panose="020B0604020202020204" pitchFamily="34" charset="0"/>
              <a:cs typeface="Arial" panose="020B0604020202020204" pitchFamily="34" charset="0"/>
            </a:endParaRPr>
          </a:p>
          <a:p>
            <a:pPr algn="ctr"/>
            <a:r>
              <a:rPr lang="en-US" sz="1400" b="1" dirty="0">
                <a:solidFill>
                  <a:schemeClr val="bg1"/>
                </a:solidFill>
                <a:latin typeface="Arial" panose="020B0604020202020204" pitchFamily="34" charset="0"/>
                <a:cs typeface="Arial" panose="020B0604020202020204" pitchFamily="34" charset="0"/>
              </a:rPr>
              <a:t>Laodicea</a:t>
            </a:r>
          </a:p>
          <a:p>
            <a:pPr algn="ctr"/>
            <a:endParaRPr lang="en-US" sz="1400" b="1" dirty="0">
              <a:solidFill>
                <a:schemeClr val="bg1"/>
              </a:solidFill>
              <a:latin typeface="Arial" panose="020B0604020202020204" pitchFamily="34" charset="0"/>
              <a:cs typeface="Arial" panose="020B0604020202020204" pitchFamily="34" charset="0"/>
            </a:endParaRPr>
          </a:p>
          <a:p>
            <a:pPr algn="ctr"/>
            <a:endParaRPr lang="en-US" sz="1400" b="1" dirty="0">
              <a:solidFill>
                <a:schemeClr val="bg1"/>
              </a:solidFill>
              <a:latin typeface="Arial" panose="020B0604020202020204" pitchFamily="34" charset="0"/>
              <a:cs typeface="Arial" panose="020B0604020202020204" pitchFamily="34" charset="0"/>
            </a:endParaRPr>
          </a:p>
          <a:p>
            <a:pPr algn="ctr"/>
            <a:endParaRPr lang="en-US" sz="1400" b="1" dirty="0">
              <a:solidFill>
                <a:schemeClr val="bg1"/>
              </a:solidFill>
              <a:latin typeface="Arial" panose="020B0604020202020204" pitchFamily="34" charset="0"/>
              <a:cs typeface="Arial" panose="020B0604020202020204" pitchFamily="34" charset="0"/>
            </a:endParaRPr>
          </a:p>
          <a:p>
            <a:pPr algn="ctr"/>
            <a:r>
              <a:rPr lang="en-US" sz="1400" b="1" dirty="0">
                <a:solidFill>
                  <a:schemeClr val="bg1"/>
                </a:solidFill>
                <a:latin typeface="Arial" panose="020B0604020202020204" pitchFamily="34" charset="0"/>
                <a:cs typeface="Arial" panose="020B0604020202020204" pitchFamily="34" charset="0"/>
              </a:rPr>
              <a:t>Shabbat</a:t>
            </a:r>
          </a:p>
          <a:p>
            <a:pPr algn="ctr"/>
            <a:endParaRPr lang="en-US" sz="1400" b="1"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5B13594E-1D2C-508E-FAF8-31B05556F7B4}"/>
              </a:ext>
            </a:extLst>
          </p:cNvPr>
          <p:cNvSpPr txBox="1"/>
          <p:nvPr/>
        </p:nvSpPr>
        <p:spPr>
          <a:xfrm>
            <a:off x="8908258" y="1213071"/>
            <a:ext cx="1266825" cy="3323987"/>
          </a:xfrm>
          <a:prstGeom prst="rect">
            <a:avLst/>
          </a:prstGeom>
          <a:noFill/>
          <a:ln w="19050">
            <a:solidFill>
              <a:schemeClr val="tx1"/>
            </a:solidFill>
          </a:ln>
        </p:spPr>
        <p:txBody>
          <a:bodyPr wrap="square" rtlCol="0">
            <a:spAutoFit/>
          </a:bodyPr>
          <a:lstStyle/>
          <a:p>
            <a:pPr algn="ctr"/>
            <a:endParaRPr lang="en-US" sz="1400" b="1" dirty="0">
              <a:latin typeface="Arial" panose="020B0604020202020204" pitchFamily="34" charset="0"/>
              <a:cs typeface="Arial" panose="020B0604020202020204" pitchFamily="34" charset="0"/>
            </a:endParaRPr>
          </a:p>
          <a:p>
            <a:pPr algn="ctr"/>
            <a:r>
              <a:rPr lang="en-US" sz="1400" b="1" dirty="0">
                <a:solidFill>
                  <a:srgbClr val="FF0000"/>
                </a:solidFill>
                <a:latin typeface="Arial" panose="020B0604020202020204" pitchFamily="34" charset="0"/>
                <a:cs typeface="Arial" panose="020B0604020202020204" pitchFamily="34" charset="0"/>
              </a:rPr>
              <a:t>Atonement</a:t>
            </a: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r>
              <a:rPr lang="en-US" sz="1400" b="1" dirty="0">
                <a:solidFill>
                  <a:schemeClr val="bg1"/>
                </a:solidFill>
                <a:latin typeface="Arial" panose="020B0604020202020204" pitchFamily="34" charset="0"/>
                <a:cs typeface="Arial" panose="020B0604020202020204" pitchFamily="34" charset="0"/>
              </a:rPr>
              <a:t>Might</a:t>
            </a:r>
          </a:p>
          <a:p>
            <a:pPr algn="ctr"/>
            <a:endParaRPr lang="en-US" sz="1400" b="1" dirty="0">
              <a:solidFill>
                <a:schemeClr val="bg1"/>
              </a:solidFill>
              <a:latin typeface="Arial" panose="020B0604020202020204" pitchFamily="34" charset="0"/>
              <a:cs typeface="Arial" panose="020B0604020202020204" pitchFamily="34" charset="0"/>
            </a:endParaRPr>
          </a:p>
          <a:p>
            <a:pPr algn="ctr"/>
            <a:endParaRPr lang="en-US" sz="1400" b="1" dirty="0">
              <a:solidFill>
                <a:schemeClr val="bg1"/>
              </a:solidFill>
              <a:latin typeface="Arial" panose="020B0604020202020204" pitchFamily="34" charset="0"/>
              <a:cs typeface="Arial" panose="020B0604020202020204" pitchFamily="34" charset="0"/>
            </a:endParaRPr>
          </a:p>
          <a:p>
            <a:pPr algn="ctr"/>
            <a:endParaRPr lang="en-US" sz="1400" b="1" dirty="0">
              <a:solidFill>
                <a:schemeClr val="bg1"/>
              </a:solidFill>
              <a:latin typeface="Arial" panose="020B0604020202020204" pitchFamily="34" charset="0"/>
              <a:cs typeface="Arial" panose="020B0604020202020204" pitchFamily="34" charset="0"/>
            </a:endParaRPr>
          </a:p>
          <a:p>
            <a:pPr algn="ctr"/>
            <a:r>
              <a:rPr lang="en-US" sz="1400" b="1" dirty="0">
                <a:solidFill>
                  <a:schemeClr val="bg1"/>
                </a:solidFill>
                <a:latin typeface="Arial" panose="020B0604020202020204" pitchFamily="34" charset="0"/>
                <a:cs typeface="Arial" panose="020B0604020202020204" pitchFamily="34" charset="0"/>
              </a:rPr>
              <a:t>Philadelphia</a:t>
            </a:r>
          </a:p>
          <a:p>
            <a:pPr algn="ctr"/>
            <a:endParaRPr lang="en-US" sz="1400" b="1" dirty="0">
              <a:solidFill>
                <a:schemeClr val="bg1"/>
              </a:solidFill>
              <a:latin typeface="Arial" panose="020B0604020202020204" pitchFamily="34" charset="0"/>
              <a:cs typeface="Arial" panose="020B0604020202020204" pitchFamily="34" charset="0"/>
            </a:endParaRPr>
          </a:p>
          <a:p>
            <a:pPr algn="ctr"/>
            <a:endParaRPr lang="en-US" sz="1400" b="1" dirty="0">
              <a:solidFill>
                <a:schemeClr val="bg1"/>
              </a:solidFill>
              <a:latin typeface="Arial" panose="020B0604020202020204" pitchFamily="34" charset="0"/>
              <a:cs typeface="Arial" panose="020B0604020202020204" pitchFamily="34" charset="0"/>
            </a:endParaRPr>
          </a:p>
          <a:p>
            <a:pPr algn="ctr"/>
            <a:endParaRPr lang="en-US" sz="1400" b="1" dirty="0">
              <a:solidFill>
                <a:schemeClr val="bg1"/>
              </a:solidFill>
              <a:latin typeface="Arial" panose="020B0604020202020204" pitchFamily="34" charset="0"/>
              <a:cs typeface="Arial" panose="020B0604020202020204" pitchFamily="34" charset="0"/>
            </a:endParaRPr>
          </a:p>
          <a:p>
            <a:pPr algn="ctr"/>
            <a:r>
              <a:rPr lang="en-US" sz="1400" b="1" dirty="0">
                <a:solidFill>
                  <a:schemeClr val="bg1"/>
                </a:solidFill>
                <a:latin typeface="Arial" panose="020B0604020202020204" pitchFamily="34" charset="0"/>
                <a:cs typeface="Arial" panose="020B0604020202020204" pitchFamily="34" charset="0"/>
              </a:rPr>
              <a:t>Man &amp; Beasts</a:t>
            </a:r>
          </a:p>
        </p:txBody>
      </p:sp>
      <p:pic>
        <p:nvPicPr>
          <p:cNvPr id="4098" name="Picture 2" descr="Image result for candle flame clipart">
            <a:extLst>
              <a:ext uri="{FF2B5EF4-FFF2-40B4-BE49-F238E27FC236}">
                <a16:creationId xmlns:a16="http://schemas.microsoft.com/office/drawing/2014/main" id="{78A80834-D607-DF50-AEE6-A0C95B8C94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6156" y="143826"/>
            <a:ext cx="499685" cy="78962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Image result for candle flame clipart">
            <a:extLst>
              <a:ext uri="{FF2B5EF4-FFF2-40B4-BE49-F238E27FC236}">
                <a16:creationId xmlns:a16="http://schemas.microsoft.com/office/drawing/2014/main" id="{1D9601F0-ADCC-FEA1-3972-FC0C0930CF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5417" y="363852"/>
            <a:ext cx="499685" cy="78962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Image result for candle flame clipart">
            <a:extLst>
              <a:ext uri="{FF2B5EF4-FFF2-40B4-BE49-F238E27FC236}">
                <a16:creationId xmlns:a16="http://schemas.microsoft.com/office/drawing/2014/main" id="{38D363B8-299D-7F46-839F-40D10BBD11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2885" y="363852"/>
            <a:ext cx="499685" cy="78962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Image result for candle flame clipart">
            <a:extLst>
              <a:ext uri="{FF2B5EF4-FFF2-40B4-BE49-F238E27FC236}">
                <a16:creationId xmlns:a16="http://schemas.microsoft.com/office/drawing/2014/main" id="{6F7D8A81-AA26-7B2E-5E9A-8DC0576C4B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8688" y="363852"/>
            <a:ext cx="499685" cy="78962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Image result for candle flame clipart">
            <a:extLst>
              <a:ext uri="{FF2B5EF4-FFF2-40B4-BE49-F238E27FC236}">
                <a16:creationId xmlns:a16="http://schemas.microsoft.com/office/drawing/2014/main" id="{E1532FD2-4923-BEDD-53C5-7423265C08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8918" y="375822"/>
            <a:ext cx="499685" cy="78962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mage result for candle flame clipart">
            <a:extLst>
              <a:ext uri="{FF2B5EF4-FFF2-40B4-BE49-F238E27FC236}">
                <a16:creationId xmlns:a16="http://schemas.microsoft.com/office/drawing/2014/main" id="{746DDF5B-B11A-FEEF-ECD8-154DB8DE77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1827" y="364034"/>
            <a:ext cx="499685" cy="78962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Image result for candle flame clipart">
            <a:extLst>
              <a:ext uri="{FF2B5EF4-FFF2-40B4-BE49-F238E27FC236}">
                <a16:creationId xmlns:a16="http://schemas.microsoft.com/office/drawing/2014/main" id="{159BC343-ADDB-52B3-00E6-230A3CA44D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37283" y="363852"/>
            <a:ext cx="499685" cy="789624"/>
          </a:xfrm>
          <a:prstGeom prst="rect">
            <a:avLst/>
          </a:prstGeom>
          <a:noFill/>
          <a:extLst>
            <a:ext uri="{909E8E84-426E-40DD-AFC4-6F175D3DCCD1}">
              <a14:hiddenFill xmlns:a14="http://schemas.microsoft.com/office/drawing/2010/main">
                <a:solidFill>
                  <a:srgbClr val="FFFFFF"/>
                </a:solidFill>
              </a14:hiddenFill>
            </a:ext>
          </a:extLst>
        </p:spPr>
      </p:pic>
      <p:cxnSp>
        <p:nvCxnSpPr>
          <p:cNvPr id="22" name="Straight Connector 21">
            <a:extLst>
              <a:ext uri="{FF2B5EF4-FFF2-40B4-BE49-F238E27FC236}">
                <a16:creationId xmlns:a16="http://schemas.microsoft.com/office/drawing/2014/main" id="{0CB31912-BF9F-957E-8B6E-AA89A21EEDA8}"/>
              </a:ext>
            </a:extLst>
          </p:cNvPr>
          <p:cNvCxnSpPr>
            <a:cxnSpLocks/>
            <a:stCxn id="9" idx="2"/>
          </p:cNvCxnSpPr>
          <p:nvPr/>
        </p:nvCxnSpPr>
        <p:spPr>
          <a:xfrm>
            <a:off x="6096000" y="4518008"/>
            <a:ext cx="0" cy="219616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A5E81A4-4796-4EA1-562A-4813A7E77AFB}"/>
              </a:ext>
            </a:extLst>
          </p:cNvPr>
          <p:cNvCxnSpPr>
            <a:cxnSpLocks/>
          </p:cNvCxnSpPr>
          <p:nvPr/>
        </p:nvCxnSpPr>
        <p:spPr>
          <a:xfrm flipH="1">
            <a:off x="6095998" y="4518008"/>
            <a:ext cx="1597821" cy="55881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2D19406-7924-A46D-6FD3-E30726832CFA}"/>
              </a:ext>
            </a:extLst>
          </p:cNvPr>
          <p:cNvCxnSpPr>
            <a:cxnSpLocks/>
          </p:cNvCxnSpPr>
          <p:nvPr/>
        </p:nvCxnSpPr>
        <p:spPr>
          <a:xfrm flipH="1">
            <a:off x="6095998" y="4537058"/>
            <a:ext cx="3464721" cy="122556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C559CF7-36D2-11FD-77F1-E711529E0931}"/>
              </a:ext>
            </a:extLst>
          </p:cNvPr>
          <p:cNvCxnSpPr>
            <a:cxnSpLocks/>
          </p:cNvCxnSpPr>
          <p:nvPr/>
        </p:nvCxnSpPr>
        <p:spPr>
          <a:xfrm flipH="1">
            <a:off x="6095998" y="4537058"/>
            <a:ext cx="5229227" cy="181611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9B252DD-644D-6570-501D-AA21AE21555B}"/>
              </a:ext>
            </a:extLst>
          </p:cNvPr>
          <p:cNvCxnSpPr>
            <a:cxnSpLocks/>
          </p:cNvCxnSpPr>
          <p:nvPr/>
        </p:nvCxnSpPr>
        <p:spPr>
          <a:xfrm>
            <a:off x="1038227" y="4518008"/>
            <a:ext cx="5057771" cy="183516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9B67D5C-0147-3F21-A27A-886B10B93927}"/>
              </a:ext>
            </a:extLst>
          </p:cNvPr>
          <p:cNvCxnSpPr>
            <a:cxnSpLocks/>
          </p:cNvCxnSpPr>
          <p:nvPr/>
        </p:nvCxnSpPr>
        <p:spPr>
          <a:xfrm>
            <a:off x="2761061" y="4518008"/>
            <a:ext cx="3334937" cy="124461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7132C40-20DA-0F6F-330D-01DCDEC78319}"/>
              </a:ext>
            </a:extLst>
          </p:cNvPr>
          <p:cNvCxnSpPr>
            <a:cxnSpLocks/>
          </p:cNvCxnSpPr>
          <p:nvPr/>
        </p:nvCxnSpPr>
        <p:spPr>
          <a:xfrm>
            <a:off x="4428530" y="4518008"/>
            <a:ext cx="1667468" cy="55881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8BEF413E-6D59-FB79-A20F-8CF28A153D9A}"/>
              </a:ext>
            </a:extLst>
          </p:cNvPr>
          <p:cNvSpPr txBox="1"/>
          <p:nvPr/>
        </p:nvSpPr>
        <p:spPr>
          <a:xfrm rot="1099460">
            <a:off x="4936232" y="4900655"/>
            <a:ext cx="1090802" cy="307777"/>
          </a:xfrm>
          <a:prstGeom prst="rect">
            <a:avLst/>
          </a:prstGeom>
          <a:noFill/>
        </p:spPr>
        <p:txBody>
          <a:bodyPr wrap="square" rtlCol="0">
            <a:spAutoFit/>
          </a:bodyPr>
          <a:lstStyle/>
          <a:p>
            <a:r>
              <a:rPr lang="en-US" sz="1400" b="1" dirty="0">
                <a:solidFill>
                  <a:srgbClr val="FF0000"/>
                </a:solidFill>
                <a:latin typeface="Arial" panose="020B0604020202020204" pitchFamily="34" charset="0"/>
                <a:cs typeface="Arial" panose="020B0604020202020204" pitchFamily="34" charset="0"/>
              </a:rPr>
              <a:t>50 Days</a:t>
            </a:r>
          </a:p>
        </p:txBody>
      </p:sp>
      <p:sp>
        <p:nvSpPr>
          <p:cNvPr id="4" name="TextBox 3">
            <a:extLst>
              <a:ext uri="{FF2B5EF4-FFF2-40B4-BE49-F238E27FC236}">
                <a16:creationId xmlns:a16="http://schemas.microsoft.com/office/drawing/2014/main" id="{016121C6-A4A8-0FC8-40B9-D823D95738EE}"/>
              </a:ext>
            </a:extLst>
          </p:cNvPr>
          <p:cNvSpPr txBox="1"/>
          <p:nvPr/>
        </p:nvSpPr>
        <p:spPr>
          <a:xfrm>
            <a:off x="8202205" y="4518008"/>
            <a:ext cx="1090802" cy="307777"/>
          </a:xfrm>
          <a:prstGeom prst="rect">
            <a:avLst/>
          </a:prstGeom>
          <a:noFill/>
        </p:spPr>
        <p:txBody>
          <a:bodyPr wrap="square" rtlCol="0">
            <a:spAutoFit/>
          </a:bodyPr>
          <a:lstStyle/>
          <a:p>
            <a:r>
              <a:rPr lang="en-US" sz="1400" b="1" dirty="0">
                <a:solidFill>
                  <a:srgbClr val="FF0000"/>
                </a:solidFill>
                <a:latin typeface="Arial" panose="020B0604020202020204" pitchFamily="34" charset="0"/>
                <a:cs typeface="Arial" panose="020B0604020202020204" pitchFamily="34" charset="0"/>
              </a:rPr>
              <a:t>10 Days</a:t>
            </a:r>
          </a:p>
        </p:txBody>
      </p:sp>
      <p:cxnSp>
        <p:nvCxnSpPr>
          <p:cNvPr id="12" name="Straight Connector 11">
            <a:extLst>
              <a:ext uri="{FF2B5EF4-FFF2-40B4-BE49-F238E27FC236}">
                <a16:creationId xmlns:a16="http://schemas.microsoft.com/office/drawing/2014/main" id="{FC410728-6933-B269-FD6F-D654C8247F5B}"/>
              </a:ext>
            </a:extLst>
          </p:cNvPr>
          <p:cNvCxnSpPr>
            <a:stCxn id="7" idx="2"/>
          </p:cNvCxnSpPr>
          <p:nvPr/>
        </p:nvCxnSpPr>
        <p:spPr>
          <a:xfrm flipH="1">
            <a:off x="7693819" y="4518008"/>
            <a:ext cx="1" cy="30777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CBADA5E-6AC9-C015-5B96-473CFE732F1B}"/>
              </a:ext>
            </a:extLst>
          </p:cNvPr>
          <p:cNvCxnSpPr>
            <a:cxnSpLocks/>
            <a:endCxn id="4" idx="1"/>
          </p:cNvCxnSpPr>
          <p:nvPr/>
        </p:nvCxnSpPr>
        <p:spPr>
          <a:xfrm>
            <a:off x="7691438" y="4671897"/>
            <a:ext cx="51076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3C92886-7B2B-C745-6652-BF665443CD07}"/>
              </a:ext>
            </a:extLst>
          </p:cNvPr>
          <p:cNvCxnSpPr>
            <a:cxnSpLocks/>
          </p:cNvCxnSpPr>
          <p:nvPr/>
        </p:nvCxnSpPr>
        <p:spPr>
          <a:xfrm>
            <a:off x="9059662" y="4706812"/>
            <a:ext cx="48200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3F536E7-043F-8063-D854-5928F30BBE89}"/>
              </a:ext>
            </a:extLst>
          </p:cNvPr>
          <p:cNvCxnSpPr/>
          <p:nvPr/>
        </p:nvCxnSpPr>
        <p:spPr>
          <a:xfrm flipH="1">
            <a:off x="9558337" y="4552924"/>
            <a:ext cx="1" cy="30777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422013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E19221A-9650-3299-CBD2-5980FDE63520}"/>
              </a:ext>
            </a:extLst>
          </p:cNvPr>
          <p:cNvSpPr txBox="1"/>
          <p:nvPr/>
        </p:nvSpPr>
        <p:spPr>
          <a:xfrm>
            <a:off x="442915" y="1194021"/>
            <a:ext cx="1266825" cy="3323987"/>
          </a:xfrm>
          <a:prstGeom prst="rect">
            <a:avLst/>
          </a:prstGeom>
          <a:noFill/>
          <a:ln w="19050">
            <a:solidFill>
              <a:schemeClr val="tx1"/>
            </a:solidFill>
          </a:ln>
        </p:spPr>
        <p:txBody>
          <a:bodyPr wrap="square" rtlCol="0">
            <a:spAutoFit/>
          </a:bodyPr>
          <a:lstStyle/>
          <a:p>
            <a:pPr algn="ctr"/>
            <a:endParaRPr lang="en-US" sz="1400" b="1" dirty="0">
              <a:latin typeface="Arial" panose="020B0604020202020204" pitchFamily="34" charset="0"/>
              <a:cs typeface="Arial" panose="020B0604020202020204" pitchFamily="34" charset="0"/>
            </a:endParaRPr>
          </a:p>
          <a:p>
            <a:pPr algn="ctr"/>
            <a:r>
              <a:rPr lang="en-US" sz="1400" b="1" dirty="0">
                <a:solidFill>
                  <a:srgbClr val="FF0000"/>
                </a:solidFill>
                <a:latin typeface="Arial" panose="020B0604020202020204" pitchFamily="34" charset="0"/>
                <a:cs typeface="Arial" panose="020B0604020202020204" pitchFamily="34" charset="0"/>
              </a:rPr>
              <a:t>Passover</a:t>
            </a: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r>
              <a:rPr lang="en-US" sz="1400" b="1" dirty="0">
                <a:solidFill>
                  <a:srgbClr val="00B050"/>
                </a:solidFill>
                <a:latin typeface="Arial" panose="020B0604020202020204" pitchFamily="34" charset="0"/>
                <a:cs typeface="Arial" panose="020B0604020202020204" pitchFamily="34" charset="0"/>
              </a:rPr>
              <a:t>Wisdom</a:t>
            </a: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r>
              <a:rPr lang="en-US" sz="1400" b="1" dirty="0">
                <a:solidFill>
                  <a:schemeClr val="bg1"/>
                </a:solidFill>
                <a:latin typeface="Arial" panose="020B0604020202020204" pitchFamily="34" charset="0"/>
                <a:cs typeface="Arial" panose="020B0604020202020204" pitchFamily="34" charset="0"/>
              </a:rPr>
              <a:t>Ephesus</a:t>
            </a: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r>
              <a:rPr lang="en-US" sz="1400" b="1" dirty="0">
                <a:solidFill>
                  <a:schemeClr val="bg1"/>
                </a:solidFill>
                <a:latin typeface="Arial" panose="020B0604020202020204" pitchFamily="34" charset="0"/>
                <a:cs typeface="Arial" panose="020B0604020202020204" pitchFamily="34" charset="0"/>
              </a:rPr>
              <a:t>Light from Darkness</a:t>
            </a:r>
          </a:p>
        </p:txBody>
      </p:sp>
      <p:sp>
        <p:nvSpPr>
          <p:cNvPr id="6" name="TextBox 5">
            <a:extLst>
              <a:ext uri="{FF2B5EF4-FFF2-40B4-BE49-F238E27FC236}">
                <a16:creationId xmlns:a16="http://schemas.microsoft.com/office/drawing/2014/main" id="{CB7751C6-37B5-F845-34D1-ADDC8E9658AB}"/>
              </a:ext>
            </a:extLst>
          </p:cNvPr>
          <p:cNvSpPr txBox="1"/>
          <p:nvPr/>
        </p:nvSpPr>
        <p:spPr>
          <a:xfrm>
            <a:off x="2127649" y="1194021"/>
            <a:ext cx="1266825" cy="3323987"/>
          </a:xfrm>
          <a:prstGeom prst="rect">
            <a:avLst/>
          </a:prstGeom>
          <a:noFill/>
          <a:ln w="19050">
            <a:solidFill>
              <a:schemeClr val="tx1"/>
            </a:solidFill>
          </a:ln>
        </p:spPr>
        <p:txBody>
          <a:bodyPr wrap="square" rtlCol="0">
            <a:spAutoFit/>
          </a:bodyPr>
          <a:lstStyle/>
          <a:p>
            <a:pPr algn="ctr"/>
            <a:endParaRPr lang="en-US" sz="1400" b="1" dirty="0">
              <a:latin typeface="Arial" panose="020B0604020202020204" pitchFamily="34" charset="0"/>
              <a:cs typeface="Arial" panose="020B0604020202020204" pitchFamily="34" charset="0"/>
            </a:endParaRPr>
          </a:p>
          <a:p>
            <a:pPr algn="ctr"/>
            <a:r>
              <a:rPr lang="en-US" sz="1400" b="1" dirty="0">
                <a:solidFill>
                  <a:srgbClr val="FF0000"/>
                </a:solidFill>
                <a:latin typeface="Arial" panose="020B0604020202020204" pitchFamily="34" charset="0"/>
                <a:cs typeface="Arial" panose="020B0604020202020204" pitchFamily="34" charset="0"/>
              </a:rPr>
              <a:t>Unleavened Bread</a:t>
            </a: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r>
              <a:rPr lang="en-US" sz="1400" b="1" dirty="0">
                <a:solidFill>
                  <a:srgbClr val="00B050"/>
                </a:solidFill>
                <a:latin typeface="Arial" panose="020B0604020202020204" pitchFamily="34" charset="0"/>
                <a:cs typeface="Arial" panose="020B0604020202020204" pitchFamily="34" charset="0"/>
              </a:rPr>
              <a:t>Under-standing</a:t>
            </a: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r>
              <a:rPr lang="en-US" sz="1400" b="1" dirty="0">
                <a:solidFill>
                  <a:schemeClr val="bg1"/>
                </a:solidFill>
                <a:latin typeface="Arial" panose="020B0604020202020204" pitchFamily="34" charset="0"/>
                <a:cs typeface="Arial" panose="020B0604020202020204" pitchFamily="34" charset="0"/>
              </a:rPr>
              <a:t>Smyrna</a:t>
            </a: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r>
              <a:rPr lang="en-US" sz="1400" b="1" dirty="0">
                <a:solidFill>
                  <a:schemeClr val="bg1"/>
                </a:solidFill>
                <a:latin typeface="Arial" panose="020B0604020202020204" pitchFamily="34" charset="0"/>
                <a:cs typeface="Arial" panose="020B0604020202020204" pitchFamily="34" charset="0"/>
              </a:rPr>
              <a:t>Waters from Waters</a:t>
            </a:r>
          </a:p>
        </p:txBody>
      </p:sp>
      <p:sp>
        <p:nvSpPr>
          <p:cNvPr id="7" name="TextBox 6">
            <a:extLst>
              <a:ext uri="{FF2B5EF4-FFF2-40B4-BE49-F238E27FC236}">
                <a16:creationId xmlns:a16="http://schemas.microsoft.com/office/drawing/2014/main" id="{13B5DC01-E339-F3BB-FA09-DEEE94EC68D5}"/>
              </a:ext>
            </a:extLst>
          </p:cNvPr>
          <p:cNvSpPr txBox="1"/>
          <p:nvPr/>
        </p:nvSpPr>
        <p:spPr>
          <a:xfrm>
            <a:off x="7060407" y="1194021"/>
            <a:ext cx="1266825" cy="3323987"/>
          </a:xfrm>
          <a:prstGeom prst="rect">
            <a:avLst/>
          </a:prstGeom>
          <a:noFill/>
          <a:ln w="19050">
            <a:solidFill>
              <a:schemeClr val="tx1"/>
            </a:solidFill>
          </a:ln>
        </p:spPr>
        <p:txBody>
          <a:bodyPr wrap="square" rtlCol="0">
            <a:spAutoFit/>
          </a:bodyPr>
          <a:lstStyle/>
          <a:p>
            <a:pPr algn="ctr"/>
            <a:endParaRPr lang="en-US" sz="1400" b="1" dirty="0">
              <a:latin typeface="Arial" panose="020B0604020202020204" pitchFamily="34" charset="0"/>
              <a:cs typeface="Arial" panose="020B0604020202020204" pitchFamily="34" charset="0"/>
            </a:endParaRPr>
          </a:p>
          <a:p>
            <a:pPr algn="ctr"/>
            <a:r>
              <a:rPr lang="en-US" sz="1400" b="1" dirty="0">
                <a:solidFill>
                  <a:srgbClr val="FF0000"/>
                </a:solidFill>
                <a:latin typeface="Arial" panose="020B0604020202020204" pitchFamily="34" charset="0"/>
                <a:cs typeface="Arial" panose="020B0604020202020204" pitchFamily="34" charset="0"/>
              </a:rPr>
              <a:t>Trumpets</a:t>
            </a: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r>
              <a:rPr lang="en-US" sz="1400" b="1" dirty="0">
                <a:solidFill>
                  <a:srgbClr val="00B050"/>
                </a:solidFill>
                <a:latin typeface="Arial" panose="020B0604020202020204" pitchFamily="34" charset="0"/>
                <a:cs typeface="Arial" panose="020B0604020202020204" pitchFamily="34" charset="0"/>
              </a:rPr>
              <a:t>Power</a:t>
            </a: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r>
              <a:rPr lang="en-US" sz="1400" b="1" dirty="0">
                <a:solidFill>
                  <a:schemeClr val="bg1"/>
                </a:solidFill>
                <a:latin typeface="Arial" panose="020B0604020202020204" pitchFamily="34" charset="0"/>
                <a:cs typeface="Arial" panose="020B0604020202020204" pitchFamily="34" charset="0"/>
              </a:rPr>
              <a:t>Sardis</a:t>
            </a: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r>
              <a:rPr lang="en-US" sz="1400" b="1" dirty="0">
                <a:solidFill>
                  <a:schemeClr val="bg1"/>
                </a:solidFill>
                <a:latin typeface="Arial" panose="020B0604020202020204" pitchFamily="34" charset="0"/>
                <a:cs typeface="Arial" panose="020B0604020202020204" pitchFamily="34" charset="0"/>
              </a:rPr>
              <a:t>Birds &amp; Fish</a:t>
            </a:r>
          </a:p>
          <a:p>
            <a:pPr algn="ctr"/>
            <a:endParaRPr lang="en-US" sz="1400" b="1"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D1640E82-1AEE-E7C1-C9E3-6725007E785B}"/>
              </a:ext>
            </a:extLst>
          </p:cNvPr>
          <p:cNvSpPr txBox="1"/>
          <p:nvPr/>
        </p:nvSpPr>
        <p:spPr>
          <a:xfrm>
            <a:off x="3812383" y="1194021"/>
            <a:ext cx="1266825" cy="3323987"/>
          </a:xfrm>
          <a:prstGeom prst="rect">
            <a:avLst/>
          </a:prstGeom>
          <a:noFill/>
          <a:ln w="19050">
            <a:solidFill>
              <a:schemeClr val="tx1"/>
            </a:solidFill>
          </a:ln>
        </p:spPr>
        <p:txBody>
          <a:bodyPr wrap="square" rtlCol="0">
            <a:spAutoFit/>
          </a:bodyPr>
          <a:lstStyle/>
          <a:p>
            <a:pPr algn="ctr"/>
            <a:endParaRPr lang="en-US" sz="1400" b="1" dirty="0">
              <a:latin typeface="Arial" panose="020B0604020202020204" pitchFamily="34" charset="0"/>
              <a:cs typeface="Arial" panose="020B0604020202020204" pitchFamily="34" charset="0"/>
            </a:endParaRPr>
          </a:p>
          <a:p>
            <a:pPr algn="ctr"/>
            <a:r>
              <a:rPr lang="en-US" sz="1400" b="1" dirty="0">
                <a:solidFill>
                  <a:srgbClr val="FF0000"/>
                </a:solidFill>
                <a:latin typeface="Arial" panose="020B0604020202020204" pitchFamily="34" charset="0"/>
                <a:cs typeface="Arial" panose="020B0604020202020204" pitchFamily="34" charset="0"/>
              </a:rPr>
              <a:t>First Fruits</a:t>
            </a: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r>
              <a:rPr lang="en-US" sz="1400" b="1" dirty="0">
                <a:solidFill>
                  <a:srgbClr val="00B050"/>
                </a:solidFill>
                <a:latin typeface="Arial" panose="020B0604020202020204" pitchFamily="34" charset="0"/>
                <a:cs typeface="Arial" panose="020B0604020202020204" pitchFamily="34" charset="0"/>
              </a:rPr>
              <a:t>Counsel</a:t>
            </a: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r>
              <a:rPr lang="en-US" sz="1400" b="1" dirty="0">
                <a:solidFill>
                  <a:schemeClr val="bg1"/>
                </a:solidFill>
                <a:latin typeface="Arial" panose="020B0604020202020204" pitchFamily="34" charset="0"/>
                <a:cs typeface="Arial" panose="020B0604020202020204" pitchFamily="34" charset="0"/>
              </a:rPr>
              <a:t>Pergamos</a:t>
            </a: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r>
              <a:rPr lang="en-US" sz="1400" b="1" dirty="0">
                <a:solidFill>
                  <a:schemeClr val="bg1"/>
                </a:solidFill>
                <a:latin typeface="Arial" panose="020B0604020202020204" pitchFamily="34" charset="0"/>
                <a:cs typeface="Arial" panose="020B0604020202020204" pitchFamily="34" charset="0"/>
              </a:rPr>
              <a:t>Earth, Fruit &amp; Seeds</a:t>
            </a:r>
          </a:p>
        </p:txBody>
      </p:sp>
      <p:sp>
        <p:nvSpPr>
          <p:cNvPr id="9" name="TextBox 8">
            <a:extLst>
              <a:ext uri="{FF2B5EF4-FFF2-40B4-BE49-F238E27FC236}">
                <a16:creationId xmlns:a16="http://schemas.microsoft.com/office/drawing/2014/main" id="{14524FA3-AB0A-091B-3651-A219CC1AE2FC}"/>
              </a:ext>
            </a:extLst>
          </p:cNvPr>
          <p:cNvSpPr txBox="1"/>
          <p:nvPr/>
        </p:nvSpPr>
        <p:spPr>
          <a:xfrm>
            <a:off x="5462587" y="978578"/>
            <a:ext cx="1266825" cy="3539430"/>
          </a:xfrm>
          <a:prstGeom prst="rect">
            <a:avLst/>
          </a:prstGeom>
          <a:noFill/>
          <a:ln w="19050">
            <a:solidFill>
              <a:schemeClr val="tx1"/>
            </a:solidFill>
          </a:ln>
        </p:spPr>
        <p:txBody>
          <a:bodyPr wrap="square" rtlCol="0">
            <a:spAutoFit/>
          </a:bodyPr>
          <a:lstStyle/>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r>
              <a:rPr lang="en-US" sz="1400" b="1" dirty="0">
                <a:solidFill>
                  <a:srgbClr val="FF0000"/>
                </a:solidFill>
                <a:latin typeface="Arial" panose="020B0604020202020204" pitchFamily="34" charset="0"/>
                <a:cs typeface="Arial" panose="020B0604020202020204" pitchFamily="34" charset="0"/>
              </a:rPr>
              <a:t>Pentecost</a:t>
            </a: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r>
              <a:rPr lang="en-US" sz="1400" b="1" dirty="0">
                <a:solidFill>
                  <a:srgbClr val="00B050"/>
                </a:solidFill>
                <a:latin typeface="Arial" panose="020B0604020202020204" pitchFamily="34" charset="0"/>
                <a:cs typeface="Arial" panose="020B0604020202020204" pitchFamily="34" charset="0"/>
              </a:rPr>
              <a:t>The LORD</a:t>
            </a: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r>
              <a:rPr lang="en-US" sz="1400" b="1" dirty="0">
                <a:solidFill>
                  <a:schemeClr val="bg1"/>
                </a:solidFill>
                <a:latin typeface="Arial" panose="020B0604020202020204" pitchFamily="34" charset="0"/>
                <a:cs typeface="Arial" panose="020B0604020202020204" pitchFamily="34" charset="0"/>
              </a:rPr>
              <a:t>Thyatira</a:t>
            </a: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r>
              <a:rPr lang="en-US" sz="1400" b="1" dirty="0">
                <a:solidFill>
                  <a:schemeClr val="bg1"/>
                </a:solidFill>
                <a:latin typeface="Arial" panose="020B0604020202020204" pitchFamily="34" charset="0"/>
                <a:cs typeface="Arial" panose="020B0604020202020204" pitchFamily="34" charset="0"/>
              </a:rPr>
              <a:t>Sun, Moon &amp; Stars</a:t>
            </a:r>
          </a:p>
        </p:txBody>
      </p:sp>
      <p:sp>
        <p:nvSpPr>
          <p:cNvPr id="10" name="TextBox 9">
            <a:extLst>
              <a:ext uri="{FF2B5EF4-FFF2-40B4-BE49-F238E27FC236}">
                <a16:creationId xmlns:a16="http://schemas.microsoft.com/office/drawing/2014/main" id="{6D6EF2D5-62F6-4C1B-BAF2-8970BAE928C2}"/>
              </a:ext>
            </a:extLst>
          </p:cNvPr>
          <p:cNvSpPr txBox="1"/>
          <p:nvPr/>
        </p:nvSpPr>
        <p:spPr>
          <a:xfrm>
            <a:off x="10653714" y="1213071"/>
            <a:ext cx="1266825" cy="3323987"/>
          </a:xfrm>
          <a:prstGeom prst="rect">
            <a:avLst/>
          </a:prstGeom>
          <a:noFill/>
          <a:ln w="19050">
            <a:solidFill>
              <a:schemeClr val="tx1"/>
            </a:solidFill>
          </a:ln>
        </p:spPr>
        <p:txBody>
          <a:bodyPr wrap="square" rtlCol="0">
            <a:spAutoFit/>
          </a:bodyPr>
          <a:lstStyle/>
          <a:p>
            <a:pPr algn="ctr"/>
            <a:endParaRPr lang="en-US" sz="1400" b="1" dirty="0">
              <a:latin typeface="Arial" panose="020B0604020202020204" pitchFamily="34" charset="0"/>
              <a:cs typeface="Arial" panose="020B0604020202020204" pitchFamily="34" charset="0"/>
            </a:endParaRPr>
          </a:p>
          <a:p>
            <a:pPr algn="ctr"/>
            <a:r>
              <a:rPr lang="en-US" sz="1400" b="1" dirty="0">
                <a:solidFill>
                  <a:srgbClr val="FF0000"/>
                </a:solidFill>
                <a:latin typeface="Arial" panose="020B0604020202020204" pitchFamily="34" charset="0"/>
                <a:cs typeface="Arial" panose="020B0604020202020204" pitchFamily="34" charset="0"/>
              </a:rPr>
              <a:t>Tabernacles</a:t>
            </a: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r>
              <a:rPr lang="en-US" sz="1400" b="1" dirty="0">
                <a:solidFill>
                  <a:srgbClr val="00B050"/>
                </a:solidFill>
                <a:latin typeface="Arial" panose="020B0604020202020204" pitchFamily="34" charset="0"/>
                <a:cs typeface="Arial" panose="020B0604020202020204" pitchFamily="34" charset="0"/>
              </a:rPr>
              <a:t>Fear of the LORD</a:t>
            </a: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r>
              <a:rPr lang="en-US" sz="1400" b="1" dirty="0">
                <a:solidFill>
                  <a:schemeClr val="bg1"/>
                </a:solidFill>
                <a:latin typeface="Arial" panose="020B0604020202020204" pitchFamily="34" charset="0"/>
                <a:cs typeface="Arial" panose="020B0604020202020204" pitchFamily="34" charset="0"/>
              </a:rPr>
              <a:t>Laodicea</a:t>
            </a: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r>
              <a:rPr lang="en-US" sz="1400" b="1" dirty="0">
                <a:solidFill>
                  <a:schemeClr val="bg1"/>
                </a:solidFill>
                <a:latin typeface="Arial" panose="020B0604020202020204" pitchFamily="34" charset="0"/>
                <a:cs typeface="Arial" panose="020B0604020202020204" pitchFamily="34" charset="0"/>
              </a:rPr>
              <a:t>Shabbat</a:t>
            </a:r>
          </a:p>
          <a:p>
            <a:pPr algn="ctr"/>
            <a:endParaRPr lang="en-US" sz="1400" b="1"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5B13594E-1D2C-508E-FAF8-31B05556F7B4}"/>
              </a:ext>
            </a:extLst>
          </p:cNvPr>
          <p:cNvSpPr txBox="1"/>
          <p:nvPr/>
        </p:nvSpPr>
        <p:spPr>
          <a:xfrm>
            <a:off x="8908258" y="1213071"/>
            <a:ext cx="1266825" cy="3323987"/>
          </a:xfrm>
          <a:prstGeom prst="rect">
            <a:avLst/>
          </a:prstGeom>
          <a:noFill/>
          <a:ln w="19050">
            <a:solidFill>
              <a:schemeClr val="tx1"/>
            </a:solidFill>
          </a:ln>
        </p:spPr>
        <p:txBody>
          <a:bodyPr wrap="square" rtlCol="0">
            <a:spAutoFit/>
          </a:bodyPr>
          <a:lstStyle/>
          <a:p>
            <a:pPr algn="ctr"/>
            <a:endParaRPr lang="en-US" sz="1400" b="1" dirty="0">
              <a:latin typeface="Arial" panose="020B0604020202020204" pitchFamily="34" charset="0"/>
              <a:cs typeface="Arial" panose="020B0604020202020204" pitchFamily="34" charset="0"/>
            </a:endParaRPr>
          </a:p>
          <a:p>
            <a:pPr algn="ctr"/>
            <a:r>
              <a:rPr lang="en-US" sz="1400" b="1" dirty="0">
                <a:solidFill>
                  <a:srgbClr val="FF0000"/>
                </a:solidFill>
                <a:latin typeface="Arial" panose="020B0604020202020204" pitchFamily="34" charset="0"/>
                <a:cs typeface="Arial" panose="020B0604020202020204" pitchFamily="34" charset="0"/>
              </a:rPr>
              <a:t>Atonement</a:t>
            </a: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r>
              <a:rPr lang="en-US" sz="1400" b="1" dirty="0">
                <a:solidFill>
                  <a:srgbClr val="00B050"/>
                </a:solidFill>
                <a:latin typeface="Arial" panose="020B0604020202020204" pitchFamily="34" charset="0"/>
                <a:cs typeface="Arial" panose="020B0604020202020204" pitchFamily="34" charset="0"/>
              </a:rPr>
              <a:t>Knowledge</a:t>
            </a: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r>
              <a:rPr lang="en-US" sz="1400" b="1" dirty="0">
                <a:solidFill>
                  <a:schemeClr val="bg1"/>
                </a:solidFill>
                <a:latin typeface="Arial" panose="020B0604020202020204" pitchFamily="34" charset="0"/>
                <a:cs typeface="Arial" panose="020B0604020202020204" pitchFamily="34" charset="0"/>
              </a:rPr>
              <a:t>Philadelphia</a:t>
            </a: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r>
              <a:rPr lang="en-US" sz="1400" b="1" dirty="0">
                <a:solidFill>
                  <a:schemeClr val="bg1"/>
                </a:solidFill>
                <a:latin typeface="Arial" panose="020B0604020202020204" pitchFamily="34" charset="0"/>
                <a:cs typeface="Arial" panose="020B0604020202020204" pitchFamily="34" charset="0"/>
              </a:rPr>
              <a:t>Man &amp; Beasts</a:t>
            </a:r>
          </a:p>
        </p:txBody>
      </p:sp>
      <p:pic>
        <p:nvPicPr>
          <p:cNvPr id="4098" name="Picture 2" descr="Image result for candle flame clipart">
            <a:extLst>
              <a:ext uri="{FF2B5EF4-FFF2-40B4-BE49-F238E27FC236}">
                <a16:creationId xmlns:a16="http://schemas.microsoft.com/office/drawing/2014/main" id="{78A80834-D607-DF50-AEE6-A0C95B8C94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6156" y="143826"/>
            <a:ext cx="499685" cy="78962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Image result for candle flame clipart">
            <a:extLst>
              <a:ext uri="{FF2B5EF4-FFF2-40B4-BE49-F238E27FC236}">
                <a16:creationId xmlns:a16="http://schemas.microsoft.com/office/drawing/2014/main" id="{1D9601F0-ADCC-FEA1-3972-FC0C0930CF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5417" y="363852"/>
            <a:ext cx="499685" cy="78962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Image result for candle flame clipart">
            <a:extLst>
              <a:ext uri="{FF2B5EF4-FFF2-40B4-BE49-F238E27FC236}">
                <a16:creationId xmlns:a16="http://schemas.microsoft.com/office/drawing/2014/main" id="{38D363B8-299D-7F46-839F-40D10BBD11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2885" y="363852"/>
            <a:ext cx="499685" cy="78962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Image result for candle flame clipart">
            <a:extLst>
              <a:ext uri="{FF2B5EF4-FFF2-40B4-BE49-F238E27FC236}">
                <a16:creationId xmlns:a16="http://schemas.microsoft.com/office/drawing/2014/main" id="{6F7D8A81-AA26-7B2E-5E9A-8DC0576C4B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8688" y="363852"/>
            <a:ext cx="499685" cy="78962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Image result for candle flame clipart">
            <a:extLst>
              <a:ext uri="{FF2B5EF4-FFF2-40B4-BE49-F238E27FC236}">
                <a16:creationId xmlns:a16="http://schemas.microsoft.com/office/drawing/2014/main" id="{E1532FD2-4923-BEDD-53C5-7423265C08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8918" y="375822"/>
            <a:ext cx="499685" cy="78962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mage result for candle flame clipart">
            <a:extLst>
              <a:ext uri="{FF2B5EF4-FFF2-40B4-BE49-F238E27FC236}">
                <a16:creationId xmlns:a16="http://schemas.microsoft.com/office/drawing/2014/main" id="{746DDF5B-B11A-FEEF-ECD8-154DB8DE77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1827" y="364034"/>
            <a:ext cx="499685" cy="78962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Image result for candle flame clipart">
            <a:extLst>
              <a:ext uri="{FF2B5EF4-FFF2-40B4-BE49-F238E27FC236}">
                <a16:creationId xmlns:a16="http://schemas.microsoft.com/office/drawing/2014/main" id="{159BC343-ADDB-52B3-00E6-230A3CA44D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37283" y="363852"/>
            <a:ext cx="499685" cy="789624"/>
          </a:xfrm>
          <a:prstGeom prst="rect">
            <a:avLst/>
          </a:prstGeom>
          <a:noFill/>
          <a:extLst>
            <a:ext uri="{909E8E84-426E-40DD-AFC4-6F175D3DCCD1}">
              <a14:hiddenFill xmlns:a14="http://schemas.microsoft.com/office/drawing/2010/main">
                <a:solidFill>
                  <a:srgbClr val="FFFFFF"/>
                </a:solidFill>
              </a14:hiddenFill>
            </a:ext>
          </a:extLst>
        </p:spPr>
      </p:pic>
      <p:cxnSp>
        <p:nvCxnSpPr>
          <p:cNvPr id="22" name="Straight Connector 21">
            <a:extLst>
              <a:ext uri="{FF2B5EF4-FFF2-40B4-BE49-F238E27FC236}">
                <a16:creationId xmlns:a16="http://schemas.microsoft.com/office/drawing/2014/main" id="{0CB31912-BF9F-957E-8B6E-AA89A21EEDA8}"/>
              </a:ext>
            </a:extLst>
          </p:cNvPr>
          <p:cNvCxnSpPr>
            <a:cxnSpLocks/>
            <a:stCxn id="9" idx="2"/>
          </p:cNvCxnSpPr>
          <p:nvPr/>
        </p:nvCxnSpPr>
        <p:spPr>
          <a:xfrm>
            <a:off x="6096000" y="4518008"/>
            <a:ext cx="0" cy="219616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A5E81A4-4796-4EA1-562A-4813A7E77AFB}"/>
              </a:ext>
            </a:extLst>
          </p:cNvPr>
          <p:cNvCxnSpPr>
            <a:cxnSpLocks/>
          </p:cNvCxnSpPr>
          <p:nvPr/>
        </p:nvCxnSpPr>
        <p:spPr>
          <a:xfrm flipH="1">
            <a:off x="6095998" y="4518008"/>
            <a:ext cx="1597821" cy="55881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2D19406-7924-A46D-6FD3-E30726832CFA}"/>
              </a:ext>
            </a:extLst>
          </p:cNvPr>
          <p:cNvCxnSpPr>
            <a:cxnSpLocks/>
          </p:cNvCxnSpPr>
          <p:nvPr/>
        </p:nvCxnSpPr>
        <p:spPr>
          <a:xfrm flipH="1">
            <a:off x="6095998" y="4537058"/>
            <a:ext cx="3464721" cy="122556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C559CF7-36D2-11FD-77F1-E711529E0931}"/>
              </a:ext>
            </a:extLst>
          </p:cNvPr>
          <p:cNvCxnSpPr>
            <a:cxnSpLocks/>
          </p:cNvCxnSpPr>
          <p:nvPr/>
        </p:nvCxnSpPr>
        <p:spPr>
          <a:xfrm flipH="1">
            <a:off x="6095998" y="4537058"/>
            <a:ext cx="5229227" cy="181611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9B252DD-644D-6570-501D-AA21AE21555B}"/>
              </a:ext>
            </a:extLst>
          </p:cNvPr>
          <p:cNvCxnSpPr>
            <a:cxnSpLocks/>
          </p:cNvCxnSpPr>
          <p:nvPr/>
        </p:nvCxnSpPr>
        <p:spPr>
          <a:xfrm>
            <a:off x="1038227" y="4518008"/>
            <a:ext cx="5057771" cy="183516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9B67D5C-0147-3F21-A27A-886B10B93927}"/>
              </a:ext>
            </a:extLst>
          </p:cNvPr>
          <p:cNvCxnSpPr>
            <a:cxnSpLocks/>
          </p:cNvCxnSpPr>
          <p:nvPr/>
        </p:nvCxnSpPr>
        <p:spPr>
          <a:xfrm>
            <a:off x="2761061" y="4518008"/>
            <a:ext cx="3334937" cy="124461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7132C40-20DA-0F6F-330D-01DCDEC78319}"/>
              </a:ext>
            </a:extLst>
          </p:cNvPr>
          <p:cNvCxnSpPr>
            <a:cxnSpLocks/>
          </p:cNvCxnSpPr>
          <p:nvPr/>
        </p:nvCxnSpPr>
        <p:spPr>
          <a:xfrm>
            <a:off x="4428530" y="4518008"/>
            <a:ext cx="1667468" cy="55881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9243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E19221A-9650-3299-CBD2-5980FDE63520}"/>
              </a:ext>
            </a:extLst>
          </p:cNvPr>
          <p:cNvSpPr txBox="1"/>
          <p:nvPr/>
        </p:nvSpPr>
        <p:spPr>
          <a:xfrm>
            <a:off x="442915" y="1194021"/>
            <a:ext cx="1266825" cy="3323987"/>
          </a:xfrm>
          <a:prstGeom prst="rect">
            <a:avLst/>
          </a:prstGeom>
          <a:noFill/>
          <a:ln w="19050">
            <a:solidFill>
              <a:schemeClr val="tx1"/>
            </a:solidFill>
          </a:ln>
        </p:spPr>
        <p:txBody>
          <a:bodyPr wrap="square" rtlCol="0">
            <a:spAutoFit/>
          </a:bodyPr>
          <a:lstStyle/>
          <a:p>
            <a:pPr algn="ctr"/>
            <a:endParaRPr lang="en-US" sz="1400" b="1" dirty="0">
              <a:latin typeface="Arial" panose="020B0604020202020204" pitchFamily="34" charset="0"/>
              <a:cs typeface="Arial" panose="020B0604020202020204" pitchFamily="34" charset="0"/>
            </a:endParaRPr>
          </a:p>
          <a:p>
            <a:pPr algn="ctr"/>
            <a:r>
              <a:rPr lang="en-US" sz="1400" b="1" dirty="0">
                <a:solidFill>
                  <a:srgbClr val="FF0000"/>
                </a:solidFill>
                <a:latin typeface="Arial" panose="020B0604020202020204" pitchFamily="34" charset="0"/>
                <a:cs typeface="Arial" panose="020B0604020202020204" pitchFamily="34" charset="0"/>
              </a:rPr>
              <a:t>Passover</a:t>
            </a: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r>
              <a:rPr lang="en-US" sz="1400" b="1" dirty="0">
                <a:solidFill>
                  <a:srgbClr val="00B050"/>
                </a:solidFill>
                <a:latin typeface="Arial" panose="020B0604020202020204" pitchFamily="34" charset="0"/>
                <a:cs typeface="Arial" panose="020B0604020202020204" pitchFamily="34" charset="0"/>
              </a:rPr>
              <a:t>Wisdom</a:t>
            </a: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r>
              <a:rPr lang="en-US" sz="1400" b="1" dirty="0">
                <a:solidFill>
                  <a:schemeClr val="accent1"/>
                </a:solidFill>
                <a:latin typeface="Arial" panose="020B0604020202020204" pitchFamily="34" charset="0"/>
                <a:cs typeface="Arial" panose="020B0604020202020204" pitchFamily="34" charset="0"/>
              </a:rPr>
              <a:t>Ephesus</a:t>
            </a: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r>
              <a:rPr lang="en-US" sz="1400" b="1" dirty="0">
                <a:solidFill>
                  <a:schemeClr val="bg1"/>
                </a:solidFill>
                <a:latin typeface="Arial" panose="020B0604020202020204" pitchFamily="34" charset="0"/>
                <a:cs typeface="Arial" panose="020B0604020202020204" pitchFamily="34" charset="0"/>
              </a:rPr>
              <a:t>Light from Darkness</a:t>
            </a:r>
          </a:p>
        </p:txBody>
      </p:sp>
      <p:sp>
        <p:nvSpPr>
          <p:cNvPr id="6" name="TextBox 5">
            <a:extLst>
              <a:ext uri="{FF2B5EF4-FFF2-40B4-BE49-F238E27FC236}">
                <a16:creationId xmlns:a16="http://schemas.microsoft.com/office/drawing/2014/main" id="{CB7751C6-37B5-F845-34D1-ADDC8E9658AB}"/>
              </a:ext>
            </a:extLst>
          </p:cNvPr>
          <p:cNvSpPr txBox="1"/>
          <p:nvPr/>
        </p:nvSpPr>
        <p:spPr>
          <a:xfrm>
            <a:off x="2127649" y="1194021"/>
            <a:ext cx="1266825" cy="3323987"/>
          </a:xfrm>
          <a:prstGeom prst="rect">
            <a:avLst/>
          </a:prstGeom>
          <a:noFill/>
          <a:ln w="19050">
            <a:solidFill>
              <a:schemeClr val="tx1"/>
            </a:solidFill>
          </a:ln>
        </p:spPr>
        <p:txBody>
          <a:bodyPr wrap="square" rtlCol="0">
            <a:spAutoFit/>
          </a:bodyPr>
          <a:lstStyle/>
          <a:p>
            <a:pPr algn="ctr"/>
            <a:endParaRPr lang="en-US" sz="1400" b="1" dirty="0">
              <a:latin typeface="Arial" panose="020B0604020202020204" pitchFamily="34" charset="0"/>
              <a:cs typeface="Arial" panose="020B0604020202020204" pitchFamily="34" charset="0"/>
            </a:endParaRPr>
          </a:p>
          <a:p>
            <a:pPr algn="ctr"/>
            <a:r>
              <a:rPr lang="en-US" sz="1400" b="1" dirty="0">
                <a:solidFill>
                  <a:srgbClr val="FF0000"/>
                </a:solidFill>
                <a:latin typeface="Arial" panose="020B0604020202020204" pitchFamily="34" charset="0"/>
                <a:cs typeface="Arial" panose="020B0604020202020204" pitchFamily="34" charset="0"/>
              </a:rPr>
              <a:t>Unleavened Bread</a:t>
            </a: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r>
              <a:rPr lang="en-US" sz="1400" b="1" dirty="0">
                <a:solidFill>
                  <a:srgbClr val="00B050"/>
                </a:solidFill>
                <a:latin typeface="Arial" panose="020B0604020202020204" pitchFamily="34" charset="0"/>
                <a:cs typeface="Arial" panose="020B0604020202020204" pitchFamily="34" charset="0"/>
              </a:rPr>
              <a:t>Under-standing</a:t>
            </a: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r>
              <a:rPr lang="en-US" sz="1400" b="1" dirty="0">
                <a:solidFill>
                  <a:schemeClr val="accent1"/>
                </a:solidFill>
                <a:latin typeface="Arial" panose="020B0604020202020204" pitchFamily="34" charset="0"/>
                <a:cs typeface="Arial" panose="020B0604020202020204" pitchFamily="34" charset="0"/>
              </a:rPr>
              <a:t>Smyrna</a:t>
            </a: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r>
              <a:rPr lang="en-US" sz="1400" b="1" dirty="0">
                <a:solidFill>
                  <a:schemeClr val="bg1"/>
                </a:solidFill>
                <a:latin typeface="Arial" panose="020B0604020202020204" pitchFamily="34" charset="0"/>
                <a:cs typeface="Arial" panose="020B0604020202020204" pitchFamily="34" charset="0"/>
              </a:rPr>
              <a:t>Waters from Waters</a:t>
            </a:r>
          </a:p>
        </p:txBody>
      </p:sp>
      <p:sp>
        <p:nvSpPr>
          <p:cNvPr id="7" name="TextBox 6">
            <a:extLst>
              <a:ext uri="{FF2B5EF4-FFF2-40B4-BE49-F238E27FC236}">
                <a16:creationId xmlns:a16="http://schemas.microsoft.com/office/drawing/2014/main" id="{13B5DC01-E339-F3BB-FA09-DEEE94EC68D5}"/>
              </a:ext>
            </a:extLst>
          </p:cNvPr>
          <p:cNvSpPr txBox="1"/>
          <p:nvPr/>
        </p:nvSpPr>
        <p:spPr>
          <a:xfrm>
            <a:off x="7060407" y="1194021"/>
            <a:ext cx="1266825" cy="3323987"/>
          </a:xfrm>
          <a:prstGeom prst="rect">
            <a:avLst/>
          </a:prstGeom>
          <a:noFill/>
          <a:ln w="19050">
            <a:solidFill>
              <a:schemeClr val="tx1"/>
            </a:solidFill>
          </a:ln>
        </p:spPr>
        <p:txBody>
          <a:bodyPr wrap="square" rtlCol="0">
            <a:spAutoFit/>
          </a:bodyPr>
          <a:lstStyle/>
          <a:p>
            <a:pPr algn="ctr"/>
            <a:endParaRPr lang="en-US" sz="1400" b="1" dirty="0">
              <a:latin typeface="Arial" panose="020B0604020202020204" pitchFamily="34" charset="0"/>
              <a:cs typeface="Arial" panose="020B0604020202020204" pitchFamily="34" charset="0"/>
            </a:endParaRPr>
          </a:p>
          <a:p>
            <a:pPr algn="ctr"/>
            <a:r>
              <a:rPr lang="en-US" sz="1400" b="1" dirty="0">
                <a:solidFill>
                  <a:srgbClr val="FF0000"/>
                </a:solidFill>
                <a:latin typeface="Arial" panose="020B0604020202020204" pitchFamily="34" charset="0"/>
                <a:cs typeface="Arial" panose="020B0604020202020204" pitchFamily="34" charset="0"/>
              </a:rPr>
              <a:t>Trumpets</a:t>
            </a: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r>
              <a:rPr lang="en-US" sz="1400" b="1" dirty="0">
                <a:solidFill>
                  <a:srgbClr val="00B050"/>
                </a:solidFill>
                <a:latin typeface="Arial" panose="020B0604020202020204" pitchFamily="34" charset="0"/>
                <a:cs typeface="Arial" panose="020B0604020202020204" pitchFamily="34" charset="0"/>
              </a:rPr>
              <a:t>Power</a:t>
            </a: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r>
              <a:rPr lang="en-US" sz="1400" b="1" dirty="0">
                <a:solidFill>
                  <a:schemeClr val="accent1"/>
                </a:solidFill>
                <a:latin typeface="Arial" panose="020B0604020202020204" pitchFamily="34" charset="0"/>
                <a:cs typeface="Arial" panose="020B0604020202020204" pitchFamily="34" charset="0"/>
              </a:rPr>
              <a:t>Sardis</a:t>
            </a: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r>
              <a:rPr lang="en-US" sz="1400" b="1" dirty="0">
                <a:solidFill>
                  <a:schemeClr val="bg1"/>
                </a:solidFill>
                <a:latin typeface="Arial" panose="020B0604020202020204" pitchFamily="34" charset="0"/>
                <a:cs typeface="Arial" panose="020B0604020202020204" pitchFamily="34" charset="0"/>
              </a:rPr>
              <a:t>Birds &amp; Fish</a:t>
            </a:r>
          </a:p>
          <a:p>
            <a:pPr algn="ctr"/>
            <a:endParaRPr lang="en-US" sz="1400" b="1"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D1640E82-1AEE-E7C1-C9E3-6725007E785B}"/>
              </a:ext>
            </a:extLst>
          </p:cNvPr>
          <p:cNvSpPr txBox="1"/>
          <p:nvPr/>
        </p:nvSpPr>
        <p:spPr>
          <a:xfrm>
            <a:off x="3812383" y="1194021"/>
            <a:ext cx="1266825" cy="3323987"/>
          </a:xfrm>
          <a:prstGeom prst="rect">
            <a:avLst/>
          </a:prstGeom>
          <a:noFill/>
          <a:ln w="19050">
            <a:solidFill>
              <a:schemeClr val="tx1"/>
            </a:solidFill>
          </a:ln>
        </p:spPr>
        <p:txBody>
          <a:bodyPr wrap="square" rtlCol="0">
            <a:spAutoFit/>
          </a:bodyPr>
          <a:lstStyle/>
          <a:p>
            <a:pPr algn="ctr"/>
            <a:endParaRPr lang="en-US" sz="1400" b="1" dirty="0">
              <a:latin typeface="Arial" panose="020B0604020202020204" pitchFamily="34" charset="0"/>
              <a:cs typeface="Arial" panose="020B0604020202020204" pitchFamily="34" charset="0"/>
            </a:endParaRPr>
          </a:p>
          <a:p>
            <a:pPr algn="ctr"/>
            <a:r>
              <a:rPr lang="en-US" sz="1400" b="1" dirty="0">
                <a:solidFill>
                  <a:srgbClr val="FF0000"/>
                </a:solidFill>
                <a:latin typeface="Arial" panose="020B0604020202020204" pitchFamily="34" charset="0"/>
                <a:cs typeface="Arial" panose="020B0604020202020204" pitchFamily="34" charset="0"/>
              </a:rPr>
              <a:t>First Fruits</a:t>
            </a: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r>
              <a:rPr lang="en-US" sz="1400" b="1" dirty="0">
                <a:solidFill>
                  <a:srgbClr val="00B050"/>
                </a:solidFill>
                <a:latin typeface="Arial" panose="020B0604020202020204" pitchFamily="34" charset="0"/>
                <a:cs typeface="Arial" panose="020B0604020202020204" pitchFamily="34" charset="0"/>
              </a:rPr>
              <a:t>Counsel</a:t>
            </a: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r>
              <a:rPr lang="en-US" sz="1400" b="1" dirty="0">
                <a:solidFill>
                  <a:schemeClr val="accent1"/>
                </a:solidFill>
                <a:latin typeface="Arial" panose="020B0604020202020204" pitchFamily="34" charset="0"/>
                <a:cs typeface="Arial" panose="020B0604020202020204" pitchFamily="34" charset="0"/>
              </a:rPr>
              <a:t>Pergamos</a:t>
            </a: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r>
              <a:rPr lang="en-US" sz="1400" b="1" dirty="0">
                <a:solidFill>
                  <a:schemeClr val="bg1"/>
                </a:solidFill>
                <a:latin typeface="Arial" panose="020B0604020202020204" pitchFamily="34" charset="0"/>
                <a:cs typeface="Arial" panose="020B0604020202020204" pitchFamily="34" charset="0"/>
              </a:rPr>
              <a:t>Earth, Fruit &amp; Seeds</a:t>
            </a:r>
          </a:p>
        </p:txBody>
      </p:sp>
      <p:sp>
        <p:nvSpPr>
          <p:cNvPr id="9" name="TextBox 8">
            <a:extLst>
              <a:ext uri="{FF2B5EF4-FFF2-40B4-BE49-F238E27FC236}">
                <a16:creationId xmlns:a16="http://schemas.microsoft.com/office/drawing/2014/main" id="{14524FA3-AB0A-091B-3651-A219CC1AE2FC}"/>
              </a:ext>
            </a:extLst>
          </p:cNvPr>
          <p:cNvSpPr txBox="1"/>
          <p:nvPr/>
        </p:nvSpPr>
        <p:spPr>
          <a:xfrm>
            <a:off x="5462587" y="978578"/>
            <a:ext cx="1266825" cy="3539430"/>
          </a:xfrm>
          <a:prstGeom prst="rect">
            <a:avLst/>
          </a:prstGeom>
          <a:noFill/>
          <a:ln w="19050">
            <a:solidFill>
              <a:schemeClr val="tx1"/>
            </a:solidFill>
          </a:ln>
        </p:spPr>
        <p:txBody>
          <a:bodyPr wrap="square" rtlCol="0">
            <a:spAutoFit/>
          </a:bodyPr>
          <a:lstStyle/>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r>
              <a:rPr lang="en-US" sz="1400" b="1" dirty="0">
                <a:solidFill>
                  <a:srgbClr val="FF0000"/>
                </a:solidFill>
                <a:latin typeface="Arial" panose="020B0604020202020204" pitchFamily="34" charset="0"/>
                <a:cs typeface="Arial" panose="020B0604020202020204" pitchFamily="34" charset="0"/>
              </a:rPr>
              <a:t>Pentecost</a:t>
            </a: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r>
              <a:rPr lang="en-US" sz="1400" b="1" dirty="0">
                <a:solidFill>
                  <a:srgbClr val="00B050"/>
                </a:solidFill>
                <a:latin typeface="Arial" panose="020B0604020202020204" pitchFamily="34" charset="0"/>
                <a:cs typeface="Arial" panose="020B0604020202020204" pitchFamily="34" charset="0"/>
              </a:rPr>
              <a:t>The LORD</a:t>
            </a: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r>
              <a:rPr lang="en-US" sz="1400" b="1" dirty="0">
                <a:solidFill>
                  <a:schemeClr val="accent1"/>
                </a:solidFill>
                <a:latin typeface="Arial" panose="020B0604020202020204" pitchFamily="34" charset="0"/>
                <a:cs typeface="Arial" panose="020B0604020202020204" pitchFamily="34" charset="0"/>
              </a:rPr>
              <a:t>Thyatira</a:t>
            </a: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r>
              <a:rPr lang="en-US" sz="1400" b="1" dirty="0">
                <a:solidFill>
                  <a:schemeClr val="bg1"/>
                </a:solidFill>
                <a:latin typeface="Arial" panose="020B0604020202020204" pitchFamily="34" charset="0"/>
                <a:cs typeface="Arial" panose="020B0604020202020204" pitchFamily="34" charset="0"/>
              </a:rPr>
              <a:t>Sun, Moon &amp; Stars</a:t>
            </a:r>
          </a:p>
        </p:txBody>
      </p:sp>
      <p:sp>
        <p:nvSpPr>
          <p:cNvPr id="10" name="TextBox 9">
            <a:extLst>
              <a:ext uri="{FF2B5EF4-FFF2-40B4-BE49-F238E27FC236}">
                <a16:creationId xmlns:a16="http://schemas.microsoft.com/office/drawing/2014/main" id="{6D6EF2D5-62F6-4C1B-BAF2-8970BAE928C2}"/>
              </a:ext>
            </a:extLst>
          </p:cNvPr>
          <p:cNvSpPr txBox="1"/>
          <p:nvPr/>
        </p:nvSpPr>
        <p:spPr>
          <a:xfrm>
            <a:off x="10653714" y="1213071"/>
            <a:ext cx="1266825" cy="3323987"/>
          </a:xfrm>
          <a:prstGeom prst="rect">
            <a:avLst/>
          </a:prstGeom>
          <a:noFill/>
          <a:ln w="19050">
            <a:solidFill>
              <a:schemeClr val="tx1"/>
            </a:solidFill>
          </a:ln>
        </p:spPr>
        <p:txBody>
          <a:bodyPr wrap="square" rtlCol="0">
            <a:spAutoFit/>
          </a:bodyPr>
          <a:lstStyle/>
          <a:p>
            <a:pPr algn="ctr"/>
            <a:endParaRPr lang="en-US" sz="1400" b="1" dirty="0">
              <a:latin typeface="Arial" panose="020B0604020202020204" pitchFamily="34" charset="0"/>
              <a:cs typeface="Arial" panose="020B0604020202020204" pitchFamily="34" charset="0"/>
            </a:endParaRPr>
          </a:p>
          <a:p>
            <a:pPr algn="ctr"/>
            <a:r>
              <a:rPr lang="en-US" sz="1400" b="1" dirty="0">
                <a:solidFill>
                  <a:srgbClr val="FF0000"/>
                </a:solidFill>
                <a:latin typeface="Arial" panose="020B0604020202020204" pitchFamily="34" charset="0"/>
                <a:cs typeface="Arial" panose="020B0604020202020204" pitchFamily="34" charset="0"/>
              </a:rPr>
              <a:t>Tabernacles</a:t>
            </a: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r>
              <a:rPr lang="en-US" sz="1400" b="1" dirty="0">
                <a:solidFill>
                  <a:srgbClr val="00B050"/>
                </a:solidFill>
                <a:latin typeface="Arial" panose="020B0604020202020204" pitchFamily="34" charset="0"/>
                <a:cs typeface="Arial" panose="020B0604020202020204" pitchFamily="34" charset="0"/>
              </a:rPr>
              <a:t>Fear of the LORD</a:t>
            </a: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r>
              <a:rPr lang="en-US" sz="1400" b="1" dirty="0">
                <a:solidFill>
                  <a:schemeClr val="accent1"/>
                </a:solidFill>
                <a:latin typeface="Arial" panose="020B0604020202020204" pitchFamily="34" charset="0"/>
                <a:cs typeface="Arial" panose="020B0604020202020204" pitchFamily="34" charset="0"/>
              </a:rPr>
              <a:t>Laodicea</a:t>
            </a: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r>
              <a:rPr lang="en-US" sz="1400" b="1" dirty="0">
                <a:solidFill>
                  <a:schemeClr val="bg1"/>
                </a:solidFill>
                <a:latin typeface="Arial" panose="020B0604020202020204" pitchFamily="34" charset="0"/>
                <a:cs typeface="Arial" panose="020B0604020202020204" pitchFamily="34" charset="0"/>
              </a:rPr>
              <a:t>Shabbat</a:t>
            </a:r>
          </a:p>
          <a:p>
            <a:pPr algn="ctr"/>
            <a:endParaRPr lang="en-US" sz="1400" b="1"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5B13594E-1D2C-508E-FAF8-31B05556F7B4}"/>
              </a:ext>
            </a:extLst>
          </p:cNvPr>
          <p:cNvSpPr txBox="1"/>
          <p:nvPr/>
        </p:nvSpPr>
        <p:spPr>
          <a:xfrm>
            <a:off x="8908258" y="1213071"/>
            <a:ext cx="1266825" cy="3323987"/>
          </a:xfrm>
          <a:prstGeom prst="rect">
            <a:avLst/>
          </a:prstGeom>
          <a:noFill/>
          <a:ln w="19050">
            <a:solidFill>
              <a:schemeClr val="tx1"/>
            </a:solidFill>
          </a:ln>
        </p:spPr>
        <p:txBody>
          <a:bodyPr wrap="square" rtlCol="0">
            <a:spAutoFit/>
          </a:bodyPr>
          <a:lstStyle/>
          <a:p>
            <a:pPr algn="ctr"/>
            <a:endParaRPr lang="en-US" sz="1400" b="1" dirty="0">
              <a:latin typeface="Arial" panose="020B0604020202020204" pitchFamily="34" charset="0"/>
              <a:cs typeface="Arial" panose="020B0604020202020204" pitchFamily="34" charset="0"/>
            </a:endParaRPr>
          </a:p>
          <a:p>
            <a:pPr algn="ctr"/>
            <a:r>
              <a:rPr lang="en-US" sz="1400" b="1" dirty="0">
                <a:solidFill>
                  <a:srgbClr val="FF0000"/>
                </a:solidFill>
                <a:latin typeface="Arial" panose="020B0604020202020204" pitchFamily="34" charset="0"/>
                <a:cs typeface="Arial" panose="020B0604020202020204" pitchFamily="34" charset="0"/>
              </a:rPr>
              <a:t>Atonement</a:t>
            </a: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r>
              <a:rPr lang="en-US" sz="1400" b="1" dirty="0">
                <a:solidFill>
                  <a:srgbClr val="00B050"/>
                </a:solidFill>
                <a:latin typeface="Arial" panose="020B0604020202020204" pitchFamily="34" charset="0"/>
                <a:cs typeface="Arial" panose="020B0604020202020204" pitchFamily="34" charset="0"/>
              </a:rPr>
              <a:t>Knowledge</a:t>
            </a: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r>
              <a:rPr lang="en-US" sz="1400" b="1" dirty="0">
                <a:solidFill>
                  <a:schemeClr val="accent1"/>
                </a:solidFill>
                <a:latin typeface="Arial" panose="020B0604020202020204" pitchFamily="34" charset="0"/>
                <a:cs typeface="Arial" panose="020B0604020202020204" pitchFamily="34" charset="0"/>
              </a:rPr>
              <a:t>Philadelphia</a:t>
            </a: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r>
              <a:rPr lang="en-US" sz="1400" b="1" dirty="0">
                <a:solidFill>
                  <a:schemeClr val="bg1"/>
                </a:solidFill>
                <a:latin typeface="Arial" panose="020B0604020202020204" pitchFamily="34" charset="0"/>
                <a:cs typeface="Arial" panose="020B0604020202020204" pitchFamily="34" charset="0"/>
              </a:rPr>
              <a:t>Man &amp; Beasts</a:t>
            </a:r>
          </a:p>
        </p:txBody>
      </p:sp>
      <p:pic>
        <p:nvPicPr>
          <p:cNvPr id="4098" name="Picture 2" descr="Image result for candle flame clipart">
            <a:extLst>
              <a:ext uri="{FF2B5EF4-FFF2-40B4-BE49-F238E27FC236}">
                <a16:creationId xmlns:a16="http://schemas.microsoft.com/office/drawing/2014/main" id="{78A80834-D607-DF50-AEE6-A0C95B8C94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6156" y="143826"/>
            <a:ext cx="499685" cy="78962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Image result for candle flame clipart">
            <a:extLst>
              <a:ext uri="{FF2B5EF4-FFF2-40B4-BE49-F238E27FC236}">
                <a16:creationId xmlns:a16="http://schemas.microsoft.com/office/drawing/2014/main" id="{1D9601F0-ADCC-FEA1-3972-FC0C0930CF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5417" y="363852"/>
            <a:ext cx="499685" cy="78962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Image result for candle flame clipart">
            <a:extLst>
              <a:ext uri="{FF2B5EF4-FFF2-40B4-BE49-F238E27FC236}">
                <a16:creationId xmlns:a16="http://schemas.microsoft.com/office/drawing/2014/main" id="{38D363B8-299D-7F46-839F-40D10BBD11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2885" y="363852"/>
            <a:ext cx="499685" cy="78962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Image result for candle flame clipart">
            <a:extLst>
              <a:ext uri="{FF2B5EF4-FFF2-40B4-BE49-F238E27FC236}">
                <a16:creationId xmlns:a16="http://schemas.microsoft.com/office/drawing/2014/main" id="{6F7D8A81-AA26-7B2E-5E9A-8DC0576C4B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8688" y="363852"/>
            <a:ext cx="499685" cy="78962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Image result for candle flame clipart">
            <a:extLst>
              <a:ext uri="{FF2B5EF4-FFF2-40B4-BE49-F238E27FC236}">
                <a16:creationId xmlns:a16="http://schemas.microsoft.com/office/drawing/2014/main" id="{E1532FD2-4923-BEDD-53C5-7423265C08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8918" y="375822"/>
            <a:ext cx="499685" cy="78962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mage result for candle flame clipart">
            <a:extLst>
              <a:ext uri="{FF2B5EF4-FFF2-40B4-BE49-F238E27FC236}">
                <a16:creationId xmlns:a16="http://schemas.microsoft.com/office/drawing/2014/main" id="{746DDF5B-B11A-FEEF-ECD8-154DB8DE77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1827" y="364034"/>
            <a:ext cx="499685" cy="78962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Image result for candle flame clipart">
            <a:extLst>
              <a:ext uri="{FF2B5EF4-FFF2-40B4-BE49-F238E27FC236}">
                <a16:creationId xmlns:a16="http://schemas.microsoft.com/office/drawing/2014/main" id="{159BC343-ADDB-52B3-00E6-230A3CA44D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37283" y="363852"/>
            <a:ext cx="499685" cy="789624"/>
          </a:xfrm>
          <a:prstGeom prst="rect">
            <a:avLst/>
          </a:prstGeom>
          <a:noFill/>
          <a:extLst>
            <a:ext uri="{909E8E84-426E-40DD-AFC4-6F175D3DCCD1}">
              <a14:hiddenFill xmlns:a14="http://schemas.microsoft.com/office/drawing/2010/main">
                <a:solidFill>
                  <a:srgbClr val="FFFFFF"/>
                </a:solidFill>
              </a14:hiddenFill>
            </a:ext>
          </a:extLst>
        </p:spPr>
      </p:pic>
      <p:cxnSp>
        <p:nvCxnSpPr>
          <p:cNvPr id="22" name="Straight Connector 21">
            <a:extLst>
              <a:ext uri="{FF2B5EF4-FFF2-40B4-BE49-F238E27FC236}">
                <a16:creationId xmlns:a16="http://schemas.microsoft.com/office/drawing/2014/main" id="{0CB31912-BF9F-957E-8B6E-AA89A21EEDA8}"/>
              </a:ext>
            </a:extLst>
          </p:cNvPr>
          <p:cNvCxnSpPr>
            <a:cxnSpLocks/>
            <a:stCxn id="9" idx="2"/>
          </p:cNvCxnSpPr>
          <p:nvPr/>
        </p:nvCxnSpPr>
        <p:spPr>
          <a:xfrm>
            <a:off x="6096000" y="4518008"/>
            <a:ext cx="0" cy="219616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A5E81A4-4796-4EA1-562A-4813A7E77AFB}"/>
              </a:ext>
            </a:extLst>
          </p:cNvPr>
          <p:cNvCxnSpPr>
            <a:cxnSpLocks/>
          </p:cNvCxnSpPr>
          <p:nvPr/>
        </p:nvCxnSpPr>
        <p:spPr>
          <a:xfrm flipH="1">
            <a:off x="6095998" y="4518008"/>
            <a:ext cx="1597821" cy="55881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2D19406-7924-A46D-6FD3-E30726832CFA}"/>
              </a:ext>
            </a:extLst>
          </p:cNvPr>
          <p:cNvCxnSpPr>
            <a:cxnSpLocks/>
          </p:cNvCxnSpPr>
          <p:nvPr/>
        </p:nvCxnSpPr>
        <p:spPr>
          <a:xfrm flipH="1">
            <a:off x="6095998" y="4537058"/>
            <a:ext cx="3464721" cy="122556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C559CF7-36D2-11FD-77F1-E711529E0931}"/>
              </a:ext>
            </a:extLst>
          </p:cNvPr>
          <p:cNvCxnSpPr>
            <a:cxnSpLocks/>
          </p:cNvCxnSpPr>
          <p:nvPr/>
        </p:nvCxnSpPr>
        <p:spPr>
          <a:xfrm flipH="1">
            <a:off x="6095998" y="4537058"/>
            <a:ext cx="5229227" cy="181611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9B252DD-644D-6570-501D-AA21AE21555B}"/>
              </a:ext>
            </a:extLst>
          </p:cNvPr>
          <p:cNvCxnSpPr>
            <a:cxnSpLocks/>
          </p:cNvCxnSpPr>
          <p:nvPr/>
        </p:nvCxnSpPr>
        <p:spPr>
          <a:xfrm>
            <a:off x="1038227" y="4518008"/>
            <a:ext cx="5057771" cy="183516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9B67D5C-0147-3F21-A27A-886B10B93927}"/>
              </a:ext>
            </a:extLst>
          </p:cNvPr>
          <p:cNvCxnSpPr>
            <a:cxnSpLocks/>
          </p:cNvCxnSpPr>
          <p:nvPr/>
        </p:nvCxnSpPr>
        <p:spPr>
          <a:xfrm>
            <a:off x="2761061" y="4518008"/>
            <a:ext cx="3334937" cy="124461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7132C40-20DA-0F6F-330D-01DCDEC78319}"/>
              </a:ext>
            </a:extLst>
          </p:cNvPr>
          <p:cNvCxnSpPr>
            <a:cxnSpLocks/>
          </p:cNvCxnSpPr>
          <p:nvPr/>
        </p:nvCxnSpPr>
        <p:spPr>
          <a:xfrm>
            <a:off x="4428530" y="4518008"/>
            <a:ext cx="1667468" cy="55881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241654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E19221A-9650-3299-CBD2-5980FDE63520}"/>
              </a:ext>
            </a:extLst>
          </p:cNvPr>
          <p:cNvSpPr txBox="1"/>
          <p:nvPr/>
        </p:nvSpPr>
        <p:spPr>
          <a:xfrm>
            <a:off x="442915" y="1194021"/>
            <a:ext cx="1266825" cy="3323987"/>
          </a:xfrm>
          <a:prstGeom prst="rect">
            <a:avLst/>
          </a:prstGeom>
          <a:noFill/>
          <a:ln w="19050">
            <a:solidFill>
              <a:schemeClr val="tx1"/>
            </a:solidFill>
          </a:ln>
        </p:spPr>
        <p:txBody>
          <a:bodyPr wrap="square" rtlCol="0">
            <a:spAutoFit/>
          </a:bodyPr>
          <a:lstStyle/>
          <a:p>
            <a:pPr algn="ctr"/>
            <a:endParaRPr lang="en-US" sz="1400" b="1" dirty="0">
              <a:latin typeface="Arial" panose="020B0604020202020204" pitchFamily="34" charset="0"/>
              <a:cs typeface="Arial" panose="020B0604020202020204" pitchFamily="34" charset="0"/>
            </a:endParaRPr>
          </a:p>
          <a:p>
            <a:pPr algn="ctr"/>
            <a:r>
              <a:rPr lang="en-US" sz="1400" b="1" dirty="0">
                <a:solidFill>
                  <a:srgbClr val="FF0000"/>
                </a:solidFill>
                <a:latin typeface="Arial" panose="020B0604020202020204" pitchFamily="34" charset="0"/>
                <a:cs typeface="Arial" panose="020B0604020202020204" pitchFamily="34" charset="0"/>
              </a:rPr>
              <a:t>Passover</a:t>
            </a: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r>
              <a:rPr lang="en-US" sz="1400" b="1" dirty="0">
                <a:solidFill>
                  <a:srgbClr val="00B050"/>
                </a:solidFill>
                <a:latin typeface="Arial" panose="020B0604020202020204" pitchFamily="34" charset="0"/>
                <a:cs typeface="Arial" panose="020B0604020202020204" pitchFamily="34" charset="0"/>
              </a:rPr>
              <a:t>Wisdom</a:t>
            </a: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r>
              <a:rPr lang="en-US" sz="1400" b="1" dirty="0">
                <a:solidFill>
                  <a:schemeClr val="accent1"/>
                </a:solidFill>
                <a:latin typeface="Arial" panose="020B0604020202020204" pitchFamily="34" charset="0"/>
                <a:cs typeface="Arial" panose="020B0604020202020204" pitchFamily="34" charset="0"/>
              </a:rPr>
              <a:t>Ephesus</a:t>
            </a: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r>
              <a:rPr lang="en-US" sz="1400" b="1" dirty="0">
                <a:solidFill>
                  <a:srgbClr val="FFC000"/>
                </a:solidFill>
                <a:latin typeface="Arial" panose="020B0604020202020204" pitchFamily="34" charset="0"/>
                <a:cs typeface="Arial" panose="020B0604020202020204" pitchFamily="34" charset="0"/>
              </a:rPr>
              <a:t>Light from Darkness</a:t>
            </a:r>
          </a:p>
        </p:txBody>
      </p:sp>
      <p:sp>
        <p:nvSpPr>
          <p:cNvPr id="6" name="TextBox 5">
            <a:extLst>
              <a:ext uri="{FF2B5EF4-FFF2-40B4-BE49-F238E27FC236}">
                <a16:creationId xmlns:a16="http://schemas.microsoft.com/office/drawing/2014/main" id="{CB7751C6-37B5-F845-34D1-ADDC8E9658AB}"/>
              </a:ext>
            </a:extLst>
          </p:cNvPr>
          <p:cNvSpPr txBox="1"/>
          <p:nvPr/>
        </p:nvSpPr>
        <p:spPr>
          <a:xfrm>
            <a:off x="2127649" y="1194021"/>
            <a:ext cx="1266825" cy="3323987"/>
          </a:xfrm>
          <a:prstGeom prst="rect">
            <a:avLst/>
          </a:prstGeom>
          <a:noFill/>
          <a:ln w="19050">
            <a:solidFill>
              <a:schemeClr val="tx1"/>
            </a:solidFill>
          </a:ln>
        </p:spPr>
        <p:txBody>
          <a:bodyPr wrap="square" rtlCol="0">
            <a:spAutoFit/>
          </a:bodyPr>
          <a:lstStyle/>
          <a:p>
            <a:pPr algn="ctr"/>
            <a:endParaRPr lang="en-US" sz="1400" b="1" dirty="0">
              <a:latin typeface="Arial" panose="020B0604020202020204" pitchFamily="34" charset="0"/>
              <a:cs typeface="Arial" panose="020B0604020202020204" pitchFamily="34" charset="0"/>
            </a:endParaRPr>
          </a:p>
          <a:p>
            <a:pPr algn="ctr"/>
            <a:r>
              <a:rPr lang="en-US" sz="1400" b="1" dirty="0">
                <a:solidFill>
                  <a:srgbClr val="FF0000"/>
                </a:solidFill>
                <a:latin typeface="Arial" panose="020B0604020202020204" pitchFamily="34" charset="0"/>
                <a:cs typeface="Arial" panose="020B0604020202020204" pitchFamily="34" charset="0"/>
              </a:rPr>
              <a:t>Unleavened Bread</a:t>
            </a: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r>
              <a:rPr lang="en-US" sz="1400" b="1" dirty="0">
                <a:solidFill>
                  <a:srgbClr val="00B050"/>
                </a:solidFill>
                <a:latin typeface="Arial" panose="020B0604020202020204" pitchFamily="34" charset="0"/>
                <a:cs typeface="Arial" panose="020B0604020202020204" pitchFamily="34" charset="0"/>
              </a:rPr>
              <a:t>Under-standing</a:t>
            </a: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r>
              <a:rPr lang="en-US" sz="1400" b="1" dirty="0">
                <a:solidFill>
                  <a:schemeClr val="accent1"/>
                </a:solidFill>
                <a:latin typeface="Arial" panose="020B0604020202020204" pitchFamily="34" charset="0"/>
                <a:cs typeface="Arial" panose="020B0604020202020204" pitchFamily="34" charset="0"/>
              </a:rPr>
              <a:t>Smyrna</a:t>
            </a: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r>
              <a:rPr lang="en-US" sz="1400" b="1" dirty="0">
                <a:solidFill>
                  <a:srgbClr val="FFC000"/>
                </a:solidFill>
                <a:latin typeface="Arial" panose="020B0604020202020204" pitchFamily="34" charset="0"/>
                <a:cs typeface="Arial" panose="020B0604020202020204" pitchFamily="34" charset="0"/>
              </a:rPr>
              <a:t>Waters from Waters</a:t>
            </a:r>
          </a:p>
        </p:txBody>
      </p:sp>
      <p:sp>
        <p:nvSpPr>
          <p:cNvPr id="7" name="TextBox 6">
            <a:extLst>
              <a:ext uri="{FF2B5EF4-FFF2-40B4-BE49-F238E27FC236}">
                <a16:creationId xmlns:a16="http://schemas.microsoft.com/office/drawing/2014/main" id="{13B5DC01-E339-F3BB-FA09-DEEE94EC68D5}"/>
              </a:ext>
            </a:extLst>
          </p:cNvPr>
          <p:cNvSpPr txBox="1"/>
          <p:nvPr/>
        </p:nvSpPr>
        <p:spPr>
          <a:xfrm>
            <a:off x="7060407" y="1194021"/>
            <a:ext cx="1266825" cy="3323987"/>
          </a:xfrm>
          <a:prstGeom prst="rect">
            <a:avLst/>
          </a:prstGeom>
          <a:noFill/>
          <a:ln w="19050">
            <a:solidFill>
              <a:schemeClr val="tx1"/>
            </a:solidFill>
          </a:ln>
        </p:spPr>
        <p:txBody>
          <a:bodyPr wrap="square" rtlCol="0">
            <a:spAutoFit/>
          </a:bodyPr>
          <a:lstStyle/>
          <a:p>
            <a:pPr algn="ctr"/>
            <a:endParaRPr lang="en-US" sz="1400" b="1" dirty="0">
              <a:latin typeface="Arial" panose="020B0604020202020204" pitchFamily="34" charset="0"/>
              <a:cs typeface="Arial" panose="020B0604020202020204" pitchFamily="34" charset="0"/>
            </a:endParaRPr>
          </a:p>
          <a:p>
            <a:pPr algn="ctr"/>
            <a:r>
              <a:rPr lang="en-US" sz="1400" b="1" dirty="0">
                <a:solidFill>
                  <a:srgbClr val="FF0000"/>
                </a:solidFill>
                <a:latin typeface="Arial" panose="020B0604020202020204" pitchFamily="34" charset="0"/>
                <a:cs typeface="Arial" panose="020B0604020202020204" pitchFamily="34" charset="0"/>
              </a:rPr>
              <a:t>Trumpets</a:t>
            </a: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r>
              <a:rPr lang="en-US" sz="1400" b="1" dirty="0">
                <a:solidFill>
                  <a:srgbClr val="00B050"/>
                </a:solidFill>
                <a:latin typeface="Arial" panose="020B0604020202020204" pitchFamily="34" charset="0"/>
                <a:cs typeface="Arial" panose="020B0604020202020204" pitchFamily="34" charset="0"/>
              </a:rPr>
              <a:t>Power</a:t>
            </a: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r>
              <a:rPr lang="en-US" sz="1400" b="1" dirty="0">
                <a:solidFill>
                  <a:schemeClr val="accent1"/>
                </a:solidFill>
                <a:latin typeface="Arial" panose="020B0604020202020204" pitchFamily="34" charset="0"/>
                <a:cs typeface="Arial" panose="020B0604020202020204" pitchFamily="34" charset="0"/>
              </a:rPr>
              <a:t>Sardis</a:t>
            </a: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r>
              <a:rPr lang="en-US" sz="1400" b="1" dirty="0">
                <a:solidFill>
                  <a:srgbClr val="FFC000"/>
                </a:solidFill>
                <a:latin typeface="Arial" panose="020B0604020202020204" pitchFamily="34" charset="0"/>
                <a:cs typeface="Arial" panose="020B0604020202020204" pitchFamily="34" charset="0"/>
              </a:rPr>
              <a:t>Birds &amp; Fish</a:t>
            </a:r>
          </a:p>
          <a:p>
            <a:pPr algn="ctr"/>
            <a:endParaRPr lang="en-US" sz="1400" b="1"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D1640E82-1AEE-E7C1-C9E3-6725007E785B}"/>
              </a:ext>
            </a:extLst>
          </p:cNvPr>
          <p:cNvSpPr txBox="1"/>
          <p:nvPr/>
        </p:nvSpPr>
        <p:spPr>
          <a:xfrm>
            <a:off x="3812383" y="1194021"/>
            <a:ext cx="1266825" cy="3323987"/>
          </a:xfrm>
          <a:prstGeom prst="rect">
            <a:avLst/>
          </a:prstGeom>
          <a:noFill/>
          <a:ln w="19050">
            <a:solidFill>
              <a:schemeClr val="tx1"/>
            </a:solidFill>
          </a:ln>
        </p:spPr>
        <p:txBody>
          <a:bodyPr wrap="square" rtlCol="0">
            <a:spAutoFit/>
          </a:bodyPr>
          <a:lstStyle/>
          <a:p>
            <a:pPr algn="ctr"/>
            <a:endParaRPr lang="en-US" sz="1400" b="1" dirty="0">
              <a:latin typeface="Arial" panose="020B0604020202020204" pitchFamily="34" charset="0"/>
              <a:cs typeface="Arial" panose="020B0604020202020204" pitchFamily="34" charset="0"/>
            </a:endParaRPr>
          </a:p>
          <a:p>
            <a:pPr algn="ctr"/>
            <a:r>
              <a:rPr lang="en-US" sz="1400" b="1" dirty="0">
                <a:solidFill>
                  <a:srgbClr val="FF0000"/>
                </a:solidFill>
                <a:latin typeface="Arial" panose="020B0604020202020204" pitchFamily="34" charset="0"/>
                <a:cs typeface="Arial" panose="020B0604020202020204" pitchFamily="34" charset="0"/>
              </a:rPr>
              <a:t>First Fruits</a:t>
            </a: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r>
              <a:rPr lang="en-US" sz="1400" b="1" dirty="0">
                <a:solidFill>
                  <a:srgbClr val="00B050"/>
                </a:solidFill>
                <a:latin typeface="Arial" panose="020B0604020202020204" pitchFamily="34" charset="0"/>
                <a:cs typeface="Arial" panose="020B0604020202020204" pitchFamily="34" charset="0"/>
              </a:rPr>
              <a:t>Counsel</a:t>
            </a: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r>
              <a:rPr lang="en-US" sz="1400" b="1" dirty="0">
                <a:solidFill>
                  <a:schemeClr val="accent1"/>
                </a:solidFill>
                <a:latin typeface="Arial" panose="020B0604020202020204" pitchFamily="34" charset="0"/>
                <a:cs typeface="Arial" panose="020B0604020202020204" pitchFamily="34" charset="0"/>
              </a:rPr>
              <a:t>Pergamos</a:t>
            </a: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r>
              <a:rPr lang="en-US" sz="1400" b="1" dirty="0">
                <a:solidFill>
                  <a:srgbClr val="FFC000"/>
                </a:solidFill>
                <a:latin typeface="Arial" panose="020B0604020202020204" pitchFamily="34" charset="0"/>
                <a:cs typeface="Arial" panose="020B0604020202020204" pitchFamily="34" charset="0"/>
              </a:rPr>
              <a:t>Earth, Fruit &amp; Seeds</a:t>
            </a:r>
          </a:p>
        </p:txBody>
      </p:sp>
      <p:sp>
        <p:nvSpPr>
          <p:cNvPr id="9" name="TextBox 8">
            <a:extLst>
              <a:ext uri="{FF2B5EF4-FFF2-40B4-BE49-F238E27FC236}">
                <a16:creationId xmlns:a16="http://schemas.microsoft.com/office/drawing/2014/main" id="{14524FA3-AB0A-091B-3651-A219CC1AE2FC}"/>
              </a:ext>
            </a:extLst>
          </p:cNvPr>
          <p:cNvSpPr txBox="1"/>
          <p:nvPr/>
        </p:nvSpPr>
        <p:spPr>
          <a:xfrm>
            <a:off x="5462587" y="978578"/>
            <a:ext cx="1266825" cy="3539430"/>
          </a:xfrm>
          <a:prstGeom prst="rect">
            <a:avLst/>
          </a:prstGeom>
          <a:noFill/>
          <a:ln w="19050">
            <a:solidFill>
              <a:schemeClr val="tx1"/>
            </a:solidFill>
          </a:ln>
        </p:spPr>
        <p:txBody>
          <a:bodyPr wrap="square" rtlCol="0">
            <a:spAutoFit/>
          </a:bodyPr>
          <a:lstStyle/>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r>
              <a:rPr lang="en-US" sz="1400" b="1" dirty="0">
                <a:solidFill>
                  <a:srgbClr val="FF0000"/>
                </a:solidFill>
                <a:latin typeface="Arial" panose="020B0604020202020204" pitchFamily="34" charset="0"/>
                <a:cs typeface="Arial" panose="020B0604020202020204" pitchFamily="34" charset="0"/>
              </a:rPr>
              <a:t>Pentecost</a:t>
            </a: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r>
              <a:rPr lang="en-US" sz="1400" b="1" dirty="0">
                <a:solidFill>
                  <a:srgbClr val="00B050"/>
                </a:solidFill>
                <a:latin typeface="Arial" panose="020B0604020202020204" pitchFamily="34" charset="0"/>
                <a:cs typeface="Arial" panose="020B0604020202020204" pitchFamily="34" charset="0"/>
              </a:rPr>
              <a:t>The LORD</a:t>
            </a: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r>
              <a:rPr lang="en-US" sz="1400" b="1" dirty="0">
                <a:solidFill>
                  <a:schemeClr val="accent1"/>
                </a:solidFill>
                <a:latin typeface="Arial" panose="020B0604020202020204" pitchFamily="34" charset="0"/>
                <a:cs typeface="Arial" panose="020B0604020202020204" pitchFamily="34" charset="0"/>
              </a:rPr>
              <a:t>Thyatira</a:t>
            </a: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r>
              <a:rPr lang="en-US" sz="1400" b="1" dirty="0">
                <a:solidFill>
                  <a:srgbClr val="FFC000"/>
                </a:solidFill>
                <a:latin typeface="Arial" panose="020B0604020202020204" pitchFamily="34" charset="0"/>
                <a:cs typeface="Arial" panose="020B0604020202020204" pitchFamily="34" charset="0"/>
              </a:rPr>
              <a:t>Sun, Moon &amp; Stars</a:t>
            </a:r>
          </a:p>
        </p:txBody>
      </p:sp>
      <p:sp>
        <p:nvSpPr>
          <p:cNvPr id="10" name="TextBox 9">
            <a:extLst>
              <a:ext uri="{FF2B5EF4-FFF2-40B4-BE49-F238E27FC236}">
                <a16:creationId xmlns:a16="http://schemas.microsoft.com/office/drawing/2014/main" id="{6D6EF2D5-62F6-4C1B-BAF2-8970BAE928C2}"/>
              </a:ext>
            </a:extLst>
          </p:cNvPr>
          <p:cNvSpPr txBox="1"/>
          <p:nvPr/>
        </p:nvSpPr>
        <p:spPr>
          <a:xfrm>
            <a:off x="10653714" y="1213071"/>
            <a:ext cx="1266825" cy="3323987"/>
          </a:xfrm>
          <a:prstGeom prst="rect">
            <a:avLst/>
          </a:prstGeom>
          <a:noFill/>
          <a:ln w="19050">
            <a:solidFill>
              <a:schemeClr val="tx1"/>
            </a:solidFill>
          </a:ln>
        </p:spPr>
        <p:txBody>
          <a:bodyPr wrap="square" rtlCol="0">
            <a:spAutoFit/>
          </a:bodyPr>
          <a:lstStyle/>
          <a:p>
            <a:pPr algn="ctr"/>
            <a:endParaRPr lang="en-US" sz="1400" b="1" dirty="0">
              <a:latin typeface="Arial" panose="020B0604020202020204" pitchFamily="34" charset="0"/>
              <a:cs typeface="Arial" panose="020B0604020202020204" pitchFamily="34" charset="0"/>
            </a:endParaRPr>
          </a:p>
          <a:p>
            <a:pPr algn="ctr"/>
            <a:r>
              <a:rPr lang="en-US" sz="1400" b="1" dirty="0">
                <a:solidFill>
                  <a:srgbClr val="FF0000"/>
                </a:solidFill>
                <a:latin typeface="Arial" panose="020B0604020202020204" pitchFamily="34" charset="0"/>
                <a:cs typeface="Arial" panose="020B0604020202020204" pitchFamily="34" charset="0"/>
              </a:rPr>
              <a:t>Tabernacles</a:t>
            </a: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r>
              <a:rPr lang="en-US" sz="1400" b="1" dirty="0">
                <a:solidFill>
                  <a:srgbClr val="00B050"/>
                </a:solidFill>
                <a:latin typeface="Arial" panose="020B0604020202020204" pitchFamily="34" charset="0"/>
                <a:cs typeface="Arial" panose="020B0604020202020204" pitchFamily="34" charset="0"/>
              </a:rPr>
              <a:t>Fear of the LORD</a:t>
            </a: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r>
              <a:rPr lang="en-US" sz="1400" b="1" dirty="0">
                <a:solidFill>
                  <a:schemeClr val="accent1"/>
                </a:solidFill>
                <a:latin typeface="Arial" panose="020B0604020202020204" pitchFamily="34" charset="0"/>
                <a:cs typeface="Arial" panose="020B0604020202020204" pitchFamily="34" charset="0"/>
              </a:rPr>
              <a:t>Laodicea</a:t>
            </a: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r>
              <a:rPr lang="en-US" sz="1400" b="1" dirty="0">
                <a:solidFill>
                  <a:srgbClr val="FFC000"/>
                </a:solidFill>
                <a:latin typeface="Arial" panose="020B0604020202020204" pitchFamily="34" charset="0"/>
                <a:cs typeface="Arial" panose="020B0604020202020204" pitchFamily="34" charset="0"/>
              </a:rPr>
              <a:t>Shabbat</a:t>
            </a:r>
          </a:p>
          <a:p>
            <a:pPr algn="ctr"/>
            <a:endParaRPr lang="en-US" sz="1400" b="1"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5B13594E-1D2C-508E-FAF8-31B05556F7B4}"/>
              </a:ext>
            </a:extLst>
          </p:cNvPr>
          <p:cNvSpPr txBox="1"/>
          <p:nvPr/>
        </p:nvSpPr>
        <p:spPr>
          <a:xfrm>
            <a:off x="8908258" y="1213071"/>
            <a:ext cx="1266825" cy="3323987"/>
          </a:xfrm>
          <a:prstGeom prst="rect">
            <a:avLst/>
          </a:prstGeom>
          <a:noFill/>
          <a:ln w="19050">
            <a:solidFill>
              <a:schemeClr val="tx1"/>
            </a:solidFill>
          </a:ln>
        </p:spPr>
        <p:txBody>
          <a:bodyPr wrap="square" rtlCol="0">
            <a:spAutoFit/>
          </a:bodyPr>
          <a:lstStyle/>
          <a:p>
            <a:pPr algn="ctr"/>
            <a:endParaRPr lang="en-US" sz="1400" b="1" dirty="0">
              <a:latin typeface="Arial" panose="020B0604020202020204" pitchFamily="34" charset="0"/>
              <a:cs typeface="Arial" panose="020B0604020202020204" pitchFamily="34" charset="0"/>
            </a:endParaRPr>
          </a:p>
          <a:p>
            <a:pPr algn="ctr"/>
            <a:r>
              <a:rPr lang="en-US" sz="1400" b="1" dirty="0">
                <a:solidFill>
                  <a:srgbClr val="FF0000"/>
                </a:solidFill>
                <a:latin typeface="Arial" panose="020B0604020202020204" pitchFamily="34" charset="0"/>
                <a:cs typeface="Arial" panose="020B0604020202020204" pitchFamily="34" charset="0"/>
              </a:rPr>
              <a:t>Atonement</a:t>
            </a: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r>
              <a:rPr lang="en-US" sz="1400" b="1" dirty="0">
                <a:solidFill>
                  <a:srgbClr val="00B050"/>
                </a:solidFill>
                <a:latin typeface="Arial" panose="020B0604020202020204" pitchFamily="34" charset="0"/>
                <a:cs typeface="Arial" panose="020B0604020202020204" pitchFamily="34" charset="0"/>
              </a:rPr>
              <a:t>Knowledge</a:t>
            </a: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r>
              <a:rPr lang="en-US" sz="1400" b="1" dirty="0">
                <a:solidFill>
                  <a:schemeClr val="accent1"/>
                </a:solidFill>
                <a:latin typeface="Arial" panose="020B0604020202020204" pitchFamily="34" charset="0"/>
                <a:cs typeface="Arial" panose="020B0604020202020204" pitchFamily="34" charset="0"/>
              </a:rPr>
              <a:t>Philadelphia</a:t>
            </a: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r>
              <a:rPr lang="en-US" sz="1400" b="1" dirty="0">
                <a:solidFill>
                  <a:srgbClr val="FFC000"/>
                </a:solidFill>
                <a:latin typeface="Arial" panose="020B0604020202020204" pitchFamily="34" charset="0"/>
                <a:cs typeface="Arial" panose="020B0604020202020204" pitchFamily="34" charset="0"/>
              </a:rPr>
              <a:t>Beasts        &amp; Man</a:t>
            </a:r>
          </a:p>
        </p:txBody>
      </p:sp>
      <p:pic>
        <p:nvPicPr>
          <p:cNvPr id="4098" name="Picture 2" descr="Image result for candle flame clipart">
            <a:extLst>
              <a:ext uri="{FF2B5EF4-FFF2-40B4-BE49-F238E27FC236}">
                <a16:creationId xmlns:a16="http://schemas.microsoft.com/office/drawing/2014/main" id="{78A80834-D607-DF50-AEE6-A0C95B8C94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6156" y="143826"/>
            <a:ext cx="499685" cy="78962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Image result for candle flame clipart">
            <a:extLst>
              <a:ext uri="{FF2B5EF4-FFF2-40B4-BE49-F238E27FC236}">
                <a16:creationId xmlns:a16="http://schemas.microsoft.com/office/drawing/2014/main" id="{1D9601F0-ADCC-FEA1-3972-FC0C0930CF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5417" y="363852"/>
            <a:ext cx="499685" cy="78962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Image result for candle flame clipart">
            <a:extLst>
              <a:ext uri="{FF2B5EF4-FFF2-40B4-BE49-F238E27FC236}">
                <a16:creationId xmlns:a16="http://schemas.microsoft.com/office/drawing/2014/main" id="{38D363B8-299D-7F46-839F-40D10BBD11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2885" y="363852"/>
            <a:ext cx="499685" cy="78962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Image result for candle flame clipart">
            <a:extLst>
              <a:ext uri="{FF2B5EF4-FFF2-40B4-BE49-F238E27FC236}">
                <a16:creationId xmlns:a16="http://schemas.microsoft.com/office/drawing/2014/main" id="{6F7D8A81-AA26-7B2E-5E9A-8DC0576C4B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8688" y="363852"/>
            <a:ext cx="499685" cy="78962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Image result for candle flame clipart">
            <a:extLst>
              <a:ext uri="{FF2B5EF4-FFF2-40B4-BE49-F238E27FC236}">
                <a16:creationId xmlns:a16="http://schemas.microsoft.com/office/drawing/2014/main" id="{E1532FD2-4923-BEDD-53C5-7423265C08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8918" y="375822"/>
            <a:ext cx="499685" cy="78962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mage result for candle flame clipart">
            <a:extLst>
              <a:ext uri="{FF2B5EF4-FFF2-40B4-BE49-F238E27FC236}">
                <a16:creationId xmlns:a16="http://schemas.microsoft.com/office/drawing/2014/main" id="{746DDF5B-B11A-FEEF-ECD8-154DB8DE77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1827" y="364034"/>
            <a:ext cx="499685" cy="78962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Image result for candle flame clipart">
            <a:extLst>
              <a:ext uri="{FF2B5EF4-FFF2-40B4-BE49-F238E27FC236}">
                <a16:creationId xmlns:a16="http://schemas.microsoft.com/office/drawing/2014/main" id="{159BC343-ADDB-52B3-00E6-230A3CA44D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37283" y="363852"/>
            <a:ext cx="499685" cy="789624"/>
          </a:xfrm>
          <a:prstGeom prst="rect">
            <a:avLst/>
          </a:prstGeom>
          <a:noFill/>
          <a:extLst>
            <a:ext uri="{909E8E84-426E-40DD-AFC4-6F175D3DCCD1}">
              <a14:hiddenFill xmlns:a14="http://schemas.microsoft.com/office/drawing/2010/main">
                <a:solidFill>
                  <a:srgbClr val="FFFFFF"/>
                </a:solidFill>
              </a14:hiddenFill>
            </a:ext>
          </a:extLst>
        </p:spPr>
      </p:pic>
      <p:cxnSp>
        <p:nvCxnSpPr>
          <p:cNvPr id="22" name="Straight Connector 21">
            <a:extLst>
              <a:ext uri="{FF2B5EF4-FFF2-40B4-BE49-F238E27FC236}">
                <a16:creationId xmlns:a16="http://schemas.microsoft.com/office/drawing/2014/main" id="{0CB31912-BF9F-957E-8B6E-AA89A21EEDA8}"/>
              </a:ext>
            </a:extLst>
          </p:cNvPr>
          <p:cNvCxnSpPr>
            <a:cxnSpLocks/>
            <a:stCxn id="9" idx="2"/>
          </p:cNvCxnSpPr>
          <p:nvPr/>
        </p:nvCxnSpPr>
        <p:spPr>
          <a:xfrm>
            <a:off x="6096000" y="4518008"/>
            <a:ext cx="0" cy="219616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A5E81A4-4796-4EA1-562A-4813A7E77AFB}"/>
              </a:ext>
            </a:extLst>
          </p:cNvPr>
          <p:cNvCxnSpPr>
            <a:cxnSpLocks/>
          </p:cNvCxnSpPr>
          <p:nvPr/>
        </p:nvCxnSpPr>
        <p:spPr>
          <a:xfrm flipH="1">
            <a:off x="6095998" y="4518008"/>
            <a:ext cx="1597821" cy="55881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2D19406-7924-A46D-6FD3-E30726832CFA}"/>
              </a:ext>
            </a:extLst>
          </p:cNvPr>
          <p:cNvCxnSpPr>
            <a:cxnSpLocks/>
          </p:cNvCxnSpPr>
          <p:nvPr/>
        </p:nvCxnSpPr>
        <p:spPr>
          <a:xfrm flipH="1">
            <a:off x="6095998" y="4537058"/>
            <a:ext cx="3464721" cy="122556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C559CF7-36D2-11FD-77F1-E711529E0931}"/>
              </a:ext>
            </a:extLst>
          </p:cNvPr>
          <p:cNvCxnSpPr>
            <a:cxnSpLocks/>
          </p:cNvCxnSpPr>
          <p:nvPr/>
        </p:nvCxnSpPr>
        <p:spPr>
          <a:xfrm flipH="1">
            <a:off x="6095998" y="4537058"/>
            <a:ext cx="5229227" cy="181611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9B252DD-644D-6570-501D-AA21AE21555B}"/>
              </a:ext>
            </a:extLst>
          </p:cNvPr>
          <p:cNvCxnSpPr>
            <a:cxnSpLocks/>
          </p:cNvCxnSpPr>
          <p:nvPr/>
        </p:nvCxnSpPr>
        <p:spPr>
          <a:xfrm>
            <a:off x="1038227" y="4518008"/>
            <a:ext cx="5057771" cy="183516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9B67D5C-0147-3F21-A27A-886B10B93927}"/>
              </a:ext>
            </a:extLst>
          </p:cNvPr>
          <p:cNvCxnSpPr>
            <a:cxnSpLocks/>
          </p:cNvCxnSpPr>
          <p:nvPr/>
        </p:nvCxnSpPr>
        <p:spPr>
          <a:xfrm>
            <a:off x="2761061" y="4518008"/>
            <a:ext cx="3334937" cy="124461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7132C40-20DA-0F6F-330D-01DCDEC78319}"/>
              </a:ext>
            </a:extLst>
          </p:cNvPr>
          <p:cNvCxnSpPr>
            <a:cxnSpLocks/>
          </p:cNvCxnSpPr>
          <p:nvPr/>
        </p:nvCxnSpPr>
        <p:spPr>
          <a:xfrm>
            <a:off x="4428530" y="4518008"/>
            <a:ext cx="1667468" cy="55881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220191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0E8716A-B6CC-7BF1-3C34-FBF0D93E458D}"/>
              </a:ext>
            </a:extLst>
          </p:cNvPr>
          <p:cNvSpPr txBox="1"/>
          <p:nvPr/>
        </p:nvSpPr>
        <p:spPr>
          <a:xfrm>
            <a:off x="171449" y="117693"/>
            <a:ext cx="11877676" cy="6370975"/>
          </a:xfrm>
          <a:prstGeom prst="rect">
            <a:avLst/>
          </a:prstGeom>
          <a:noFill/>
        </p:spPr>
        <p:txBody>
          <a:bodyPr wrap="square" rtlCol="0">
            <a:spAutoFit/>
          </a:bodyPr>
          <a:lstStyle/>
          <a:p>
            <a:r>
              <a:rPr lang="en-US" sz="3400" b="1" i="1" kern="100" dirty="0">
                <a:solidFill>
                  <a:srgbClr val="000000"/>
                </a:solidFill>
                <a:effectLst/>
                <a:highlight>
                  <a:srgbClr val="FFFFFF"/>
                </a:highlight>
                <a:latin typeface="Arial" panose="020B0604020202020204" pitchFamily="34" charset="0"/>
                <a:ea typeface="Calibri" panose="020F0502020204030204" pitchFamily="34" charset="0"/>
                <a:cs typeface="Arial" panose="020B0604020202020204" pitchFamily="34" charset="0"/>
              </a:rPr>
              <a:t>Then God said, “Let there be lights in the firmament of the heavens to divide the day from the night; and let them be for signs and </a:t>
            </a:r>
            <a:r>
              <a:rPr lang="en-US" sz="3400" b="1" i="1" kern="100" dirty="0">
                <a:solidFill>
                  <a:srgbClr val="FF0000"/>
                </a:solidFill>
                <a:effectLst/>
                <a:highlight>
                  <a:srgbClr val="FFFFFF"/>
                </a:highlight>
                <a:latin typeface="Arial" panose="020B0604020202020204" pitchFamily="34" charset="0"/>
                <a:ea typeface="Calibri" panose="020F0502020204030204" pitchFamily="34" charset="0"/>
                <a:cs typeface="Arial" panose="020B0604020202020204" pitchFamily="34" charset="0"/>
              </a:rPr>
              <a:t>seasons</a:t>
            </a:r>
            <a:r>
              <a:rPr lang="en-US" sz="3400" b="1" i="1" kern="100" dirty="0">
                <a:solidFill>
                  <a:srgbClr val="000000"/>
                </a:solidFill>
                <a:effectLst/>
                <a:highlight>
                  <a:srgbClr val="FFFFFF"/>
                </a:highlight>
                <a:latin typeface="Arial" panose="020B0604020202020204" pitchFamily="34" charset="0"/>
                <a:ea typeface="Calibri" panose="020F0502020204030204" pitchFamily="34" charset="0"/>
                <a:cs typeface="Arial" panose="020B0604020202020204" pitchFamily="34" charset="0"/>
              </a:rPr>
              <a:t>, and for days and years; </a:t>
            </a:r>
            <a:r>
              <a:rPr lang="en-US" sz="3400" b="1" i="1" kern="100" dirty="0">
                <a:effectLst/>
                <a:latin typeface="Arial" panose="020B0604020202020204" pitchFamily="34" charset="0"/>
                <a:ea typeface="Calibri" panose="020F0502020204030204" pitchFamily="34" charset="0"/>
                <a:cs typeface="Arial" panose="020B0604020202020204" pitchFamily="34" charset="0"/>
              </a:rPr>
              <a:t>and let them be for lights in the firmament of the heavens to give light on the earth”; and it was so.  Then God made two great lights: the greater light to rule the day, and the lesser light to rule the night. </a:t>
            </a:r>
            <a:r>
              <a:rPr lang="en-US" sz="3400" b="1" i="1" kern="100" dirty="0">
                <a:solidFill>
                  <a:srgbClr val="FF0000"/>
                </a:solidFill>
                <a:effectLst/>
                <a:latin typeface="Arial" panose="020B0604020202020204" pitchFamily="34" charset="0"/>
                <a:ea typeface="Calibri" panose="020F0502020204030204" pitchFamily="34" charset="0"/>
                <a:cs typeface="Arial" panose="020B0604020202020204" pitchFamily="34" charset="0"/>
              </a:rPr>
              <a:t>He made the stars also</a:t>
            </a:r>
            <a:r>
              <a:rPr lang="en-US" sz="3400" b="1" i="1" kern="100" dirty="0">
                <a:effectLst/>
                <a:latin typeface="Arial" panose="020B0604020202020204" pitchFamily="34" charset="0"/>
                <a:ea typeface="Calibri" panose="020F0502020204030204" pitchFamily="34" charset="0"/>
                <a:cs typeface="Arial" panose="020B0604020202020204" pitchFamily="34" charset="0"/>
              </a:rPr>
              <a:t>.  God set them in the firmament of the heavens to give light on the earth, and to rule over the day and over the night, and to divide the light from the darkness. And God saw that it was good.  So, the evening and the morning were the fourth day.      </a:t>
            </a:r>
            <a:r>
              <a:rPr lang="en-US" b="1" kern="100" dirty="0">
                <a:effectLst/>
                <a:latin typeface="Arial" panose="020B0604020202020204" pitchFamily="34" charset="0"/>
                <a:ea typeface="Calibri" panose="020F0502020204030204" pitchFamily="34" charset="0"/>
                <a:cs typeface="Arial" panose="020B0604020202020204" pitchFamily="34" charset="0"/>
              </a:rPr>
              <a:t>Gen 1:14-19</a:t>
            </a:r>
            <a:endParaRPr lang="en-US" sz="3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905517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0E8716A-B6CC-7BF1-3C34-FBF0D93E458D}"/>
              </a:ext>
            </a:extLst>
          </p:cNvPr>
          <p:cNvSpPr txBox="1"/>
          <p:nvPr/>
        </p:nvSpPr>
        <p:spPr>
          <a:xfrm>
            <a:off x="171449" y="117693"/>
            <a:ext cx="11877676" cy="6370975"/>
          </a:xfrm>
          <a:prstGeom prst="rect">
            <a:avLst/>
          </a:prstGeom>
          <a:noFill/>
        </p:spPr>
        <p:txBody>
          <a:bodyPr wrap="square" rtlCol="0">
            <a:spAutoFit/>
          </a:bodyPr>
          <a:lstStyle/>
          <a:p>
            <a:r>
              <a:rPr lang="en-US" sz="3400" b="1" i="1" kern="100" dirty="0">
                <a:solidFill>
                  <a:srgbClr val="000000"/>
                </a:solidFill>
                <a:effectLst/>
                <a:highlight>
                  <a:srgbClr val="FFFFFF"/>
                </a:highlight>
                <a:latin typeface="Arial" panose="020B0604020202020204" pitchFamily="34" charset="0"/>
                <a:ea typeface="Calibri" panose="020F0502020204030204" pitchFamily="34" charset="0"/>
                <a:cs typeface="Arial" panose="020B0604020202020204" pitchFamily="34" charset="0"/>
              </a:rPr>
              <a:t>Then God said, “Let there be lights in the firmament of the heavens to </a:t>
            </a:r>
            <a:r>
              <a:rPr lang="en-US" sz="3400" b="1" i="1" kern="100" dirty="0">
                <a:solidFill>
                  <a:srgbClr val="FF0000"/>
                </a:solidFill>
                <a:effectLst/>
                <a:highlight>
                  <a:srgbClr val="FFFFFF"/>
                </a:highlight>
                <a:latin typeface="Arial" panose="020B0604020202020204" pitchFamily="34" charset="0"/>
                <a:ea typeface="Calibri" panose="020F0502020204030204" pitchFamily="34" charset="0"/>
                <a:cs typeface="Arial" panose="020B0604020202020204" pitchFamily="34" charset="0"/>
              </a:rPr>
              <a:t>divide</a:t>
            </a:r>
            <a:r>
              <a:rPr lang="en-US" sz="3400" b="1" i="1" kern="100" dirty="0">
                <a:solidFill>
                  <a:srgbClr val="000000"/>
                </a:solidFill>
                <a:effectLst/>
                <a:highlight>
                  <a:srgbClr val="FFFFFF"/>
                </a:highlight>
                <a:latin typeface="Arial" panose="020B0604020202020204" pitchFamily="34" charset="0"/>
                <a:ea typeface="Calibri" panose="020F0502020204030204" pitchFamily="34" charset="0"/>
                <a:cs typeface="Arial" panose="020B0604020202020204" pitchFamily="34" charset="0"/>
              </a:rPr>
              <a:t> the day from the night; and let them be for signs </a:t>
            </a:r>
            <a:r>
              <a:rPr lang="en-US" sz="3400" b="1" i="1" kern="100" dirty="0">
                <a:effectLst/>
                <a:highlight>
                  <a:srgbClr val="FFFFFF"/>
                </a:highlight>
                <a:latin typeface="Arial" panose="020B0604020202020204" pitchFamily="34" charset="0"/>
                <a:ea typeface="Calibri" panose="020F0502020204030204" pitchFamily="34" charset="0"/>
                <a:cs typeface="Arial" panose="020B0604020202020204" pitchFamily="34" charset="0"/>
              </a:rPr>
              <a:t>and seasons, and for days and years; </a:t>
            </a:r>
            <a:r>
              <a:rPr lang="en-US" sz="3400" b="1" i="1" kern="100" dirty="0">
                <a:effectLst/>
                <a:latin typeface="Arial" panose="020B0604020202020204" pitchFamily="34" charset="0"/>
                <a:ea typeface="Calibri" panose="020F0502020204030204" pitchFamily="34" charset="0"/>
                <a:cs typeface="Arial" panose="020B0604020202020204" pitchFamily="34" charset="0"/>
              </a:rPr>
              <a:t>and let them be for lights in the firmament of the heavens to give light on the earth”; and it was so.  Then God made two great lights: the greater light to </a:t>
            </a:r>
            <a:r>
              <a:rPr lang="en-US" sz="3400" b="1" i="1" kern="100" dirty="0">
                <a:solidFill>
                  <a:srgbClr val="FF0000"/>
                </a:solidFill>
                <a:effectLst/>
                <a:latin typeface="Arial" panose="020B0604020202020204" pitchFamily="34" charset="0"/>
                <a:ea typeface="Calibri" panose="020F0502020204030204" pitchFamily="34" charset="0"/>
                <a:cs typeface="Arial" panose="020B0604020202020204" pitchFamily="34" charset="0"/>
              </a:rPr>
              <a:t>rule</a:t>
            </a:r>
            <a:r>
              <a:rPr lang="en-US" sz="3400" b="1" i="1" kern="100" dirty="0">
                <a:effectLst/>
                <a:latin typeface="Arial" panose="020B0604020202020204" pitchFamily="34" charset="0"/>
                <a:ea typeface="Calibri" panose="020F0502020204030204" pitchFamily="34" charset="0"/>
                <a:cs typeface="Arial" panose="020B0604020202020204" pitchFamily="34" charset="0"/>
              </a:rPr>
              <a:t> the day, and the lesser light to </a:t>
            </a:r>
            <a:r>
              <a:rPr lang="en-US" sz="3400" b="1" i="1" kern="100" dirty="0">
                <a:solidFill>
                  <a:srgbClr val="FF0000"/>
                </a:solidFill>
                <a:effectLst/>
                <a:latin typeface="Arial" panose="020B0604020202020204" pitchFamily="34" charset="0"/>
                <a:ea typeface="Calibri" panose="020F0502020204030204" pitchFamily="34" charset="0"/>
                <a:cs typeface="Arial" panose="020B0604020202020204" pitchFamily="34" charset="0"/>
              </a:rPr>
              <a:t>rule</a:t>
            </a:r>
            <a:r>
              <a:rPr lang="en-US" sz="3400" b="1" i="1" kern="100" dirty="0">
                <a:effectLst/>
                <a:latin typeface="Arial" panose="020B0604020202020204" pitchFamily="34" charset="0"/>
                <a:ea typeface="Calibri" panose="020F0502020204030204" pitchFamily="34" charset="0"/>
                <a:cs typeface="Arial" panose="020B0604020202020204" pitchFamily="34" charset="0"/>
              </a:rPr>
              <a:t> the night. He made the stars also.  God set them in the firmament of the heavens to give light on the earth, and to </a:t>
            </a:r>
            <a:r>
              <a:rPr lang="en-US" sz="3400" b="1" i="1" kern="100" dirty="0">
                <a:solidFill>
                  <a:srgbClr val="FF0000"/>
                </a:solidFill>
                <a:effectLst/>
                <a:latin typeface="Arial" panose="020B0604020202020204" pitchFamily="34" charset="0"/>
                <a:ea typeface="Calibri" panose="020F0502020204030204" pitchFamily="34" charset="0"/>
                <a:cs typeface="Arial" panose="020B0604020202020204" pitchFamily="34" charset="0"/>
              </a:rPr>
              <a:t>rule</a:t>
            </a:r>
            <a:r>
              <a:rPr lang="en-US" sz="3400" b="1" i="1" kern="100" dirty="0">
                <a:effectLst/>
                <a:latin typeface="Arial" panose="020B0604020202020204" pitchFamily="34" charset="0"/>
                <a:ea typeface="Calibri" panose="020F0502020204030204" pitchFamily="34" charset="0"/>
                <a:cs typeface="Arial" panose="020B0604020202020204" pitchFamily="34" charset="0"/>
              </a:rPr>
              <a:t> over the day and over the night, and to divide the light from the darkness. And God saw that it was good.  So, the evening and the morning were the fourth day.      </a:t>
            </a:r>
            <a:r>
              <a:rPr lang="en-US" b="1" kern="100" dirty="0">
                <a:effectLst/>
                <a:latin typeface="Arial" panose="020B0604020202020204" pitchFamily="34" charset="0"/>
                <a:ea typeface="Calibri" panose="020F0502020204030204" pitchFamily="34" charset="0"/>
                <a:cs typeface="Arial" panose="020B0604020202020204" pitchFamily="34" charset="0"/>
              </a:rPr>
              <a:t>Gen 1:14-19</a:t>
            </a:r>
            <a:endParaRPr lang="en-US" sz="3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471081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E19221A-9650-3299-CBD2-5980FDE63520}"/>
              </a:ext>
            </a:extLst>
          </p:cNvPr>
          <p:cNvSpPr txBox="1"/>
          <p:nvPr/>
        </p:nvSpPr>
        <p:spPr>
          <a:xfrm>
            <a:off x="442915" y="1194021"/>
            <a:ext cx="1266825" cy="3323987"/>
          </a:xfrm>
          <a:prstGeom prst="rect">
            <a:avLst/>
          </a:prstGeom>
          <a:noFill/>
          <a:ln w="19050">
            <a:solidFill>
              <a:schemeClr val="tx1"/>
            </a:solidFill>
          </a:ln>
        </p:spPr>
        <p:txBody>
          <a:bodyPr wrap="square" rtlCol="0">
            <a:spAutoFit/>
          </a:bodyPr>
          <a:lstStyle/>
          <a:p>
            <a:pPr algn="ctr"/>
            <a:endParaRPr lang="en-US" sz="1400" b="1" dirty="0">
              <a:latin typeface="Arial" panose="020B0604020202020204" pitchFamily="34" charset="0"/>
              <a:cs typeface="Arial" panose="020B0604020202020204" pitchFamily="34" charset="0"/>
            </a:endParaRPr>
          </a:p>
          <a:p>
            <a:pPr algn="ctr"/>
            <a:r>
              <a:rPr lang="en-US" sz="1400" b="1" dirty="0">
                <a:solidFill>
                  <a:srgbClr val="FF0000"/>
                </a:solidFill>
                <a:latin typeface="Arial" panose="020B0604020202020204" pitchFamily="34" charset="0"/>
                <a:cs typeface="Arial" panose="020B0604020202020204" pitchFamily="34" charset="0"/>
              </a:rPr>
              <a:t>Passover</a:t>
            </a: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r>
              <a:rPr lang="en-US" sz="1400" b="1" dirty="0">
                <a:solidFill>
                  <a:srgbClr val="00B050"/>
                </a:solidFill>
                <a:latin typeface="Arial" panose="020B0604020202020204" pitchFamily="34" charset="0"/>
                <a:cs typeface="Arial" panose="020B0604020202020204" pitchFamily="34" charset="0"/>
              </a:rPr>
              <a:t>Wisdom</a:t>
            </a: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r>
              <a:rPr lang="en-US" sz="1400" b="1" dirty="0">
                <a:solidFill>
                  <a:schemeClr val="accent1"/>
                </a:solidFill>
                <a:latin typeface="Arial" panose="020B0604020202020204" pitchFamily="34" charset="0"/>
                <a:cs typeface="Arial" panose="020B0604020202020204" pitchFamily="34" charset="0"/>
              </a:rPr>
              <a:t>Ephesus</a:t>
            </a: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r>
              <a:rPr lang="en-US" sz="1400" b="1" dirty="0">
                <a:solidFill>
                  <a:srgbClr val="FFC000"/>
                </a:solidFill>
                <a:latin typeface="Arial" panose="020B0604020202020204" pitchFamily="34" charset="0"/>
                <a:cs typeface="Arial" panose="020B0604020202020204" pitchFamily="34" charset="0"/>
              </a:rPr>
              <a:t>Light from Darkness</a:t>
            </a:r>
          </a:p>
        </p:txBody>
      </p:sp>
      <p:sp>
        <p:nvSpPr>
          <p:cNvPr id="6" name="TextBox 5">
            <a:extLst>
              <a:ext uri="{FF2B5EF4-FFF2-40B4-BE49-F238E27FC236}">
                <a16:creationId xmlns:a16="http://schemas.microsoft.com/office/drawing/2014/main" id="{CB7751C6-37B5-F845-34D1-ADDC8E9658AB}"/>
              </a:ext>
            </a:extLst>
          </p:cNvPr>
          <p:cNvSpPr txBox="1"/>
          <p:nvPr/>
        </p:nvSpPr>
        <p:spPr>
          <a:xfrm>
            <a:off x="2127649" y="1194021"/>
            <a:ext cx="1266825" cy="3323987"/>
          </a:xfrm>
          <a:prstGeom prst="rect">
            <a:avLst/>
          </a:prstGeom>
          <a:noFill/>
          <a:ln w="19050">
            <a:solidFill>
              <a:schemeClr val="tx1"/>
            </a:solidFill>
          </a:ln>
        </p:spPr>
        <p:txBody>
          <a:bodyPr wrap="square" rtlCol="0">
            <a:spAutoFit/>
          </a:bodyPr>
          <a:lstStyle/>
          <a:p>
            <a:pPr algn="ctr"/>
            <a:endParaRPr lang="en-US" sz="1400" b="1" dirty="0">
              <a:latin typeface="Arial" panose="020B0604020202020204" pitchFamily="34" charset="0"/>
              <a:cs typeface="Arial" panose="020B0604020202020204" pitchFamily="34" charset="0"/>
            </a:endParaRPr>
          </a:p>
          <a:p>
            <a:pPr algn="ctr"/>
            <a:r>
              <a:rPr lang="en-US" sz="1400" b="1" dirty="0">
                <a:solidFill>
                  <a:srgbClr val="FF0000"/>
                </a:solidFill>
                <a:latin typeface="Arial" panose="020B0604020202020204" pitchFamily="34" charset="0"/>
                <a:cs typeface="Arial" panose="020B0604020202020204" pitchFamily="34" charset="0"/>
              </a:rPr>
              <a:t>Unleavened Bread</a:t>
            </a: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r>
              <a:rPr lang="en-US" sz="1400" b="1" dirty="0">
                <a:solidFill>
                  <a:srgbClr val="00B050"/>
                </a:solidFill>
                <a:latin typeface="Arial" panose="020B0604020202020204" pitchFamily="34" charset="0"/>
                <a:cs typeface="Arial" panose="020B0604020202020204" pitchFamily="34" charset="0"/>
              </a:rPr>
              <a:t>Under-standing</a:t>
            </a: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r>
              <a:rPr lang="en-US" sz="1400" b="1" dirty="0">
                <a:solidFill>
                  <a:schemeClr val="accent1"/>
                </a:solidFill>
                <a:latin typeface="Arial" panose="020B0604020202020204" pitchFamily="34" charset="0"/>
                <a:cs typeface="Arial" panose="020B0604020202020204" pitchFamily="34" charset="0"/>
              </a:rPr>
              <a:t>Smyrna</a:t>
            </a: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r>
              <a:rPr lang="en-US" sz="1400" b="1" dirty="0">
                <a:solidFill>
                  <a:srgbClr val="FFC000"/>
                </a:solidFill>
                <a:latin typeface="Arial" panose="020B0604020202020204" pitchFamily="34" charset="0"/>
                <a:cs typeface="Arial" panose="020B0604020202020204" pitchFamily="34" charset="0"/>
              </a:rPr>
              <a:t>Waters from Waters</a:t>
            </a:r>
          </a:p>
        </p:txBody>
      </p:sp>
      <p:sp>
        <p:nvSpPr>
          <p:cNvPr id="7" name="TextBox 6">
            <a:extLst>
              <a:ext uri="{FF2B5EF4-FFF2-40B4-BE49-F238E27FC236}">
                <a16:creationId xmlns:a16="http://schemas.microsoft.com/office/drawing/2014/main" id="{13B5DC01-E339-F3BB-FA09-DEEE94EC68D5}"/>
              </a:ext>
            </a:extLst>
          </p:cNvPr>
          <p:cNvSpPr txBox="1"/>
          <p:nvPr/>
        </p:nvSpPr>
        <p:spPr>
          <a:xfrm>
            <a:off x="7060407" y="1194021"/>
            <a:ext cx="1266825" cy="3323987"/>
          </a:xfrm>
          <a:prstGeom prst="rect">
            <a:avLst/>
          </a:prstGeom>
          <a:noFill/>
          <a:ln w="19050">
            <a:solidFill>
              <a:schemeClr val="tx1"/>
            </a:solidFill>
          </a:ln>
        </p:spPr>
        <p:txBody>
          <a:bodyPr wrap="square" rtlCol="0">
            <a:spAutoFit/>
          </a:bodyPr>
          <a:lstStyle/>
          <a:p>
            <a:pPr algn="ctr"/>
            <a:endParaRPr lang="en-US" sz="1400" b="1" dirty="0">
              <a:latin typeface="Arial" panose="020B0604020202020204" pitchFamily="34" charset="0"/>
              <a:cs typeface="Arial" panose="020B0604020202020204" pitchFamily="34" charset="0"/>
            </a:endParaRPr>
          </a:p>
          <a:p>
            <a:pPr algn="ctr"/>
            <a:r>
              <a:rPr lang="en-US" sz="1400" b="1" dirty="0">
                <a:solidFill>
                  <a:srgbClr val="FF0000"/>
                </a:solidFill>
                <a:latin typeface="Arial" panose="020B0604020202020204" pitchFamily="34" charset="0"/>
                <a:cs typeface="Arial" panose="020B0604020202020204" pitchFamily="34" charset="0"/>
              </a:rPr>
              <a:t>Trumpets</a:t>
            </a: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r>
              <a:rPr lang="en-US" sz="1400" b="1" dirty="0">
                <a:solidFill>
                  <a:srgbClr val="00B050"/>
                </a:solidFill>
                <a:latin typeface="Arial" panose="020B0604020202020204" pitchFamily="34" charset="0"/>
                <a:cs typeface="Arial" panose="020B0604020202020204" pitchFamily="34" charset="0"/>
              </a:rPr>
              <a:t>Power</a:t>
            </a: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r>
              <a:rPr lang="en-US" sz="1400" b="1" dirty="0">
                <a:solidFill>
                  <a:schemeClr val="accent1"/>
                </a:solidFill>
                <a:latin typeface="Arial" panose="020B0604020202020204" pitchFamily="34" charset="0"/>
                <a:cs typeface="Arial" panose="020B0604020202020204" pitchFamily="34" charset="0"/>
              </a:rPr>
              <a:t>Sardis</a:t>
            </a: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r>
              <a:rPr lang="en-US" sz="1400" b="1" dirty="0">
                <a:solidFill>
                  <a:srgbClr val="FFC000"/>
                </a:solidFill>
                <a:latin typeface="Arial" panose="020B0604020202020204" pitchFamily="34" charset="0"/>
                <a:cs typeface="Arial" panose="020B0604020202020204" pitchFamily="34" charset="0"/>
              </a:rPr>
              <a:t>Birds &amp; Fish</a:t>
            </a:r>
          </a:p>
          <a:p>
            <a:pPr algn="ctr"/>
            <a:endParaRPr lang="en-US" sz="1400" b="1"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D1640E82-1AEE-E7C1-C9E3-6725007E785B}"/>
              </a:ext>
            </a:extLst>
          </p:cNvPr>
          <p:cNvSpPr txBox="1"/>
          <p:nvPr/>
        </p:nvSpPr>
        <p:spPr>
          <a:xfrm>
            <a:off x="3812383" y="1194021"/>
            <a:ext cx="1266825" cy="3323987"/>
          </a:xfrm>
          <a:prstGeom prst="rect">
            <a:avLst/>
          </a:prstGeom>
          <a:noFill/>
          <a:ln w="19050">
            <a:solidFill>
              <a:schemeClr val="tx1"/>
            </a:solidFill>
          </a:ln>
        </p:spPr>
        <p:txBody>
          <a:bodyPr wrap="square" rtlCol="0">
            <a:spAutoFit/>
          </a:bodyPr>
          <a:lstStyle/>
          <a:p>
            <a:pPr algn="ctr"/>
            <a:endParaRPr lang="en-US" sz="1400" b="1" dirty="0">
              <a:latin typeface="Arial" panose="020B0604020202020204" pitchFamily="34" charset="0"/>
              <a:cs typeface="Arial" panose="020B0604020202020204" pitchFamily="34" charset="0"/>
            </a:endParaRPr>
          </a:p>
          <a:p>
            <a:pPr algn="ctr"/>
            <a:r>
              <a:rPr lang="en-US" sz="1400" b="1" dirty="0">
                <a:solidFill>
                  <a:srgbClr val="FF0000"/>
                </a:solidFill>
                <a:latin typeface="Arial" panose="020B0604020202020204" pitchFamily="34" charset="0"/>
                <a:cs typeface="Arial" panose="020B0604020202020204" pitchFamily="34" charset="0"/>
              </a:rPr>
              <a:t>First Fruits</a:t>
            </a: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r>
              <a:rPr lang="en-US" sz="1400" b="1" dirty="0">
                <a:solidFill>
                  <a:srgbClr val="00B050"/>
                </a:solidFill>
                <a:latin typeface="Arial" panose="020B0604020202020204" pitchFamily="34" charset="0"/>
                <a:cs typeface="Arial" panose="020B0604020202020204" pitchFamily="34" charset="0"/>
              </a:rPr>
              <a:t>Council</a:t>
            </a: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r>
              <a:rPr lang="en-US" sz="1400" b="1" dirty="0">
                <a:solidFill>
                  <a:schemeClr val="accent1"/>
                </a:solidFill>
                <a:latin typeface="Arial" panose="020B0604020202020204" pitchFamily="34" charset="0"/>
                <a:cs typeface="Arial" panose="020B0604020202020204" pitchFamily="34" charset="0"/>
              </a:rPr>
              <a:t>Pergamos</a:t>
            </a: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r>
              <a:rPr lang="en-US" sz="1400" b="1" dirty="0">
                <a:solidFill>
                  <a:srgbClr val="FFC000"/>
                </a:solidFill>
                <a:latin typeface="Arial" panose="020B0604020202020204" pitchFamily="34" charset="0"/>
                <a:cs typeface="Arial" panose="020B0604020202020204" pitchFamily="34" charset="0"/>
              </a:rPr>
              <a:t>Earth, Fruit &amp; Seeds</a:t>
            </a:r>
          </a:p>
        </p:txBody>
      </p:sp>
      <p:sp>
        <p:nvSpPr>
          <p:cNvPr id="9" name="TextBox 8">
            <a:extLst>
              <a:ext uri="{FF2B5EF4-FFF2-40B4-BE49-F238E27FC236}">
                <a16:creationId xmlns:a16="http://schemas.microsoft.com/office/drawing/2014/main" id="{14524FA3-AB0A-091B-3651-A219CC1AE2FC}"/>
              </a:ext>
            </a:extLst>
          </p:cNvPr>
          <p:cNvSpPr txBox="1"/>
          <p:nvPr/>
        </p:nvSpPr>
        <p:spPr>
          <a:xfrm>
            <a:off x="5462587" y="978578"/>
            <a:ext cx="1266825" cy="3539430"/>
          </a:xfrm>
          <a:prstGeom prst="rect">
            <a:avLst/>
          </a:prstGeom>
          <a:noFill/>
          <a:ln w="19050">
            <a:solidFill>
              <a:schemeClr val="tx1"/>
            </a:solidFill>
          </a:ln>
        </p:spPr>
        <p:txBody>
          <a:bodyPr wrap="square" rtlCol="0">
            <a:spAutoFit/>
          </a:bodyPr>
          <a:lstStyle/>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r>
              <a:rPr lang="en-US" sz="1400" b="1" dirty="0">
                <a:solidFill>
                  <a:srgbClr val="FF0000"/>
                </a:solidFill>
                <a:latin typeface="Arial" panose="020B0604020202020204" pitchFamily="34" charset="0"/>
                <a:cs typeface="Arial" panose="020B0604020202020204" pitchFamily="34" charset="0"/>
              </a:rPr>
              <a:t>Pentecost</a:t>
            </a: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r>
              <a:rPr lang="en-US" sz="1400" b="1" dirty="0">
                <a:solidFill>
                  <a:srgbClr val="00B050"/>
                </a:solidFill>
                <a:latin typeface="Arial" panose="020B0604020202020204" pitchFamily="34" charset="0"/>
                <a:cs typeface="Arial" panose="020B0604020202020204" pitchFamily="34" charset="0"/>
              </a:rPr>
              <a:t>The LORD</a:t>
            </a: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r>
              <a:rPr lang="en-US" sz="1400" b="1" dirty="0">
                <a:solidFill>
                  <a:schemeClr val="accent1"/>
                </a:solidFill>
                <a:latin typeface="Arial" panose="020B0604020202020204" pitchFamily="34" charset="0"/>
                <a:cs typeface="Arial" panose="020B0604020202020204" pitchFamily="34" charset="0"/>
              </a:rPr>
              <a:t>Thyatira</a:t>
            </a: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r>
              <a:rPr lang="en-US" sz="1400" b="1" dirty="0">
                <a:solidFill>
                  <a:srgbClr val="FFC000"/>
                </a:solidFill>
                <a:latin typeface="Arial" panose="020B0604020202020204" pitchFamily="34" charset="0"/>
                <a:cs typeface="Arial" panose="020B0604020202020204" pitchFamily="34" charset="0"/>
              </a:rPr>
              <a:t>Sun, Moon &amp; Stars</a:t>
            </a:r>
          </a:p>
        </p:txBody>
      </p:sp>
      <p:sp>
        <p:nvSpPr>
          <p:cNvPr id="10" name="TextBox 9">
            <a:extLst>
              <a:ext uri="{FF2B5EF4-FFF2-40B4-BE49-F238E27FC236}">
                <a16:creationId xmlns:a16="http://schemas.microsoft.com/office/drawing/2014/main" id="{6D6EF2D5-62F6-4C1B-BAF2-8970BAE928C2}"/>
              </a:ext>
            </a:extLst>
          </p:cNvPr>
          <p:cNvSpPr txBox="1"/>
          <p:nvPr/>
        </p:nvSpPr>
        <p:spPr>
          <a:xfrm>
            <a:off x="10653714" y="1213071"/>
            <a:ext cx="1266825" cy="3323987"/>
          </a:xfrm>
          <a:prstGeom prst="rect">
            <a:avLst/>
          </a:prstGeom>
          <a:noFill/>
          <a:ln w="19050">
            <a:solidFill>
              <a:schemeClr val="tx1"/>
            </a:solidFill>
          </a:ln>
        </p:spPr>
        <p:txBody>
          <a:bodyPr wrap="square" rtlCol="0">
            <a:spAutoFit/>
          </a:bodyPr>
          <a:lstStyle/>
          <a:p>
            <a:pPr algn="ctr"/>
            <a:endParaRPr lang="en-US" sz="1400" b="1" dirty="0">
              <a:latin typeface="Arial" panose="020B0604020202020204" pitchFamily="34" charset="0"/>
              <a:cs typeface="Arial" panose="020B0604020202020204" pitchFamily="34" charset="0"/>
            </a:endParaRPr>
          </a:p>
          <a:p>
            <a:pPr algn="ctr"/>
            <a:r>
              <a:rPr lang="en-US" sz="1400" b="1" dirty="0">
                <a:solidFill>
                  <a:srgbClr val="FF0000"/>
                </a:solidFill>
                <a:latin typeface="Arial" panose="020B0604020202020204" pitchFamily="34" charset="0"/>
                <a:cs typeface="Arial" panose="020B0604020202020204" pitchFamily="34" charset="0"/>
              </a:rPr>
              <a:t>Tabernacles</a:t>
            </a: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r>
              <a:rPr lang="en-US" sz="1400" b="1" dirty="0">
                <a:solidFill>
                  <a:srgbClr val="00B050"/>
                </a:solidFill>
                <a:latin typeface="Arial" panose="020B0604020202020204" pitchFamily="34" charset="0"/>
                <a:cs typeface="Arial" panose="020B0604020202020204" pitchFamily="34" charset="0"/>
              </a:rPr>
              <a:t>Fear of the LORD</a:t>
            </a: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r>
              <a:rPr lang="en-US" sz="1400" b="1" dirty="0">
                <a:solidFill>
                  <a:schemeClr val="accent1"/>
                </a:solidFill>
                <a:latin typeface="Arial" panose="020B0604020202020204" pitchFamily="34" charset="0"/>
                <a:cs typeface="Arial" panose="020B0604020202020204" pitchFamily="34" charset="0"/>
              </a:rPr>
              <a:t>Laodicea</a:t>
            </a: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r>
              <a:rPr lang="en-US" sz="1400" b="1" dirty="0">
                <a:solidFill>
                  <a:srgbClr val="FFC000"/>
                </a:solidFill>
                <a:latin typeface="Arial" panose="020B0604020202020204" pitchFamily="34" charset="0"/>
                <a:cs typeface="Arial" panose="020B0604020202020204" pitchFamily="34" charset="0"/>
              </a:rPr>
              <a:t>Shabbat</a:t>
            </a:r>
          </a:p>
          <a:p>
            <a:pPr algn="ctr"/>
            <a:endParaRPr lang="en-US" sz="1400" b="1"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5B13594E-1D2C-508E-FAF8-31B05556F7B4}"/>
              </a:ext>
            </a:extLst>
          </p:cNvPr>
          <p:cNvSpPr txBox="1"/>
          <p:nvPr/>
        </p:nvSpPr>
        <p:spPr>
          <a:xfrm>
            <a:off x="8908258" y="1213071"/>
            <a:ext cx="1266825" cy="3323987"/>
          </a:xfrm>
          <a:prstGeom prst="rect">
            <a:avLst/>
          </a:prstGeom>
          <a:noFill/>
          <a:ln w="19050">
            <a:solidFill>
              <a:schemeClr val="tx1"/>
            </a:solidFill>
          </a:ln>
        </p:spPr>
        <p:txBody>
          <a:bodyPr wrap="square" rtlCol="0">
            <a:spAutoFit/>
          </a:bodyPr>
          <a:lstStyle/>
          <a:p>
            <a:pPr algn="ctr"/>
            <a:endParaRPr lang="en-US" sz="1400" b="1" dirty="0">
              <a:latin typeface="Arial" panose="020B0604020202020204" pitchFamily="34" charset="0"/>
              <a:cs typeface="Arial" panose="020B0604020202020204" pitchFamily="34" charset="0"/>
            </a:endParaRPr>
          </a:p>
          <a:p>
            <a:pPr algn="ctr"/>
            <a:r>
              <a:rPr lang="en-US" sz="1400" b="1" dirty="0">
                <a:solidFill>
                  <a:srgbClr val="FF0000"/>
                </a:solidFill>
                <a:latin typeface="Arial" panose="020B0604020202020204" pitchFamily="34" charset="0"/>
                <a:cs typeface="Arial" panose="020B0604020202020204" pitchFamily="34" charset="0"/>
              </a:rPr>
              <a:t>Atonement</a:t>
            </a: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r>
              <a:rPr lang="en-US" sz="1400" b="1" dirty="0">
                <a:solidFill>
                  <a:srgbClr val="00B050"/>
                </a:solidFill>
                <a:latin typeface="Arial" panose="020B0604020202020204" pitchFamily="34" charset="0"/>
                <a:cs typeface="Arial" panose="020B0604020202020204" pitchFamily="34" charset="0"/>
              </a:rPr>
              <a:t>Knowledge</a:t>
            </a: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r>
              <a:rPr lang="en-US" sz="1400" b="1" dirty="0">
                <a:solidFill>
                  <a:schemeClr val="accent1"/>
                </a:solidFill>
                <a:latin typeface="Arial" panose="020B0604020202020204" pitchFamily="34" charset="0"/>
                <a:cs typeface="Arial" panose="020B0604020202020204" pitchFamily="34" charset="0"/>
              </a:rPr>
              <a:t>Philadelphia</a:t>
            </a: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r>
              <a:rPr lang="en-US" sz="1400" b="1" dirty="0">
                <a:solidFill>
                  <a:srgbClr val="FFC000"/>
                </a:solidFill>
                <a:latin typeface="Arial" panose="020B0604020202020204" pitchFamily="34" charset="0"/>
                <a:cs typeface="Arial" panose="020B0604020202020204" pitchFamily="34" charset="0"/>
              </a:rPr>
              <a:t>Beasts        &amp; Man</a:t>
            </a:r>
          </a:p>
        </p:txBody>
      </p:sp>
      <p:pic>
        <p:nvPicPr>
          <p:cNvPr id="4098" name="Picture 2" descr="Image result for candle flame clipart">
            <a:extLst>
              <a:ext uri="{FF2B5EF4-FFF2-40B4-BE49-F238E27FC236}">
                <a16:creationId xmlns:a16="http://schemas.microsoft.com/office/drawing/2014/main" id="{78A80834-D607-DF50-AEE6-A0C95B8C94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6156" y="143826"/>
            <a:ext cx="499685" cy="78962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Image result for candle flame clipart">
            <a:extLst>
              <a:ext uri="{FF2B5EF4-FFF2-40B4-BE49-F238E27FC236}">
                <a16:creationId xmlns:a16="http://schemas.microsoft.com/office/drawing/2014/main" id="{1D9601F0-ADCC-FEA1-3972-FC0C0930CF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5417" y="363852"/>
            <a:ext cx="499685" cy="78962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Image result for candle flame clipart">
            <a:extLst>
              <a:ext uri="{FF2B5EF4-FFF2-40B4-BE49-F238E27FC236}">
                <a16:creationId xmlns:a16="http://schemas.microsoft.com/office/drawing/2014/main" id="{38D363B8-299D-7F46-839F-40D10BBD11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2885" y="363852"/>
            <a:ext cx="499685" cy="78962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Image result for candle flame clipart">
            <a:extLst>
              <a:ext uri="{FF2B5EF4-FFF2-40B4-BE49-F238E27FC236}">
                <a16:creationId xmlns:a16="http://schemas.microsoft.com/office/drawing/2014/main" id="{6F7D8A81-AA26-7B2E-5E9A-8DC0576C4B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8688" y="363852"/>
            <a:ext cx="499685" cy="78962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Image result for candle flame clipart">
            <a:extLst>
              <a:ext uri="{FF2B5EF4-FFF2-40B4-BE49-F238E27FC236}">
                <a16:creationId xmlns:a16="http://schemas.microsoft.com/office/drawing/2014/main" id="{E1532FD2-4923-BEDD-53C5-7423265C08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8918" y="375822"/>
            <a:ext cx="499685" cy="78962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mage result for candle flame clipart">
            <a:extLst>
              <a:ext uri="{FF2B5EF4-FFF2-40B4-BE49-F238E27FC236}">
                <a16:creationId xmlns:a16="http://schemas.microsoft.com/office/drawing/2014/main" id="{746DDF5B-B11A-FEEF-ECD8-154DB8DE77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1827" y="364034"/>
            <a:ext cx="499685" cy="78962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Image result for candle flame clipart">
            <a:extLst>
              <a:ext uri="{FF2B5EF4-FFF2-40B4-BE49-F238E27FC236}">
                <a16:creationId xmlns:a16="http://schemas.microsoft.com/office/drawing/2014/main" id="{159BC343-ADDB-52B3-00E6-230A3CA44D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37283" y="363852"/>
            <a:ext cx="499685" cy="789624"/>
          </a:xfrm>
          <a:prstGeom prst="rect">
            <a:avLst/>
          </a:prstGeom>
          <a:noFill/>
          <a:extLst>
            <a:ext uri="{909E8E84-426E-40DD-AFC4-6F175D3DCCD1}">
              <a14:hiddenFill xmlns:a14="http://schemas.microsoft.com/office/drawing/2010/main">
                <a:solidFill>
                  <a:srgbClr val="FFFFFF"/>
                </a:solidFill>
              </a14:hiddenFill>
            </a:ext>
          </a:extLst>
        </p:spPr>
      </p:pic>
      <p:cxnSp>
        <p:nvCxnSpPr>
          <p:cNvPr id="22" name="Straight Connector 21">
            <a:extLst>
              <a:ext uri="{FF2B5EF4-FFF2-40B4-BE49-F238E27FC236}">
                <a16:creationId xmlns:a16="http://schemas.microsoft.com/office/drawing/2014/main" id="{0CB31912-BF9F-957E-8B6E-AA89A21EEDA8}"/>
              </a:ext>
            </a:extLst>
          </p:cNvPr>
          <p:cNvCxnSpPr>
            <a:cxnSpLocks/>
            <a:stCxn id="9" idx="2"/>
          </p:cNvCxnSpPr>
          <p:nvPr/>
        </p:nvCxnSpPr>
        <p:spPr>
          <a:xfrm>
            <a:off x="6096000" y="4518008"/>
            <a:ext cx="0" cy="219616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A5E81A4-4796-4EA1-562A-4813A7E77AFB}"/>
              </a:ext>
            </a:extLst>
          </p:cNvPr>
          <p:cNvCxnSpPr>
            <a:cxnSpLocks/>
          </p:cNvCxnSpPr>
          <p:nvPr/>
        </p:nvCxnSpPr>
        <p:spPr>
          <a:xfrm flipH="1">
            <a:off x="6095998" y="4518008"/>
            <a:ext cx="1597821" cy="55881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2D19406-7924-A46D-6FD3-E30726832CFA}"/>
              </a:ext>
            </a:extLst>
          </p:cNvPr>
          <p:cNvCxnSpPr>
            <a:cxnSpLocks/>
          </p:cNvCxnSpPr>
          <p:nvPr/>
        </p:nvCxnSpPr>
        <p:spPr>
          <a:xfrm flipH="1">
            <a:off x="6095998" y="4537058"/>
            <a:ext cx="3464721" cy="122556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C559CF7-36D2-11FD-77F1-E711529E0931}"/>
              </a:ext>
            </a:extLst>
          </p:cNvPr>
          <p:cNvCxnSpPr>
            <a:cxnSpLocks/>
          </p:cNvCxnSpPr>
          <p:nvPr/>
        </p:nvCxnSpPr>
        <p:spPr>
          <a:xfrm flipH="1">
            <a:off x="6095998" y="4537058"/>
            <a:ext cx="5229227" cy="181611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9B252DD-644D-6570-501D-AA21AE21555B}"/>
              </a:ext>
            </a:extLst>
          </p:cNvPr>
          <p:cNvCxnSpPr>
            <a:cxnSpLocks/>
          </p:cNvCxnSpPr>
          <p:nvPr/>
        </p:nvCxnSpPr>
        <p:spPr>
          <a:xfrm>
            <a:off x="1038227" y="4518008"/>
            <a:ext cx="5057771" cy="183516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9B67D5C-0147-3F21-A27A-886B10B93927}"/>
              </a:ext>
            </a:extLst>
          </p:cNvPr>
          <p:cNvCxnSpPr>
            <a:cxnSpLocks/>
          </p:cNvCxnSpPr>
          <p:nvPr/>
        </p:nvCxnSpPr>
        <p:spPr>
          <a:xfrm>
            <a:off x="2761061" y="4518008"/>
            <a:ext cx="3334937" cy="124461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7132C40-20DA-0F6F-330D-01DCDEC78319}"/>
              </a:ext>
            </a:extLst>
          </p:cNvPr>
          <p:cNvCxnSpPr>
            <a:cxnSpLocks/>
          </p:cNvCxnSpPr>
          <p:nvPr/>
        </p:nvCxnSpPr>
        <p:spPr>
          <a:xfrm>
            <a:off x="4428530" y="4518008"/>
            <a:ext cx="1667468" cy="55881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34263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0E8716A-B6CC-7BF1-3C34-FBF0D93E458D}"/>
              </a:ext>
            </a:extLst>
          </p:cNvPr>
          <p:cNvSpPr txBox="1"/>
          <p:nvPr/>
        </p:nvSpPr>
        <p:spPr>
          <a:xfrm>
            <a:off x="1381125" y="1298793"/>
            <a:ext cx="9134476" cy="3754874"/>
          </a:xfrm>
          <a:prstGeom prst="rect">
            <a:avLst/>
          </a:prstGeom>
          <a:noFill/>
        </p:spPr>
        <p:txBody>
          <a:bodyPr wrap="square" rtlCol="0">
            <a:spAutoFit/>
          </a:bodyPr>
          <a:lstStyle/>
          <a:p>
            <a:r>
              <a:rPr lang="en-US" sz="3400" b="1" i="1" kern="100" dirty="0">
                <a:solidFill>
                  <a:srgbClr val="000000"/>
                </a:solidFill>
                <a:effectLst/>
                <a:highlight>
                  <a:srgbClr val="FFFFFF"/>
                </a:highlight>
                <a:latin typeface="Arial" panose="020B0604020202020204" pitchFamily="34" charset="0"/>
                <a:ea typeface="Calibri" panose="020F0502020204030204" pitchFamily="34" charset="0"/>
                <a:cs typeface="Arial" panose="020B0604020202020204" pitchFamily="34" charset="0"/>
              </a:rPr>
              <a:t>“And to the angel of the church in Thyatira write … Nevertheless I have a few things against you, because you allow that woman Jezebel, who calls herself a prophetess, to teach and seduce My servants to commit sexual immorality and eat things sacrificed to idols.”</a:t>
            </a:r>
            <a:r>
              <a:rPr lang="en-US" sz="3400" b="1" i="1" kern="100" dirty="0">
                <a:effectLst/>
                <a:latin typeface="Arial" panose="020B0604020202020204" pitchFamily="34" charset="0"/>
                <a:ea typeface="Calibri" panose="020F0502020204030204" pitchFamily="34" charset="0"/>
                <a:cs typeface="Arial" panose="020B0604020202020204" pitchFamily="34" charset="0"/>
              </a:rPr>
              <a:t>      </a:t>
            </a:r>
            <a:r>
              <a:rPr lang="en-US" b="1" kern="100" dirty="0">
                <a:effectLst/>
                <a:latin typeface="Arial" panose="020B0604020202020204" pitchFamily="34" charset="0"/>
                <a:ea typeface="Calibri" panose="020F0502020204030204" pitchFamily="34" charset="0"/>
                <a:cs typeface="Arial" panose="020B0604020202020204" pitchFamily="34" charset="0"/>
              </a:rPr>
              <a:t>Rev </a:t>
            </a:r>
            <a:r>
              <a:rPr lang="en-US" b="1" kern="100" dirty="0">
                <a:latin typeface="Arial" panose="020B0604020202020204" pitchFamily="34" charset="0"/>
                <a:ea typeface="Calibri" panose="020F0502020204030204" pitchFamily="34" charset="0"/>
                <a:cs typeface="Arial" panose="020B0604020202020204" pitchFamily="34" charset="0"/>
              </a:rPr>
              <a:t>2</a:t>
            </a:r>
            <a:r>
              <a:rPr lang="en-US" b="1" kern="100" dirty="0">
                <a:effectLst/>
                <a:latin typeface="Arial" panose="020B0604020202020204" pitchFamily="34" charset="0"/>
                <a:ea typeface="Calibri" panose="020F0502020204030204" pitchFamily="34" charset="0"/>
                <a:cs typeface="Arial" panose="020B0604020202020204" pitchFamily="34" charset="0"/>
              </a:rPr>
              <a:t>:18</a:t>
            </a:r>
            <a:r>
              <a:rPr lang="en-US" b="1" kern="100" dirty="0">
                <a:latin typeface="Arial" panose="020B0604020202020204" pitchFamily="34" charset="0"/>
                <a:ea typeface="Calibri" panose="020F0502020204030204" pitchFamily="34" charset="0"/>
                <a:cs typeface="Arial" panose="020B0604020202020204" pitchFamily="34" charset="0"/>
              </a:rPr>
              <a:t> &amp; 20</a:t>
            </a:r>
            <a:endParaRPr lang="en-US" sz="3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79461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5122" name="7444BD71-9ACE-43BB-BA27-319410071052" descr="phonto.JPG">
            <a:extLst>
              <a:ext uri="{FF2B5EF4-FFF2-40B4-BE49-F238E27FC236}">
                <a16:creationId xmlns:a16="http://schemas.microsoft.com/office/drawing/2014/main" id="{D28A04DC-B7DC-DB26-26DB-5AC9EFEFE4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3612" y="38994"/>
            <a:ext cx="5524776" cy="6819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732175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1D94673-E1D9-CEA2-0717-FDE427ED7757}"/>
              </a:ext>
            </a:extLst>
          </p:cNvPr>
          <p:cNvGraphicFramePr>
            <a:graphicFrameLocks noGrp="1"/>
          </p:cNvGraphicFramePr>
          <p:nvPr>
            <p:extLst>
              <p:ext uri="{D42A27DB-BD31-4B8C-83A1-F6EECF244321}">
                <p14:modId xmlns:p14="http://schemas.microsoft.com/office/powerpoint/2010/main" val="541241462"/>
              </p:ext>
            </p:extLst>
          </p:nvPr>
        </p:nvGraphicFramePr>
        <p:xfrm>
          <a:off x="885825" y="95251"/>
          <a:ext cx="10544175" cy="6648452"/>
        </p:xfrm>
        <a:graphic>
          <a:graphicData uri="http://schemas.openxmlformats.org/drawingml/2006/table">
            <a:tbl>
              <a:tblPr/>
              <a:tblGrid>
                <a:gridCol w="964638">
                  <a:extLst>
                    <a:ext uri="{9D8B030D-6E8A-4147-A177-3AD203B41FA5}">
                      <a16:colId xmlns:a16="http://schemas.microsoft.com/office/drawing/2014/main" val="1435901299"/>
                    </a:ext>
                  </a:extLst>
                </a:gridCol>
                <a:gridCol w="1278434">
                  <a:extLst>
                    <a:ext uri="{9D8B030D-6E8A-4147-A177-3AD203B41FA5}">
                      <a16:colId xmlns:a16="http://schemas.microsoft.com/office/drawing/2014/main" val="2825328034"/>
                    </a:ext>
                  </a:extLst>
                </a:gridCol>
                <a:gridCol w="1231945">
                  <a:extLst>
                    <a:ext uri="{9D8B030D-6E8A-4147-A177-3AD203B41FA5}">
                      <a16:colId xmlns:a16="http://schemas.microsoft.com/office/drawing/2014/main" val="3167776089"/>
                    </a:ext>
                  </a:extLst>
                </a:gridCol>
                <a:gridCol w="1359789">
                  <a:extLst>
                    <a:ext uri="{9D8B030D-6E8A-4147-A177-3AD203B41FA5}">
                      <a16:colId xmlns:a16="http://schemas.microsoft.com/office/drawing/2014/main" val="457332901"/>
                    </a:ext>
                  </a:extLst>
                </a:gridCol>
                <a:gridCol w="1359789">
                  <a:extLst>
                    <a:ext uri="{9D8B030D-6E8A-4147-A177-3AD203B41FA5}">
                      <a16:colId xmlns:a16="http://schemas.microsoft.com/office/drawing/2014/main" val="3970420213"/>
                    </a:ext>
                  </a:extLst>
                </a:gridCol>
                <a:gridCol w="1394655">
                  <a:extLst>
                    <a:ext uri="{9D8B030D-6E8A-4147-A177-3AD203B41FA5}">
                      <a16:colId xmlns:a16="http://schemas.microsoft.com/office/drawing/2014/main" val="2813261295"/>
                    </a:ext>
                  </a:extLst>
                </a:gridCol>
                <a:gridCol w="1490537">
                  <a:extLst>
                    <a:ext uri="{9D8B030D-6E8A-4147-A177-3AD203B41FA5}">
                      <a16:colId xmlns:a16="http://schemas.microsoft.com/office/drawing/2014/main" val="3927669047"/>
                    </a:ext>
                  </a:extLst>
                </a:gridCol>
                <a:gridCol w="104599">
                  <a:extLst>
                    <a:ext uri="{9D8B030D-6E8A-4147-A177-3AD203B41FA5}">
                      <a16:colId xmlns:a16="http://schemas.microsoft.com/office/drawing/2014/main" val="3099739535"/>
                    </a:ext>
                  </a:extLst>
                </a:gridCol>
                <a:gridCol w="1359789">
                  <a:extLst>
                    <a:ext uri="{9D8B030D-6E8A-4147-A177-3AD203B41FA5}">
                      <a16:colId xmlns:a16="http://schemas.microsoft.com/office/drawing/2014/main" val="1330195557"/>
                    </a:ext>
                  </a:extLst>
                </a:gridCol>
              </a:tblGrid>
              <a:tr h="274514">
                <a:tc gridSpan="9">
                  <a:txBody>
                    <a:bodyPr/>
                    <a:lstStyle/>
                    <a:p>
                      <a:pPr algn="ctr" fontAlgn="ctr"/>
                      <a:r>
                        <a:rPr lang="en-US" sz="1100" b="1" i="0" u="none" strike="noStrike">
                          <a:solidFill>
                            <a:srgbClr val="000000"/>
                          </a:solidFill>
                          <a:effectLst/>
                          <a:latin typeface="Arial" panose="020B0604020202020204" pitchFamily="34" charset="0"/>
                        </a:rPr>
                        <a:t>The Revelation Judgments</a:t>
                      </a:r>
                    </a:p>
                  </a:txBody>
                  <a:tcPr marL="5410" marR="5410" marT="5410" marB="0" anchor="ctr">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71353899"/>
                  </a:ext>
                </a:extLst>
              </a:tr>
              <a:tr h="386190">
                <a:tc>
                  <a:txBody>
                    <a:bodyPr/>
                    <a:lstStyle/>
                    <a:p>
                      <a:pPr algn="l" fontAlgn="b"/>
                      <a:r>
                        <a:rPr lang="en-US" sz="500" b="1" i="0" u="none" strike="noStrike">
                          <a:solidFill>
                            <a:srgbClr val="000000"/>
                          </a:solidFill>
                          <a:effectLst/>
                          <a:latin typeface="Arial" panose="020B0604020202020204" pitchFamily="34" charset="0"/>
                        </a:rPr>
                        <a:t> </a:t>
                      </a:r>
                    </a:p>
                  </a:txBody>
                  <a:tcPr marL="5410" marR="5410" marT="541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900" b="1" i="0" u="none" strike="noStrike">
                          <a:solidFill>
                            <a:srgbClr val="000000"/>
                          </a:solidFill>
                          <a:effectLst/>
                          <a:latin typeface="Arial" panose="020B0604020202020204" pitchFamily="34" charset="0"/>
                        </a:rPr>
                        <a:t>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3</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4</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5</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900" b="1" i="0" u="none" strike="noStrike">
                          <a:solidFill>
                            <a:srgbClr val="000000"/>
                          </a:solidFill>
                          <a:effectLst/>
                          <a:latin typeface="Arial" panose="020B0604020202020204" pitchFamily="34" charset="0"/>
                        </a:rPr>
                        <a:t>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93015942"/>
                  </a:ext>
                </a:extLst>
              </a:tr>
              <a:tr h="124473">
                <a:tc gridSpan="9">
                  <a:txBody>
                    <a:bodyPr/>
                    <a:lstStyle/>
                    <a:p>
                      <a:pPr algn="ctr" fontAlgn="b"/>
                      <a:r>
                        <a:rPr lang="en-US" sz="500" b="1" i="0" u="none" strike="noStrike">
                          <a:solidFill>
                            <a:srgbClr val="000000"/>
                          </a:solidFill>
                          <a:effectLst/>
                          <a:latin typeface="Arial" panose="020B0604020202020204" pitchFamily="34" charset="0"/>
                        </a:rPr>
                        <a:t> </a:t>
                      </a:r>
                    </a:p>
                  </a:txBody>
                  <a:tcPr marL="5410" marR="5410" marT="5410" marB="0" anchor="b">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55474562"/>
                  </a:ext>
                </a:extLst>
              </a:tr>
              <a:tr h="221152">
                <a:tc>
                  <a:txBody>
                    <a:bodyPr/>
                    <a:lstStyle/>
                    <a:p>
                      <a:pPr algn="ctr" fontAlgn="ctr"/>
                      <a:r>
                        <a:rPr lang="en-US" sz="1100" b="1" i="0" u="none" strike="noStrike" dirty="0">
                          <a:solidFill>
                            <a:srgbClr val="000000"/>
                          </a:solidFill>
                          <a:effectLst/>
                          <a:latin typeface="Arial" panose="020B0604020202020204" pitchFamily="34" charset="0"/>
                        </a:rPr>
                        <a:t>Reference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6:1-2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6:3-4</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6:5-6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6:7-8</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6:9-11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6:12-17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8:1-6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04375068"/>
                  </a:ext>
                </a:extLst>
              </a:tr>
              <a:tr h="1594820">
                <a:tc>
                  <a:txBody>
                    <a:bodyPr/>
                    <a:lstStyle/>
                    <a:p>
                      <a:pPr algn="ctr" fontAlgn="ctr"/>
                      <a:r>
                        <a:rPr lang="en-US" sz="1100" b="1" i="0" u="none" strike="noStrike" dirty="0">
                          <a:solidFill>
                            <a:srgbClr val="000000"/>
                          </a:solidFill>
                          <a:effectLst/>
                          <a:latin typeface="Arial" panose="020B0604020202020204" pitchFamily="34" charset="0"/>
                        </a:rPr>
                        <a:t>Seal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White Horse     Bow                        Crown               (Stephanos)       Overcomer                      </a:t>
                      </a:r>
                      <a:r>
                        <a:rPr lang="en-US" sz="1100" b="1" i="0" u="none" strike="noStrike" dirty="0">
                          <a:solidFill>
                            <a:schemeClr val="bg1"/>
                          </a:solidFill>
                          <a:effectLst/>
                          <a:latin typeface="Arial" panose="020B0604020202020204" pitchFamily="34" charset="0"/>
                        </a:rPr>
                        <a:t>THE CHURCH</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Red Horse                Takes Peace                       Cause to Kill    One Another   Great Sword                      </a:t>
                      </a:r>
                      <a:r>
                        <a:rPr lang="en-US" sz="1100" b="1" i="0" u="none" strike="noStrike" dirty="0">
                          <a:solidFill>
                            <a:srgbClr val="FF0000"/>
                          </a:solidFill>
                          <a:effectLst/>
                          <a:latin typeface="Arial" panose="020B0604020202020204" pitchFamily="34" charset="0"/>
                        </a:rPr>
                        <a:t>WAR</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Black Horse               Balance (Yoke)                     Inflation on Needed Things                      Not Luxuries       </a:t>
                      </a:r>
                      <a:r>
                        <a:rPr lang="en-US" sz="1100" b="1" i="0" u="none" strike="noStrike" dirty="0">
                          <a:solidFill>
                            <a:srgbClr val="FF0000"/>
                          </a:solidFill>
                          <a:effectLst/>
                          <a:latin typeface="Arial" panose="020B0604020202020204" pitchFamily="34" charset="0"/>
                        </a:rPr>
                        <a:t>ECONOMIC</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Pale Horse                    Death &amp; Hades                          Power Over 1/4                    Sword, Hunger,                      Death &amp; Beasts           </a:t>
                      </a:r>
                      <a:r>
                        <a:rPr lang="en-US" sz="1100" b="1" i="0" u="none" strike="noStrike" dirty="0">
                          <a:solidFill>
                            <a:srgbClr val="FF0000"/>
                          </a:solidFill>
                          <a:effectLst/>
                          <a:latin typeface="Arial" panose="020B0604020202020204" pitchFamily="34" charset="0"/>
                        </a:rPr>
                        <a:t>FAMINE /  PESTILANCE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 Martyred Souls Under Altar                                    "How Long?"                                 White Robes                     Wait for the Remnant</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 Earthquake                                    Black Sun &amp;   Blood Moon                                Stars Fall                               Mts &amp; Isles Move                  Rich Men Hide                      from God’s Coming Wrath</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100" b="1" i="0" u="none" strike="noStrike" dirty="0">
                          <a:solidFill>
                            <a:schemeClr val="bg1"/>
                          </a:solidFill>
                          <a:effectLst/>
                          <a:latin typeface="Arial" panose="020B0604020202020204" pitchFamily="34" charset="0"/>
                        </a:rPr>
                        <a:t> </a:t>
                      </a:r>
                    </a:p>
                  </a:txBody>
                  <a:tcPr marL="5410" marR="5410" marT="5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Silence in Heaven            Angel w/ Censer         Noises, </a:t>
                      </a:r>
                      <a:r>
                        <a:rPr lang="en-US" sz="1100" b="1" i="0" u="none" strike="noStrike" dirty="0" err="1">
                          <a:solidFill>
                            <a:schemeClr val="bg1"/>
                          </a:solidFill>
                          <a:effectLst/>
                          <a:latin typeface="Arial" panose="020B0604020202020204" pitchFamily="34" charset="0"/>
                        </a:rPr>
                        <a:t>Thunderings</a:t>
                      </a:r>
                      <a:r>
                        <a:rPr lang="en-US" sz="1100" b="1" i="0" u="none" strike="noStrike" dirty="0">
                          <a:solidFill>
                            <a:schemeClr val="bg1"/>
                          </a:solidFill>
                          <a:effectLst/>
                          <a:latin typeface="Arial" panose="020B0604020202020204" pitchFamily="34" charset="0"/>
                        </a:rPr>
                        <a:t>,      Lightnings &amp; Earthquake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48941149"/>
                  </a:ext>
                </a:extLst>
              </a:tr>
              <a:tr h="194207">
                <a:tc gridSpan="9">
                  <a:txBody>
                    <a:bodyPr/>
                    <a:lstStyle/>
                    <a:p>
                      <a:pPr algn="ctr" fontAlgn="b"/>
                      <a:r>
                        <a:rPr lang="en-US" sz="1100" b="1" i="0" u="none" strike="noStrike" dirty="0">
                          <a:solidFill>
                            <a:srgbClr val="000000"/>
                          </a:solidFill>
                          <a:effectLst/>
                          <a:latin typeface="Arial" panose="020B0604020202020204" pitchFamily="34" charset="0"/>
                        </a:rPr>
                        <a:t> </a:t>
                      </a:r>
                    </a:p>
                  </a:txBody>
                  <a:tcPr marL="5410" marR="5410" marT="541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90740646"/>
                  </a:ext>
                </a:extLst>
              </a:tr>
              <a:tr h="221152">
                <a:tc>
                  <a:txBody>
                    <a:bodyPr/>
                    <a:lstStyle/>
                    <a:p>
                      <a:pPr algn="ctr" fontAlgn="ctr"/>
                      <a:r>
                        <a:rPr lang="en-US" sz="1100" b="1" i="0" u="none" strike="noStrike" dirty="0">
                          <a:solidFill>
                            <a:srgbClr val="000000"/>
                          </a:solidFill>
                          <a:effectLst/>
                          <a:latin typeface="Arial" panose="020B0604020202020204" pitchFamily="34" charset="0"/>
                        </a:rPr>
                        <a:t>Reference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8:7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8:8-9</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8:10-11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8:12-13</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9:1-12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9:13-21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11:15-19</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15852221"/>
                  </a:ext>
                </a:extLst>
              </a:tr>
              <a:tr h="1594820">
                <a:tc>
                  <a:txBody>
                    <a:bodyPr/>
                    <a:lstStyle/>
                    <a:p>
                      <a:pPr algn="ctr" fontAlgn="ctr"/>
                      <a:r>
                        <a:rPr lang="en-US" sz="1100" b="1" i="0" u="none" strike="noStrike" dirty="0">
                          <a:solidFill>
                            <a:srgbClr val="000000"/>
                          </a:solidFill>
                          <a:effectLst/>
                          <a:latin typeface="Arial" panose="020B0604020202020204" pitchFamily="34" charset="0"/>
                        </a:rPr>
                        <a:t>Trumpet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Hail &amp; Fire from Heaven                  Mingled w/ Blood                    Burn 1/3 of Trees               Burn All Grass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Burning Mountain into Sea                                  1/3 of Sea Creatures Die          Destroy 1/3         of Ships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Star Falls on         1/3 of Rivers &amp; Springs         Become Bitter     Many Men Die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1/3 of Sun, Moon Stars Dark           Day &amp; Night 1/3 Shorter              "Woe, Woe, Woe“  to Earth</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Star from Heaven with Key to Pit     Smoke &amp; Locusts  Harm Those Without God's Mark             "Woe, Woe"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4 Angels from Euphrates River      Kill 1/3 of Mankind with Fire, Smoke &amp; Brimstone               Men Don't Repent     3</a:t>
                      </a:r>
                      <a:r>
                        <a:rPr lang="en-US" sz="1100" b="1" i="0" u="none" strike="noStrike" baseline="30000" dirty="0">
                          <a:solidFill>
                            <a:schemeClr val="bg1"/>
                          </a:solidFill>
                          <a:effectLst/>
                          <a:latin typeface="Arial" panose="020B0604020202020204" pitchFamily="34" charset="0"/>
                        </a:rPr>
                        <a:t>rd</a:t>
                      </a:r>
                      <a:r>
                        <a:rPr lang="en-US" sz="1100" b="1" i="0" u="none" strike="noStrike" dirty="0">
                          <a:solidFill>
                            <a:schemeClr val="bg1"/>
                          </a:solidFill>
                          <a:effectLst/>
                          <a:latin typeface="Arial" panose="020B0604020202020204" pitchFamily="34" charset="0"/>
                        </a:rPr>
                        <a:t> "Woe"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Nations to God           Elders Worship     Noises, </a:t>
                      </a:r>
                      <a:r>
                        <a:rPr lang="en-US" sz="1100" b="1" i="0" u="none" strike="noStrike" dirty="0" err="1">
                          <a:solidFill>
                            <a:schemeClr val="bg1"/>
                          </a:solidFill>
                          <a:effectLst/>
                          <a:latin typeface="Arial" panose="020B0604020202020204" pitchFamily="34" charset="0"/>
                        </a:rPr>
                        <a:t>Thunderings</a:t>
                      </a:r>
                      <a:r>
                        <a:rPr lang="en-US" sz="1100" b="1" i="0" u="none" strike="noStrike" dirty="0">
                          <a:solidFill>
                            <a:schemeClr val="bg1"/>
                          </a:solidFill>
                          <a:effectLst/>
                          <a:latin typeface="Arial" panose="020B0604020202020204" pitchFamily="34" charset="0"/>
                        </a:rPr>
                        <a:t>,      Lightnings &amp; Earthquake        Temple Opened</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36557500"/>
                  </a:ext>
                </a:extLst>
              </a:tr>
              <a:tr h="221152">
                <a:tc gridSpan="9">
                  <a:txBody>
                    <a:bodyPr/>
                    <a:lstStyle/>
                    <a:p>
                      <a:pPr algn="l" fontAlgn="ctr"/>
                      <a:r>
                        <a:rPr lang="en-US" sz="1100" b="1" i="0" u="none" strike="noStrike" dirty="0">
                          <a:solidFill>
                            <a:srgbClr val="000000"/>
                          </a:solidFill>
                          <a:effectLst/>
                          <a:latin typeface="Arial" panose="020B0604020202020204" pitchFamily="34" charset="0"/>
                        </a:rPr>
                        <a:t>Seven Thunders                                   Rev 10:3-4                                     Sealed Up !!!</a:t>
                      </a:r>
                    </a:p>
                  </a:txBody>
                  <a:tcPr marL="5410" marR="5410" marT="541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01491828"/>
                  </a:ext>
                </a:extLst>
              </a:tr>
              <a:tr h="221152">
                <a:tc>
                  <a:txBody>
                    <a:bodyPr/>
                    <a:lstStyle/>
                    <a:p>
                      <a:pPr algn="ctr" fontAlgn="ctr"/>
                      <a:r>
                        <a:rPr lang="en-US" sz="1100" b="1" i="0" u="none" strike="noStrike">
                          <a:solidFill>
                            <a:srgbClr val="000000"/>
                          </a:solidFill>
                          <a:effectLst/>
                          <a:latin typeface="Arial" panose="020B0604020202020204" pitchFamily="34" charset="0"/>
                        </a:rPr>
                        <a:t>Reference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dirty="0">
                          <a:solidFill>
                            <a:srgbClr val="000000"/>
                          </a:solidFill>
                          <a:effectLst/>
                          <a:latin typeface="Arial" panose="020B0604020202020204" pitchFamily="34" charset="0"/>
                        </a:rPr>
                        <a:t>Rev 16:2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rgbClr val="000000"/>
                          </a:solidFill>
                          <a:effectLst/>
                          <a:latin typeface="Arial" panose="020B0604020202020204" pitchFamily="34" charset="0"/>
                        </a:rPr>
                        <a:t>Rev 16:3</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16:4-7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16:8-9</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16:10-11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16:12-16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ctr"/>
                      <a:r>
                        <a:rPr lang="en-US" sz="1100" b="1" i="0" u="none" strike="noStrike">
                          <a:solidFill>
                            <a:srgbClr val="000000"/>
                          </a:solidFill>
                          <a:effectLst/>
                          <a:latin typeface="Arial" panose="020B0604020202020204" pitchFamily="34" charset="0"/>
                        </a:rPr>
                        <a:t>Rev 16:17-21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300552316"/>
                  </a:ext>
                </a:extLst>
              </a:tr>
              <a:tr h="1594820">
                <a:tc>
                  <a:txBody>
                    <a:bodyPr/>
                    <a:lstStyle/>
                    <a:p>
                      <a:pPr algn="ctr" fontAlgn="ctr"/>
                      <a:r>
                        <a:rPr lang="en-US" sz="1100" b="1" i="0" u="none" strike="noStrike">
                          <a:solidFill>
                            <a:srgbClr val="000000"/>
                          </a:solidFill>
                          <a:effectLst/>
                          <a:latin typeface="Arial" panose="020B0604020202020204" pitchFamily="34" charset="0"/>
                        </a:rPr>
                        <a:t>Bowl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Sores on All Men with Mark of the Beast</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Sea Becomes Blood                      Every Sea Creature Dies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Rivers &amp; Springs Become Blood                              "True &amp; Righteous are Your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Sun Scorches       All Men                    Do Not Repent</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Darkness on Beast Kingdom              Men Gnaw Tongues in Pain</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Euphrates Dries Up                        3 Unclean Spirits    Gather Entire Earth to Battle at      </a:t>
                      </a:r>
                      <a:r>
                        <a:rPr lang="en-US" sz="1100" b="1" i="0" u="none" strike="noStrike" dirty="0" err="1">
                          <a:solidFill>
                            <a:schemeClr val="bg1"/>
                          </a:solidFill>
                          <a:effectLst/>
                          <a:latin typeface="Arial" panose="020B0604020202020204" pitchFamily="34" charset="0"/>
                        </a:rPr>
                        <a:t>HarMegiddo</a:t>
                      </a:r>
                      <a:endParaRPr lang="en-US" sz="1100" b="1" i="0" u="none" strike="noStrike" dirty="0">
                        <a:solidFill>
                          <a:schemeClr val="bg1"/>
                        </a:solidFill>
                        <a:effectLst/>
                        <a:latin typeface="Arial" panose="020B0604020202020204" pitchFamily="34" charset="0"/>
                      </a:endParaRP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ctr"/>
                      <a:r>
                        <a:rPr lang="en-US" sz="1100" b="1" i="0" u="none" strike="noStrike" dirty="0">
                          <a:solidFill>
                            <a:schemeClr val="bg1"/>
                          </a:solidFill>
                          <a:effectLst/>
                          <a:latin typeface="Arial" panose="020B0604020202020204" pitchFamily="34" charset="0"/>
                        </a:rPr>
                        <a:t>Poured on the Air     "It is Done"       Noises, </a:t>
                      </a:r>
                      <a:r>
                        <a:rPr lang="en-US" sz="1100" b="1" i="0" u="none" strike="noStrike" dirty="0" err="1">
                          <a:solidFill>
                            <a:schemeClr val="bg1"/>
                          </a:solidFill>
                          <a:effectLst/>
                          <a:latin typeface="Arial" panose="020B0604020202020204" pitchFamily="34" charset="0"/>
                        </a:rPr>
                        <a:t>Thunderings</a:t>
                      </a:r>
                      <a:r>
                        <a:rPr lang="en-US" sz="1100" b="1" i="0" u="none" strike="noStrike" dirty="0">
                          <a:solidFill>
                            <a:schemeClr val="bg1"/>
                          </a:solidFill>
                          <a:effectLst/>
                          <a:latin typeface="Arial" panose="020B0604020202020204" pitchFamily="34" charset="0"/>
                        </a:rPr>
                        <a:t>,      Lightnings, Earthquake                 &amp; Hail</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4026108361"/>
                  </a:ext>
                </a:extLst>
              </a:tr>
            </a:tbl>
          </a:graphicData>
        </a:graphic>
      </p:graphicFrame>
    </p:spTree>
    <p:extLst>
      <p:ext uri="{BB962C8B-B14F-4D97-AF65-F5344CB8AC3E}">
        <p14:creationId xmlns:p14="http://schemas.microsoft.com/office/powerpoint/2010/main" val="265864673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A0BC9F7-79B4-855E-A3CD-7BE61BCBDB9B}"/>
              </a:ext>
            </a:extLst>
          </p:cNvPr>
          <p:cNvSpPr txBox="1"/>
          <p:nvPr/>
        </p:nvSpPr>
        <p:spPr>
          <a:xfrm>
            <a:off x="485774" y="342900"/>
            <a:ext cx="11706225" cy="5529655"/>
          </a:xfrm>
          <a:prstGeom prst="rect">
            <a:avLst/>
          </a:prstGeom>
          <a:noFill/>
        </p:spPr>
        <p:txBody>
          <a:bodyPr wrap="square" rtlCol="0">
            <a:spAutoFit/>
          </a:bodyPr>
          <a:lstStyle/>
          <a:p>
            <a:r>
              <a:rPr lang="en-US" sz="3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Revelation 7:</a:t>
            </a:r>
          </a:p>
          <a:p>
            <a:r>
              <a:rPr lang="en-US" sz="3600" b="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vv</a:t>
            </a:r>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1-8: Sealing of the 144,000</a:t>
            </a:r>
          </a:p>
          <a:p>
            <a:endParaRPr lang="en-US" sz="3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sz="3600" b="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vv</a:t>
            </a:r>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9-17: Multitude Couldn’t Be Numbered</a:t>
            </a:r>
          </a:p>
          <a:p>
            <a:pPr>
              <a:lnSpc>
                <a:spcPct val="150000"/>
              </a:lnSpc>
            </a:pPr>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a:solidFill>
                  <a:schemeClr val="bg1"/>
                </a:solidFill>
                <a:latin typeface="Arial" panose="020B0604020202020204" pitchFamily="34" charset="0"/>
                <a:cs typeface="Arial" panose="020B0604020202020204" pitchFamily="34" charset="0"/>
              </a:rPr>
              <a:t>Nations		</a:t>
            </a:r>
            <a:r>
              <a:rPr lang="en-US" sz="3600" b="1" i="1" dirty="0">
                <a:solidFill>
                  <a:schemeClr val="bg1"/>
                </a:solidFill>
                <a:latin typeface="Arial" panose="020B0604020202020204" pitchFamily="34" charset="0"/>
                <a:cs typeface="Arial" panose="020B0604020202020204" pitchFamily="34" charset="0"/>
              </a:rPr>
              <a:t>ethnos	</a:t>
            </a:r>
            <a:r>
              <a:rPr lang="en-US" sz="3600" b="1" dirty="0">
                <a:solidFill>
                  <a:schemeClr val="bg1"/>
                </a:solidFill>
                <a:latin typeface="Arial" panose="020B0604020202020204" pitchFamily="34" charset="0"/>
                <a:cs typeface="Arial" panose="020B0604020202020204" pitchFamily="34" charset="0"/>
              </a:rPr>
              <a:t>Ethnic Group</a:t>
            </a:r>
          </a:p>
          <a:p>
            <a:pPr>
              <a:lnSpc>
                <a:spcPct val="150000"/>
              </a:lnSpc>
            </a:pPr>
            <a:r>
              <a:rPr lang="en-US" sz="3600" b="1" dirty="0">
                <a:solidFill>
                  <a:schemeClr val="bg1"/>
                </a:solidFill>
                <a:latin typeface="Arial" panose="020B0604020202020204" pitchFamily="34" charset="0"/>
                <a:cs typeface="Arial" panose="020B0604020202020204" pitchFamily="34" charset="0"/>
              </a:rPr>
              <a:t>	Tribes	       </a:t>
            </a:r>
            <a:r>
              <a:rPr lang="en-US" sz="3600" b="1" i="1" dirty="0" err="1">
                <a:solidFill>
                  <a:schemeClr val="bg1"/>
                </a:solidFill>
                <a:latin typeface="Arial" panose="020B0604020202020204" pitchFamily="34" charset="0"/>
                <a:cs typeface="Arial" panose="020B0604020202020204" pitchFamily="34" charset="0"/>
              </a:rPr>
              <a:t>phlye</a:t>
            </a:r>
            <a:r>
              <a:rPr lang="en-US" sz="3600" b="1" i="1" dirty="0">
                <a:solidFill>
                  <a:schemeClr val="bg1"/>
                </a:solidFill>
                <a:latin typeface="Arial" panose="020B0604020202020204" pitchFamily="34" charset="0"/>
                <a:cs typeface="Arial" panose="020B0604020202020204" pitchFamily="34" charset="0"/>
              </a:rPr>
              <a:t>	</a:t>
            </a:r>
            <a:r>
              <a:rPr lang="en-US" sz="3600" b="1" dirty="0">
                <a:solidFill>
                  <a:schemeClr val="bg1"/>
                </a:solidFill>
                <a:latin typeface="Arial" panose="020B0604020202020204" pitchFamily="34" charset="0"/>
                <a:cs typeface="Arial" panose="020B0604020202020204" pitchFamily="34" charset="0"/>
              </a:rPr>
              <a:t>Clan</a:t>
            </a:r>
          </a:p>
          <a:p>
            <a:pPr>
              <a:lnSpc>
                <a:spcPct val="150000"/>
              </a:lnSpc>
            </a:pPr>
            <a:r>
              <a:rPr lang="en-US" sz="3600" b="1" dirty="0">
                <a:solidFill>
                  <a:schemeClr val="bg1"/>
                </a:solidFill>
                <a:latin typeface="Arial" panose="020B0604020202020204" pitchFamily="34" charset="0"/>
                <a:cs typeface="Arial" panose="020B0604020202020204" pitchFamily="34" charset="0"/>
              </a:rPr>
              <a:t>	Peoples	       </a:t>
            </a:r>
            <a:r>
              <a:rPr lang="en-US" sz="3600" b="1" i="1" dirty="0" err="1">
                <a:solidFill>
                  <a:schemeClr val="bg1"/>
                </a:solidFill>
                <a:latin typeface="Arial" panose="020B0604020202020204" pitchFamily="34" charset="0"/>
                <a:cs typeface="Arial" panose="020B0604020202020204" pitchFamily="34" charset="0"/>
              </a:rPr>
              <a:t>laos</a:t>
            </a:r>
            <a:r>
              <a:rPr lang="en-US" sz="3600" b="1" dirty="0">
                <a:solidFill>
                  <a:schemeClr val="bg1"/>
                </a:solidFill>
                <a:latin typeface="Arial" panose="020B0604020202020204" pitchFamily="34" charset="0"/>
                <a:cs typeface="Arial" panose="020B0604020202020204" pitchFamily="34" charset="0"/>
              </a:rPr>
              <a:t>       Of Same Stock &amp; Customs</a:t>
            </a:r>
          </a:p>
          <a:p>
            <a:pPr>
              <a:lnSpc>
                <a:spcPct val="150000"/>
              </a:lnSpc>
            </a:pPr>
            <a:r>
              <a:rPr lang="en-US" sz="3600" b="1" dirty="0">
                <a:solidFill>
                  <a:schemeClr val="bg1"/>
                </a:solidFill>
                <a:latin typeface="Arial" panose="020B0604020202020204" pitchFamily="34" charset="0"/>
                <a:cs typeface="Arial" panose="020B0604020202020204" pitchFamily="34" charset="0"/>
              </a:rPr>
              <a:t>	Tongues      </a:t>
            </a:r>
            <a:r>
              <a:rPr lang="en-US" sz="3600" b="1" i="1" dirty="0">
                <a:solidFill>
                  <a:schemeClr val="bg1"/>
                </a:solidFill>
                <a:latin typeface="Arial" panose="020B0604020202020204" pitchFamily="34" charset="0"/>
                <a:cs typeface="Arial" panose="020B0604020202020204" pitchFamily="34" charset="0"/>
              </a:rPr>
              <a:t>glossa    </a:t>
            </a:r>
            <a:r>
              <a:rPr lang="en-US" sz="3600" b="1" dirty="0">
                <a:solidFill>
                  <a:schemeClr val="bg1"/>
                </a:solidFill>
                <a:latin typeface="Arial" panose="020B0604020202020204" pitchFamily="34" charset="0"/>
                <a:cs typeface="Arial" panose="020B0604020202020204" pitchFamily="34" charset="0"/>
              </a:rPr>
              <a:t>Unique Language</a:t>
            </a:r>
          </a:p>
        </p:txBody>
      </p:sp>
    </p:spTree>
    <p:extLst>
      <p:ext uri="{BB962C8B-B14F-4D97-AF65-F5344CB8AC3E}">
        <p14:creationId xmlns:p14="http://schemas.microsoft.com/office/powerpoint/2010/main" val="34547931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A0BC9F7-79B4-855E-A3CD-7BE61BCBDB9B}"/>
              </a:ext>
            </a:extLst>
          </p:cNvPr>
          <p:cNvSpPr txBox="1"/>
          <p:nvPr/>
        </p:nvSpPr>
        <p:spPr>
          <a:xfrm>
            <a:off x="485774" y="342900"/>
            <a:ext cx="11706225" cy="5529655"/>
          </a:xfrm>
          <a:prstGeom prst="rect">
            <a:avLst/>
          </a:prstGeom>
          <a:noFill/>
        </p:spPr>
        <p:txBody>
          <a:bodyPr wrap="square" rtlCol="0">
            <a:spAutoFit/>
          </a:bodyPr>
          <a:lstStyle/>
          <a:p>
            <a:r>
              <a:rPr lang="en-US" sz="3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Revelation 7:</a:t>
            </a:r>
          </a:p>
          <a:p>
            <a:r>
              <a:rPr lang="en-US" sz="3600" b="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vv</a:t>
            </a:r>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1-8: Sealing of the 144,000</a:t>
            </a:r>
          </a:p>
          <a:p>
            <a:endParaRPr lang="en-US" sz="3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sz="36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vv</a:t>
            </a:r>
            <a:r>
              <a:rPr lang="en-US" sz="3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9-17: Multitude Couldn’t Be Numbered</a:t>
            </a:r>
          </a:p>
          <a:p>
            <a:pPr>
              <a:lnSpc>
                <a:spcPct val="150000"/>
              </a:lnSpc>
            </a:pPr>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a:solidFill>
                  <a:schemeClr val="bg1"/>
                </a:solidFill>
                <a:latin typeface="Arial" panose="020B0604020202020204" pitchFamily="34" charset="0"/>
                <a:cs typeface="Arial" panose="020B0604020202020204" pitchFamily="34" charset="0"/>
              </a:rPr>
              <a:t>Nations		</a:t>
            </a:r>
            <a:r>
              <a:rPr lang="en-US" sz="3600" b="1" i="1" dirty="0">
                <a:solidFill>
                  <a:schemeClr val="bg1"/>
                </a:solidFill>
                <a:latin typeface="Arial" panose="020B0604020202020204" pitchFamily="34" charset="0"/>
                <a:cs typeface="Arial" panose="020B0604020202020204" pitchFamily="34" charset="0"/>
              </a:rPr>
              <a:t>ethnos	</a:t>
            </a:r>
            <a:r>
              <a:rPr lang="en-US" sz="3600" b="1" dirty="0">
                <a:solidFill>
                  <a:schemeClr val="bg1"/>
                </a:solidFill>
                <a:latin typeface="Arial" panose="020B0604020202020204" pitchFamily="34" charset="0"/>
                <a:cs typeface="Arial" panose="020B0604020202020204" pitchFamily="34" charset="0"/>
              </a:rPr>
              <a:t>Ethnic Group</a:t>
            </a:r>
          </a:p>
          <a:p>
            <a:pPr>
              <a:lnSpc>
                <a:spcPct val="150000"/>
              </a:lnSpc>
            </a:pPr>
            <a:r>
              <a:rPr lang="en-US" sz="3600" b="1" dirty="0">
                <a:solidFill>
                  <a:schemeClr val="bg1"/>
                </a:solidFill>
                <a:latin typeface="Arial" panose="020B0604020202020204" pitchFamily="34" charset="0"/>
                <a:cs typeface="Arial" panose="020B0604020202020204" pitchFamily="34" charset="0"/>
              </a:rPr>
              <a:t>	Tribes	       </a:t>
            </a:r>
            <a:r>
              <a:rPr lang="en-US" sz="3600" b="1" i="1" dirty="0" err="1">
                <a:solidFill>
                  <a:schemeClr val="bg1"/>
                </a:solidFill>
                <a:latin typeface="Arial" panose="020B0604020202020204" pitchFamily="34" charset="0"/>
                <a:cs typeface="Arial" panose="020B0604020202020204" pitchFamily="34" charset="0"/>
              </a:rPr>
              <a:t>phlye</a:t>
            </a:r>
            <a:r>
              <a:rPr lang="en-US" sz="3600" b="1" i="1" dirty="0">
                <a:solidFill>
                  <a:schemeClr val="bg1"/>
                </a:solidFill>
                <a:latin typeface="Arial" panose="020B0604020202020204" pitchFamily="34" charset="0"/>
                <a:cs typeface="Arial" panose="020B0604020202020204" pitchFamily="34" charset="0"/>
              </a:rPr>
              <a:t>	</a:t>
            </a:r>
            <a:r>
              <a:rPr lang="en-US" sz="3600" b="1" dirty="0">
                <a:solidFill>
                  <a:schemeClr val="bg1"/>
                </a:solidFill>
                <a:latin typeface="Arial" panose="020B0604020202020204" pitchFamily="34" charset="0"/>
                <a:cs typeface="Arial" panose="020B0604020202020204" pitchFamily="34" charset="0"/>
              </a:rPr>
              <a:t>Clan</a:t>
            </a:r>
          </a:p>
          <a:p>
            <a:pPr>
              <a:lnSpc>
                <a:spcPct val="150000"/>
              </a:lnSpc>
            </a:pPr>
            <a:r>
              <a:rPr lang="en-US" sz="3600" b="1" dirty="0">
                <a:solidFill>
                  <a:schemeClr val="bg1"/>
                </a:solidFill>
                <a:latin typeface="Arial" panose="020B0604020202020204" pitchFamily="34" charset="0"/>
                <a:cs typeface="Arial" panose="020B0604020202020204" pitchFamily="34" charset="0"/>
              </a:rPr>
              <a:t>	Peoples	       </a:t>
            </a:r>
            <a:r>
              <a:rPr lang="en-US" sz="3600" b="1" i="1" dirty="0" err="1">
                <a:solidFill>
                  <a:schemeClr val="bg1"/>
                </a:solidFill>
                <a:latin typeface="Arial" panose="020B0604020202020204" pitchFamily="34" charset="0"/>
                <a:cs typeface="Arial" panose="020B0604020202020204" pitchFamily="34" charset="0"/>
              </a:rPr>
              <a:t>laos</a:t>
            </a:r>
            <a:r>
              <a:rPr lang="en-US" sz="3600" b="1" dirty="0">
                <a:solidFill>
                  <a:schemeClr val="bg1"/>
                </a:solidFill>
                <a:latin typeface="Arial" panose="020B0604020202020204" pitchFamily="34" charset="0"/>
                <a:cs typeface="Arial" panose="020B0604020202020204" pitchFamily="34" charset="0"/>
              </a:rPr>
              <a:t>       Of Same Stock &amp; Customs</a:t>
            </a:r>
          </a:p>
          <a:p>
            <a:pPr>
              <a:lnSpc>
                <a:spcPct val="150000"/>
              </a:lnSpc>
            </a:pPr>
            <a:r>
              <a:rPr lang="en-US" sz="3600" b="1" dirty="0">
                <a:solidFill>
                  <a:schemeClr val="bg1"/>
                </a:solidFill>
                <a:latin typeface="Arial" panose="020B0604020202020204" pitchFamily="34" charset="0"/>
                <a:cs typeface="Arial" panose="020B0604020202020204" pitchFamily="34" charset="0"/>
              </a:rPr>
              <a:t>	Tongues      </a:t>
            </a:r>
            <a:r>
              <a:rPr lang="en-US" sz="3600" b="1" i="1" dirty="0">
                <a:solidFill>
                  <a:schemeClr val="bg1"/>
                </a:solidFill>
                <a:latin typeface="Arial" panose="020B0604020202020204" pitchFamily="34" charset="0"/>
                <a:cs typeface="Arial" panose="020B0604020202020204" pitchFamily="34" charset="0"/>
              </a:rPr>
              <a:t>glossa    </a:t>
            </a:r>
            <a:r>
              <a:rPr lang="en-US" sz="3600" b="1" dirty="0">
                <a:solidFill>
                  <a:schemeClr val="bg1"/>
                </a:solidFill>
                <a:latin typeface="Arial" panose="020B0604020202020204" pitchFamily="34" charset="0"/>
                <a:cs typeface="Arial" panose="020B0604020202020204" pitchFamily="34" charset="0"/>
              </a:rPr>
              <a:t>Unique Language</a:t>
            </a:r>
          </a:p>
        </p:txBody>
      </p:sp>
    </p:spTree>
    <p:extLst>
      <p:ext uri="{BB962C8B-B14F-4D97-AF65-F5344CB8AC3E}">
        <p14:creationId xmlns:p14="http://schemas.microsoft.com/office/powerpoint/2010/main" val="389337093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646ACD4-F1DC-0F7C-C4B5-D4BDB7F81848}"/>
              </a:ext>
            </a:extLst>
          </p:cNvPr>
          <p:cNvSpPr txBox="1"/>
          <p:nvPr/>
        </p:nvSpPr>
        <p:spPr>
          <a:xfrm>
            <a:off x="5681661" y="1921357"/>
            <a:ext cx="828677" cy="338554"/>
          </a:xfrm>
          <a:prstGeom prst="rect">
            <a:avLst/>
          </a:prstGeom>
          <a:noFill/>
          <a:ln w="25400">
            <a:solidFill>
              <a:schemeClr val="tx1"/>
            </a:solidFill>
          </a:ln>
        </p:spPr>
        <p:txBody>
          <a:bodyPr wrap="square" rtlCol="0">
            <a:spAutoFit/>
          </a:bodyPr>
          <a:lstStyle/>
          <a:p>
            <a:pPr algn="ctr"/>
            <a:r>
              <a:rPr lang="en-US" sz="1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Jacob</a:t>
            </a:r>
          </a:p>
        </p:txBody>
      </p:sp>
      <p:sp>
        <p:nvSpPr>
          <p:cNvPr id="4" name="TextBox 3">
            <a:extLst>
              <a:ext uri="{FF2B5EF4-FFF2-40B4-BE49-F238E27FC236}">
                <a16:creationId xmlns:a16="http://schemas.microsoft.com/office/drawing/2014/main" id="{F59146F6-C3A0-8A6C-0742-0C4EE388A301}"/>
              </a:ext>
            </a:extLst>
          </p:cNvPr>
          <p:cNvSpPr txBox="1"/>
          <p:nvPr/>
        </p:nvSpPr>
        <p:spPr>
          <a:xfrm>
            <a:off x="5195875" y="3203719"/>
            <a:ext cx="828677" cy="276999"/>
          </a:xfrm>
          <a:prstGeom prst="rect">
            <a:avLst/>
          </a:prstGeom>
          <a:noFill/>
          <a:ln w="25400">
            <a:solidFill>
              <a:schemeClr val="tx1"/>
            </a:solidFill>
          </a:ln>
        </p:spPr>
        <p:txBody>
          <a:bodyPr wrap="square" rtlCol="0">
            <a:spAutoFit/>
          </a:bodyPr>
          <a:lstStyle/>
          <a:p>
            <a:pPr algn="ctr"/>
            <a:r>
              <a:rPr lang="en-US" sz="1200" b="1" dirty="0">
                <a:solidFill>
                  <a:srgbClr val="00B0F0"/>
                </a:solidFill>
                <a:latin typeface="Arial" panose="020B0604020202020204" pitchFamily="34" charset="0"/>
                <a:cs typeface="Arial" panose="020B0604020202020204" pitchFamily="34" charset="0"/>
              </a:rPr>
              <a:t>Naphtali</a:t>
            </a:r>
          </a:p>
        </p:txBody>
      </p:sp>
      <p:sp>
        <p:nvSpPr>
          <p:cNvPr id="5" name="TextBox 4">
            <a:extLst>
              <a:ext uri="{FF2B5EF4-FFF2-40B4-BE49-F238E27FC236}">
                <a16:creationId xmlns:a16="http://schemas.microsoft.com/office/drawing/2014/main" id="{2522CDF0-6C0D-8714-ED5B-2537CB1638F3}"/>
              </a:ext>
            </a:extLst>
          </p:cNvPr>
          <p:cNvSpPr txBox="1"/>
          <p:nvPr/>
        </p:nvSpPr>
        <p:spPr>
          <a:xfrm>
            <a:off x="4233850" y="3203719"/>
            <a:ext cx="828677" cy="338554"/>
          </a:xfrm>
          <a:prstGeom prst="rect">
            <a:avLst/>
          </a:prstGeom>
          <a:noFill/>
          <a:ln w="25400">
            <a:solidFill>
              <a:schemeClr val="tx1"/>
            </a:solidFill>
          </a:ln>
        </p:spPr>
        <p:txBody>
          <a:bodyPr wrap="square" rtlCol="0">
            <a:spAutoFit/>
          </a:bodyPr>
          <a:lstStyle/>
          <a:p>
            <a:pPr algn="ctr"/>
            <a:r>
              <a:rPr lang="en-US" sz="1600" b="1" dirty="0">
                <a:solidFill>
                  <a:srgbClr val="00B0F0"/>
                </a:solidFill>
                <a:latin typeface="Arial" panose="020B0604020202020204" pitchFamily="34" charset="0"/>
                <a:cs typeface="Arial" panose="020B0604020202020204" pitchFamily="34" charset="0"/>
              </a:rPr>
              <a:t>Dan</a:t>
            </a:r>
          </a:p>
        </p:txBody>
      </p:sp>
      <p:sp>
        <p:nvSpPr>
          <p:cNvPr id="6" name="TextBox 5">
            <a:extLst>
              <a:ext uri="{FF2B5EF4-FFF2-40B4-BE49-F238E27FC236}">
                <a16:creationId xmlns:a16="http://schemas.microsoft.com/office/drawing/2014/main" id="{7BFAF494-C077-86A3-BD2F-2984E778466F}"/>
              </a:ext>
            </a:extLst>
          </p:cNvPr>
          <p:cNvSpPr txBox="1"/>
          <p:nvPr/>
        </p:nvSpPr>
        <p:spPr>
          <a:xfrm>
            <a:off x="3271825" y="3203719"/>
            <a:ext cx="828677" cy="338554"/>
          </a:xfrm>
          <a:prstGeom prst="rect">
            <a:avLst/>
          </a:prstGeom>
          <a:noFill/>
          <a:ln w="25400">
            <a:solidFill>
              <a:schemeClr val="tx1"/>
            </a:solidFill>
          </a:ln>
        </p:spPr>
        <p:txBody>
          <a:bodyPr wrap="square" rtlCol="0">
            <a:spAutoFit/>
          </a:bodyPr>
          <a:lstStyle/>
          <a:p>
            <a:pPr algn="ctr"/>
            <a:r>
              <a:rPr lang="en-US" sz="1600" b="1" dirty="0">
                <a:solidFill>
                  <a:srgbClr val="00B0F0"/>
                </a:solidFill>
                <a:latin typeface="Arial" panose="020B0604020202020204" pitchFamily="34" charset="0"/>
                <a:cs typeface="Arial" panose="020B0604020202020204" pitchFamily="34" charset="0"/>
              </a:rPr>
              <a:t>Judah</a:t>
            </a:r>
          </a:p>
        </p:txBody>
      </p:sp>
      <p:sp>
        <p:nvSpPr>
          <p:cNvPr id="7" name="TextBox 6">
            <a:extLst>
              <a:ext uri="{FF2B5EF4-FFF2-40B4-BE49-F238E27FC236}">
                <a16:creationId xmlns:a16="http://schemas.microsoft.com/office/drawing/2014/main" id="{68241396-95DA-16DA-3493-5593FAE49785}"/>
              </a:ext>
            </a:extLst>
          </p:cNvPr>
          <p:cNvSpPr txBox="1"/>
          <p:nvPr/>
        </p:nvSpPr>
        <p:spPr>
          <a:xfrm>
            <a:off x="2309800" y="3203719"/>
            <a:ext cx="828677" cy="338554"/>
          </a:xfrm>
          <a:prstGeom prst="rect">
            <a:avLst/>
          </a:prstGeom>
          <a:noFill/>
          <a:ln w="25400">
            <a:solidFill>
              <a:schemeClr val="tx1"/>
            </a:solidFill>
          </a:ln>
        </p:spPr>
        <p:txBody>
          <a:bodyPr wrap="square" rtlCol="0">
            <a:spAutoFit/>
          </a:bodyPr>
          <a:lstStyle/>
          <a:p>
            <a:pPr algn="ctr"/>
            <a:r>
              <a:rPr lang="en-US" sz="1600" b="1" dirty="0">
                <a:solidFill>
                  <a:srgbClr val="00B0F0"/>
                </a:solidFill>
                <a:latin typeface="Arial" panose="020B0604020202020204" pitchFamily="34" charset="0"/>
                <a:cs typeface="Arial" panose="020B0604020202020204" pitchFamily="34" charset="0"/>
              </a:rPr>
              <a:t>Levi</a:t>
            </a:r>
          </a:p>
        </p:txBody>
      </p:sp>
      <p:sp>
        <p:nvSpPr>
          <p:cNvPr id="8" name="TextBox 7">
            <a:extLst>
              <a:ext uri="{FF2B5EF4-FFF2-40B4-BE49-F238E27FC236}">
                <a16:creationId xmlns:a16="http://schemas.microsoft.com/office/drawing/2014/main" id="{CB835532-DC82-B805-6CF3-7AD50A55C84C}"/>
              </a:ext>
            </a:extLst>
          </p:cNvPr>
          <p:cNvSpPr txBox="1"/>
          <p:nvPr/>
        </p:nvSpPr>
        <p:spPr>
          <a:xfrm>
            <a:off x="1328736" y="3206725"/>
            <a:ext cx="828677" cy="307777"/>
          </a:xfrm>
          <a:prstGeom prst="rect">
            <a:avLst/>
          </a:prstGeom>
          <a:noFill/>
          <a:ln w="25400">
            <a:solidFill>
              <a:schemeClr val="tx1"/>
            </a:solidFill>
          </a:ln>
        </p:spPr>
        <p:txBody>
          <a:bodyPr wrap="square" rtlCol="0">
            <a:spAutoFit/>
          </a:bodyPr>
          <a:lstStyle/>
          <a:p>
            <a:pPr algn="ctr"/>
            <a:r>
              <a:rPr lang="en-US" sz="1400" b="1" dirty="0">
                <a:solidFill>
                  <a:srgbClr val="00B0F0"/>
                </a:solidFill>
                <a:latin typeface="Arial" panose="020B0604020202020204" pitchFamily="34" charset="0"/>
                <a:cs typeface="Arial" panose="020B0604020202020204" pitchFamily="34" charset="0"/>
              </a:rPr>
              <a:t>Simeon</a:t>
            </a:r>
          </a:p>
        </p:txBody>
      </p:sp>
      <p:sp>
        <p:nvSpPr>
          <p:cNvPr id="9" name="TextBox 8">
            <a:extLst>
              <a:ext uri="{FF2B5EF4-FFF2-40B4-BE49-F238E27FC236}">
                <a16:creationId xmlns:a16="http://schemas.microsoft.com/office/drawing/2014/main" id="{EB7CA17A-D13F-D52C-520C-28C9EA42DD35}"/>
              </a:ext>
            </a:extLst>
          </p:cNvPr>
          <p:cNvSpPr txBox="1"/>
          <p:nvPr/>
        </p:nvSpPr>
        <p:spPr>
          <a:xfrm>
            <a:off x="352384" y="3198688"/>
            <a:ext cx="828677" cy="292388"/>
          </a:xfrm>
          <a:prstGeom prst="rect">
            <a:avLst/>
          </a:prstGeom>
          <a:noFill/>
          <a:ln w="25400">
            <a:solidFill>
              <a:schemeClr val="tx1"/>
            </a:solidFill>
          </a:ln>
        </p:spPr>
        <p:txBody>
          <a:bodyPr wrap="square" rtlCol="0">
            <a:spAutoFit/>
          </a:bodyPr>
          <a:lstStyle/>
          <a:p>
            <a:pPr algn="ctr"/>
            <a:r>
              <a:rPr lang="en-US" sz="1300" b="1" dirty="0">
                <a:solidFill>
                  <a:srgbClr val="00B0F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Reuben</a:t>
            </a:r>
          </a:p>
        </p:txBody>
      </p:sp>
      <p:sp>
        <p:nvSpPr>
          <p:cNvPr id="10" name="TextBox 9">
            <a:extLst>
              <a:ext uri="{FF2B5EF4-FFF2-40B4-BE49-F238E27FC236}">
                <a16:creationId xmlns:a16="http://schemas.microsoft.com/office/drawing/2014/main" id="{97174108-D0D9-CC5A-2B13-03C22F32C7CC}"/>
              </a:ext>
            </a:extLst>
          </p:cNvPr>
          <p:cNvSpPr txBox="1"/>
          <p:nvPr/>
        </p:nvSpPr>
        <p:spPr>
          <a:xfrm>
            <a:off x="11053796" y="3223602"/>
            <a:ext cx="828677" cy="261610"/>
          </a:xfrm>
          <a:prstGeom prst="rect">
            <a:avLst/>
          </a:prstGeom>
          <a:noFill/>
          <a:ln w="25400">
            <a:solidFill>
              <a:schemeClr val="tx1"/>
            </a:solidFill>
          </a:ln>
        </p:spPr>
        <p:txBody>
          <a:bodyPr wrap="square" rtlCol="0">
            <a:spAutoFit/>
          </a:bodyPr>
          <a:lstStyle/>
          <a:p>
            <a:pPr algn="ctr"/>
            <a:r>
              <a:rPr lang="en-US" sz="1100" b="1" dirty="0">
                <a:solidFill>
                  <a:srgbClr val="00B0F0"/>
                </a:solidFill>
                <a:latin typeface="Arial" panose="020B0604020202020204" pitchFamily="34" charset="0"/>
                <a:cs typeface="Arial" panose="020B0604020202020204" pitchFamily="34" charset="0"/>
              </a:rPr>
              <a:t>Benjamin</a:t>
            </a:r>
          </a:p>
        </p:txBody>
      </p:sp>
      <p:sp>
        <p:nvSpPr>
          <p:cNvPr id="11" name="TextBox 10">
            <a:extLst>
              <a:ext uri="{FF2B5EF4-FFF2-40B4-BE49-F238E27FC236}">
                <a16:creationId xmlns:a16="http://schemas.microsoft.com/office/drawing/2014/main" id="{FA1CB190-D5E8-7321-A447-1CFB471392F5}"/>
              </a:ext>
            </a:extLst>
          </p:cNvPr>
          <p:cNvSpPr txBox="1"/>
          <p:nvPr/>
        </p:nvSpPr>
        <p:spPr>
          <a:xfrm>
            <a:off x="10129807" y="3214077"/>
            <a:ext cx="828677" cy="307777"/>
          </a:xfrm>
          <a:prstGeom prst="rect">
            <a:avLst/>
          </a:prstGeom>
          <a:noFill/>
          <a:ln w="25400">
            <a:solidFill>
              <a:schemeClr val="tx1"/>
            </a:solidFill>
          </a:ln>
        </p:spPr>
        <p:txBody>
          <a:bodyPr wrap="square" rtlCol="0">
            <a:spAutoFit/>
          </a:bodyPr>
          <a:lstStyle/>
          <a:p>
            <a:pPr algn="ctr"/>
            <a:r>
              <a:rPr lang="en-US" sz="1400" b="1" dirty="0">
                <a:solidFill>
                  <a:srgbClr val="00B0F0"/>
                </a:solidFill>
                <a:latin typeface="Arial" panose="020B0604020202020204" pitchFamily="34" charset="0"/>
                <a:cs typeface="Arial" panose="020B0604020202020204" pitchFamily="34" charset="0"/>
              </a:rPr>
              <a:t>Joseph</a:t>
            </a:r>
          </a:p>
        </p:txBody>
      </p:sp>
      <p:sp>
        <p:nvSpPr>
          <p:cNvPr id="12" name="TextBox 11">
            <a:extLst>
              <a:ext uri="{FF2B5EF4-FFF2-40B4-BE49-F238E27FC236}">
                <a16:creationId xmlns:a16="http://schemas.microsoft.com/office/drawing/2014/main" id="{125309CF-A6CF-1E61-B738-71C04E2120E2}"/>
              </a:ext>
            </a:extLst>
          </p:cNvPr>
          <p:cNvSpPr txBox="1"/>
          <p:nvPr/>
        </p:nvSpPr>
        <p:spPr>
          <a:xfrm>
            <a:off x="9144027" y="3214077"/>
            <a:ext cx="828677" cy="276999"/>
          </a:xfrm>
          <a:prstGeom prst="rect">
            <a:avLst/>
          </a:prstGeom>
          <a:noFill/>
          <a:ln w="25400">
            <a:solidFill>
              <a:schemeClr val="tx1"/>
            </a:solidFill>
          </a:ln>
        </p:spPr>
        <p:txBody>
          <a:bodyPr wrap="square" rtlCol="0">
            <a:spAutoFit/>
          </a:bodyPr>
          <a:lstStyle/>
          <a:p>
            <a:pPr algn="ctr"/>
            <a:r>
              <a:rPr lang="en-US" sz="1200" b="1" dirty="0">
                <a:solidFill>
                  <a:srgbClr val="00B0F0"/>
                </a:solidFill>
                <a:latin typeface="Arial" panose="020B0604020202020204" pitchFamily="34" charset="0"/>
                <a:cs typeface="Arial" panose="020B0604020202020204" pitchFamily="34" charset="0"/>
              </a:rPr>
              <a:t>Zebulun</a:t>
            </a:r>
          </a:p>
        </p:txBody>
      </p:sp>
      <p:sp>
        <p:nvSpPr>
          <p:cNvPr id="13" name="TextBox 12">
            <a:extLst>
              <a:ext uri="{FF2B5EF4-FFF2-40B4-BE49-F238E27FC236}">
                <a16:creationId xmlns:a16="http://schemas.microsoft.com/office/drawing/2014/main" id="{C5121DA7-142A-E85C-5874-05100B85FE25}"/>
              </a:ext>
            </a:extLst>
          </p:cNvPr>
          <p:cNvSpPr txBox="1"/>
          <p:nvPr/>
        </p:nvSpPr>
        <p:spPr>
          <a:xfrm>
            <a:off x="8148710" y="3214077"/>
            <a:ext cx="828677" cy="276999"/>
          </a:xfrm>
          <a:prstGeom prst="rect">
            <a:avLst/>
          </a:prstGeom>
          <a:noFill/>
          <a:ln w="25400">
            <a:solidFill>
              <a:schemeClr val="tx1"/>
            </a:solidFill>
          </a:ln>
        </p:spPr>
        <p:txBody>
          <a:bodyPr wrap="square" rtlCol="0">
            <a:spAutoFit/>
          </a:bodyPr>
          <a:lstStyle/>
          <a:p>
            <a:pPr algn="ctr"/>
            <a:r>
              <a:rPr lang="en-US" sz="1200" b="1" dirty="0">
                <a:solidFill>
                  <a:srgbClr val="00B0F0"/>
                </a:solidFill>
                <a:latin typeface="Arial" panose="020B0604020202020204" pitchFamily="34" charset="0"/>
                <a:cs typeface="Arial" panose="020B0604020202020204" pitchFamily="34" charset="0"/>
              </a:rPr>
              <a:t>Issachar</a:t>
            </a:r>
          </a:p>
        </p:txBody>
      </p:sp>
      <p:sp>
        <p:nvSpPr>
          <p:cNvPr id="14" name="TextBox 13">
            <a:extLst>
              <a:ext uri="{FF2B5EF4-FFF2-40B4-BE49-F238E27FC236}">
                <a16:creationId xmlns:a16="http://schemas.microsoft.com/office/drawing/2014/main" id="{51027032-A2B5-2740-4F00-38A92D7DD623}"/>
              </a:ext>
            </a:extLst>
          </p:cNvPr>
          <p:cNvSpPr txBox="1"/>
          <p:nvPr/>
        </p:nvSpPr>
        <p:spPr>
          <a:xfrm>
            <a:off x="7158080" y="3214077"/>
            <a:ext cx="828677" cy="338554"/>
          </a:xfrm>
          <a:prstGeom prst="rect">
            <a:avLst/>
          </a:prstGeom>
          <a:noFill/>
          <a:ln w="25400">
            <a:solidFill>
              <a:schemeClr val="tx1"/>
            </a:solidFill>
          </a:ln>
        </p:spPr>
        <p:txBody>
          <a:bodyPr wrap="square" rtlCol="0">
            <a:spAutoFit/>
          </a:bodyPr>
          <a:lstStyle/>
          <a:p>
            <a:pPr algn="ctr"/>
            <a:r>
              <a:rPr lang="en-US" sz="1600" b="1" dirty="0">
                <a:solidFill>
                  <a:srgbClr val="00B0F0"/>
                </a:solidFill>
                <a:latin typeface="Arial" panose="020B0604020202020204" pitchFamily="34" charset="0"/>
                <a:cs typeface="Arial" panose="020B0604020202020204" pitchFamily="34" charset="0"/>
              </a:rPr>
              <a:t>Asher</a:t>
            </a:r>
          </a:p>
        </p:txBody>
      </p:sp>
      <p:sp>
        <p:nvSpPr>
          <p:cNvPr id="16" name="TextBox 15">
            <a:extLst>
              <a:ext uri="{FF2B5EF4-FFF2-40B4-BE49-F238E27FC236}">
                <a16:creationId xmlns:a16="http://schemas.microsoft.com/office/drawing/2014/main" id="{54802C32-2F61-DA73-C572-8A0F436F7BEA}"/>
              </a:ext>
            </a:extLst>
          </p:cNvPr>
          <p:cNvSpPr txBox="1"/>
          <p:nvPr/>
        </p:nvSpPr>
        <p:spPr>
          <a:xfrm>
            <a:off x="6167450" y="3203719"/>
            <a:ext cx="828677" cy="338554"/>
          </a:xfrm>
          <a:prstGeom prst="rect">
            <a:avLst/>
          </a:prstGeom>
          <a:noFill/>
          <a:ln w="25400">
            <a:solidFill>
              <a:schemeClr val="tx1"/>
            </a:solidFill>
          </a:ln>
        </p:spPr>
        <p:txBody>
          <a:bodyPr wrap="square" rtlCol="0">
            <a:spAutoFit/>
          </a:bodyPr>
          <a:lstStyle/>
          <a:p>
            <a:pPr algn="ctr"/>
            <a:r>
              <a:rPr lang="en-US" sz="1600" b="1" dirty="0">
                <a:solidFill>
                  <a:srgbClr val="00B0F0"/>
                </a:solidFill>
                <a:latin typeface="Arial" panose="020B0604020202020204" pitchFamily="34" charset="0"/>
                <a:cs typeface="Arial" panose="020B0604020202020204" pitchFamily="34" charset="0"/>
              </a:rPr>
              <a:t>Gad</a:t>
            </a:r>
          </a:p>
        </p:txBody>
      </p:sp>
      <p:sp>
        <p:nvSpPr>
          <p:cNvPr id="17" name="TextBox 16">
            <a:extLst>
              <a:ext uri="{FF2B5EF4-FFF2-40B4-BE49-F238E27FC236}">
                <a16:creationId xmlns:a16="http://schemas.microsoft.com/office/drawing/2014/main" id="{461EAACB-73EB-AFDB-9F27-C8B4320800BB}"/>
              </a:ext>
            </a:extLst>
          </p:cNvPr>
          <p:cNvSpPr txBox="1"/>
          <p:nvPr/>
        </p:nvSpPr>
        <p:spPr>
          <a:xfrm>
            <a:off x="3036102" y="679982"/>
            <a:ext cx="6162677" cy="646331"/>
          </a:xfrm>
          <a:prstGeom prst="rect">
            <a:avLst/>
          </a:prstGeom>
          <a:noFill/>
        </p:spPr>
        <p:txBody>
          <a:bodyPr wrap="square" rtlCol="0">
            <a:spAutoFit/>
          </a:bodyPr>
          <a:lstStyle/>
          <a:p>
            <a:pPr algn="ctr"/>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Jacob’s 12 Sons</a:t>
            </a:r>
          </a:p>
        </p:txBody>
      </p:sp>
      <p:cxnSp>
        <p:nvCxnSpPr>
          <p:cNvPr id="19" name="Straight Connector 18">
            <a:extLst>
              <a:ext uri="{FF2B5EF4-FFF2-40B4-BE49-F238E27FC236}">
                <a16:creationId xmlns:a16="http://schemas.microsoft.com/office/drawing/2014/main" id="{7A52B077-B1ED-5E84-DCF2-8971D5410A6A}"/>
              </a:ext>
            </a:extLst>
          </p:cNvPr>
          <p:cNvCxnSpPr>
            <a:stCxn id="3" idx="2"/>
          </p:cNvCxnSpPr>
          <p:nvPr/>
        </p:nvCxnSpPr>
        <p:spPr>
          <a:xfrm flipH="1">
            <a:off x="6095999" y="2259911"/>
            <a:ext cx="1" cy="5437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27E6E88-AC62-EEA4-858E-EDB2EA4DE18A}"/>
              </a:ext>
            </a:extLst>
          </p:cNvPr>
          <p:cNvCxnSpPr>
            <a:cxnSpLocks/>
          </p:cNvCxnSpPr>
          <p:nvPr/>
        </p:nvCxnSpPr>
        <p:spPr>
          <a:xfrm flipH="1">
            <a:off x="766749" y="2803669"/>
            <a:ext cx="1070138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DA3C5DE-3856-1FB1-7BC3-1F2BDCB153E2}"/>
              </a:ext>
            </a:extLst>
          </p:cNvPr>
          <p:cNvCxnSpPr>
            <a:cxnSpLocks/>
          </p:cNvCxnSpPr>
          <p:nvPr/>
        </p:nvCxnSpPr>
        <p:spPr>
          <a:xfrm>
            <a:off x="776273" y="2803669"/>
            <a:ext cx="0" cy="41040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292E083-5277-9653-ED95-CCC775272DAB}"/>
              </a:ext>
            </a:extLst>
          </p:cNvPr>
          <p:cNvCxnSpPr>
            <a:cxnSpLocks/>
          </p:cNvCxnSpPr>
          <p:nvPr/>
        </p:nvCxnSpPr>
        <p:spPr>
          <a:xfrm>
            <a:off x="1743074" y="2793311"/>
            <a:ext cx="0" cy="41040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B6E690D-F9FB-5814-DD6B-378F0B48A0C5}"/>
              </a:ext>
            </a:extLst>
          </p:cNvPr>
          <p:cNvCxnSpPr>
            <a:cxnSpLocks/>
          </p:cNvCxnSpPr>
          <p:nvPr/>
        </p:nvCxnSpPr>
        <p:spPr>
          <a:xfrm>
            <a:off x="2709836" y="2813194"/>
            <a:ext cx="0" cy="41040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2E16C8A-B2C5-D700-5641-F9F591E74B5B}"/>
              </a:ext>
            </a:extLst>
          </p:cNvPr>
          <p:cNvCxnSpPr>
            <a:cxnSpLocks/>
          </p:cNvCxnSpPr>
          <p:nvPr/>
        </p:nvCxnSpPr>
        <p:spPr>
          <a:xfrm>
            <a:off x="3681386" y="2794144"/>
            <a:ext cx="0" cy="41040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9ED16C2-F353-AE5B-7829-993492FA628C}"/>
              </a:ext>
            </a:extLst>
          </p:cNvPr>
          <p:cNvCxnSpPr>
            <a:cxnSpLocks/>
          </p:cNvCxnSpPr>
          <p:nvPr/>
        </p:nvCxnSpPr>
        <p:spPr>
          <a:xfrm>
            <a:off x="4643411" y="2793311"/>
            <a:ext cx="0" cy="41040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7B3FB5F-6473-03A6-2616-E3F8CD4C89FD}"/>
              </a:ext>
            </a:extLst>
          </p:cNvPr>
          <p:cNvCxnSpPr>
            <a:cxnSpLocks/>
          </p:cNvCxnSpPr>
          <p:nvPr/>
        </p:nvCxnSpPr>
        <p:spPr>
          <a:xfrm>
            <a:off x="5605436" y="2793311"/>
            <a:ext cx="0" cy="41040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FECDFB8-9BBA-E4E9-7C45-A94857963F08}"/>
              </a:ext>
            </a:extLst>
          </p:cNvPr>
          <p:cNvCxnSpPr>
            <a:cxnSpLocks/>
          </p:cNvCxnSpPr>
          <p:nvPr/>
        </p:nvCxnSpPr>
        <p:spPr>
          <a:xfrm>
            <a:off x="6596061" y="2793311"/>
            <a:ext cx="0" cy="41040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B98E55C-7C72-DB56-B971-EBD745054A15}"/>
              </a:ext>
            </a:extLst>
          </p:cNvPr>
          <p:cNvCxnSpPr>
            <a:cxnSpLocks/>
          </p:cNvCxnSpPr>
          <p:nvPr/>
        </p:nvCxnSpPr>
        <p:spPr>
          <a:xfrm>
            <a:off x="7572418" y="2813194"/>
            <a:ext cx="0" cy="41040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F805AA5-84B5-89FA-A173-F1CB239B4ABD}"/>
              </a:ext>
            </a:extLst>
          </p:cNvPr>
          <p:cNvCxnSpPr>
            <a:cxnSpLocks/>
          </p:cNvCxnSpPr>
          <p:nvPr/>
        </p:nvCxnSpPr>
        <p:spPr>
          <a:xfrm>
            <a:off x="8577321" y="2813194"/>
            <a:ext cx="0" cy="41040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DD6F5A55-B182-017F-CA1C-E85BF55A06BC}"/>
              </a:ext>
            </a:extLst>
          </p:cNvPr>
          <p:cNvCxnSpPr>
            <a:cxnSpLocks/>
          </p:cNvCxnSpPr>
          <p:nvPr/>
        </p:nvCxnSpPr>
        <p:spPr>
          <a:xfrm>
            <a:off x="9558365" y="2803669"/>
            <a:ext cx="0" cy="41040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3D6FB8C-8EF6-1C16-30FF-DAC9E12DB9C7}"/>
              </a:ext>
            </a:extLst>
          </p:cNvPr>
          <p:cNvCxnSpPr>
            <a:cxnSpLocks/>
          </p:cNvCxnSpPr>
          <p:nvPr/>
        </p:nvCxnSpPr>
        <p:spPr>
          <a:xfrm>
            <a:off x="10544145" y="2813194"/>
            <a:ext cx="0" cy="41040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BC4D275-401C-5E1B-F709-81E032A9DB85}"/>
              </a:ext>
            </a:extLst>
          </p:cNvPr>
          <p:cNvCxnSpPr>
            <a:cxnSpLocks/>
          </p:cNvCxnSpPr>
          <p:nvPr/>
        </p:nvCxnSpPr>
        <p:spPr>
          <a:xfrm>
            <a:off x="11472882" y="2803669"/>
            <a:ext cx="0" cy="41040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404354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646ACD4-F1DC-0F7C-C4B5-D4BDB7F81848}"/>
              </a:ext>
            </a:extLst>
          </p:cNvPr>
          <p:cNvSpPr txBox="1"/>
          <p:nvPr/>
        </p:nvSpPr>
        <p:spPr>
          <a:xfrm>
            <a:off x="5681661" y="1921357"/>
            <a:ext cx="828677" cy="338554"/>
          </a:xfrm>
          <a:prstGeom prst="rect">
            <a:avLst/>
          </a:prstGeom>
          <a:noFill/>
          <a:ln w="25400">
            <a:solidFill>
              <a:schemeClr val="tx1"/>
            </a:solidFill>
          </a:ln>
        </p:spPr>
        <p:txBody>
          <a:bodyPr wrap="square" rtlCol="0">
            <a:spAutoFit/>
          </a:bodyPr>
          <a:lstStyle/>
          <a:p>
            <a:pPr algn="ctr"/>
            <a:r>
              <a:rPr lang="en-US" sz="1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Jacob</a:t>
            </a:r>
          </a:p>
        </p:txBody>
      </p:sp>
      <p:sp>
        <p:nvSpPr>
          <p:cNvPr id="4" name="TextBox 3">
            <a:extLst>
              <a:ext uri="{FF2B5EF4-FFF2-40B4-BE49-F238E27FC236}">
                <a16:creationId xmlns:a16="http://schemas.microsoft.com/office/drawing/2014/main" id="{F59146F6-C3A0-8A6C-0742-0C4EE388A301}"/>
              </a:ext>
            </a:extLst>
          </p:cNvPr>
          <p:cNvSpPr txBox="1"/>
          <p:nvPr/>
        </p:nvSpPr>
        <p:spPr>
          <a:xfrm>
            <a:off x="5195875" y="3203719"/>
            <a:ext cx="828677" cy="276999"/>
          </a:xfrm>
          <a:prstGeom prst="rect">
            <a:avLst/>
          </a:prstGeom>
          <a:noFill/>
          <a:ln w="25400">
            <a:solidFill>
              <a:schemeClr val="tx1"/>
            </a:solidFill>
          </a:ln>
        </p:spPr>
        <p:txBody>
          <a:bodyPr wrap="square" rtlCol="0">
            <a:spAutoFit/>
          </a:bodyPr>
          <a:lstStyle/>
          <a:p>
            <a:pPr algn="ctr"/>
            <a:r>
              <a:rPr lang="en-US" sz="1200" b="1" dirty="0">
                <a:solidFill>
                  <a:srgbClr val="00B0F0"/>
                </a:solidFill>
                <a:latin typeface="Arial" panose="020B0604020202020204" pitchFamily="34" charset="0"/>
                <a:cs typeface="Arial" panose="020B0604020202020204" pitchFamily="34" charset="0"/>
              </a:rPr>
              <a:t>Naphtali</a:t>
            </a:r>
          </a:p>
        </p:txBody>
      </p:sp>
      <p:sp>
        <p:nvSpPr>
          <p:cNvPr id="5" name="TextBox 4">
            <a:extLst>
              <a:ext uri="{FF2B5EF4-FFF2-40B4-BE49-F238E27FC236}">
                <a16:creationId xmlns:a16="http://schemas.microsoft.com/office/drawing/2014/main" id="{2522CDF0-6C0D-8714-ED5B-2537CB1638F3}"/>
              </a:ext>
            </a:extLst>
          </p:cNvPr>
          <p:cNvSpPr txBox="1"/>
          <p:nvPr/>
        </p:nvSpPr>
        <p:spPr>
          <a:xfrm>
            <a:off x="4233850" y="3203719"/>
            <a:ext cx="828677" cy="338554"/>
          </a:xfrm>
          <a:prstGeom prst="rect">
            <a:avLst/>
          </a:prstGeom>
          <a:noFill/>
          <a:ln w="25400">
            <a:solidFill>
              <a:schemeClr val="tx1"/>
            </a:solidFill>
          </a:ln>
        </p:spPr>
        <p:txBody>
          <a:bodyPr wrap="square" rtlCol="0">
            <a:spAutoFit/>
          </a:bodyPr>
          <a:lstStyle/>
          <a:p>
            <a:pPr algn="ctr"/>
            <a:r>
              <a:rPr lang="en-US" sz="1600" b="1" dirty="0">
                <a:solidFill>
                  <a:srgbClr val="00B0F0"/>
                </a:solidFill>
                <a:latin typeface="Arial" panose="020B0604020202020204" pitchFamily="34" charset="0"/>
                <a:cs typeface="Arial" panose="020B0604020202020204" pitchFamily="34" charset="0"/>
              </a:rPr>
              <a:t>Dan</a:t>
            </a:r>
          </a:p>
        </p:txBody>
      </p:sp>
      <p:sp>
        <p:nvSpPr>
          <p:cNvPr id="6" name="TextBox 5">
            <a:extLst>
              <a:ext uri="{FF2B5EF4-FFF2-40B4-BE49-F238E27FC236}">
                <a16:creationId xmlns:a16="http://schemas.microsoft.com/office/drawing/2014/main" id="{7BFAF494-C077-86A3-BD2F-2984E778466F}"/>
              </a:ext>
            </a:extLst>
          </p:cNvPr>
          <p:cNvSpPr txBox="1"/>
          <p:nvPr/>
        </p:nvSpPr>
        <p:spPr>
          <a:xfrm>
            <a:off x="3271825" y="3203719"/>
            <a:ext cx="828677" cy="338554"/>
          </a:xfrm>
          <a:prstGeom prst="rect">
            <a:avLst/>
          </a:prstGeom>
          <a:noFill/>
          <a:ln w="25400">
            <a:solidFill>
              <a:schemeClr val="tx1"/>
            </a:solidFill>
          </a:ln>
        </p:spPr>
        <p:txBody>
          <a:bodyPr wrap="square" rtlCol="0">
            <a:spAutoFit/>
          </a:bodyPr>
          <a:lstStyle/>
          <a:p>
            <a:pPr algn="ctr"/>
            <a:r>
              <a:rPr lang="en-US" sz="1600" b="1" dirty="0">
                <a:solidFill>
                  <a:srgbClr val="00B0F0"/>
                </a:solidFill>
                <a:latin typeface="Arial" panose="020B0604020202020204" pitchFamily="34" charset="0"/>
                <a:cs typeface="Arial" panose="020B0604020202020204" pitchFamily="34" charset="0"/>
              </a:rPr>
              <a:t>Judah</a:t>
            </a:r>
          </a:p>
        </p:txBody>
      </p:sp>
      <p:sp>
        <p:nvSpPr>
          <p:cNvPr id="7" name="TextBox 6">
            <a:extLst>
              <a:ext uri="{FF2B5EF4-FFF2-40B4-BE49-F238E27FC236}">
                <a16:creationId xmlns:a16="http://schemas.microsoft.com/office/drawing/2014/main" id="{68241396-95DA-16DA-3493-5593FAE49785}"/>
              </a:ext>
            </a:extLst>
          </p:cNvPr>
          <p:cNvSpPr txBox="1"/>
          <p:nvPr/>
        </p:nvSpPr>
        <p:spPr>
          <a:xfrm>
            <a:off x="2309800" y="3203719"/>
            <a:ext cx="828677" cy="338554"/>
          </a:xfrm>
          <a:prstGeom prst="rect">
            <a:avLst/>
          </a:prstGeom>
          <a:noFill/>
          <a:ln w="25400">
            <a:solidFill>
              <a:schemeClr val="tx1"/>
            </a:solidFill>
          </a:ln>
        </p:spPr>
        <p:txBody>
          <a:bodyPr wrap="square" rtlCol="0">
            <a:spAutoFit/>
          </a:bodyPr>
          <a:lstStyle/>
          <a:p>
            <a:pPr algn="ctr"/>
            <a:r>
              <a:rPr lang="en-US" sz="1600" b="1" dirty="0">
                <a:solidFill>
                  <a:srgbClr val="00B0F0"/>
                </a:solidFill>
                <a:latin typeface="Arial" panose="020B0604020202020204" pitchFamily="34" charset="0"/>
                <a:cs typeface="Arial" panose="020B0604020202020204" pitchFamily="34" charset="0"/>
              </a:rPr>
              <a:t>Levi</a:t>
            </a:r>
          </a:p>
        </p:txBody>
      </p:sp>
      <p:sp>
        <p:nvSpPr>
          <p:cNvPr id="8" name="TextBox 7">
            <a:extLst>
              <a:ext uri="{FF2B5EF4-FFF2-40B4-BE49-F238E27FC236}">
                <a16:creationId xmlns:a16="http://schemas.microsoft.com/office/drawing/2014/main" id="{CB835532-DC82-B805-6CF3-7AD50A55C84C}"/>
              </a:ext>
            </a:extLst>
          </p:cNvPr>
          <p:cNvSpPr txBox="1"/>
          <p:nvPr/>
        </p:nvSpPr>
        <p:spPr>
          <a:xfrm>
            <a:off x="1328736" y="3206725"/>
            <a:ext cx="828677" cy="307777"/>
          </a:xfrm>
          <a:prstGeom prst="rect">
            <a:avLst/>
          </a:prstGeom>
          <a:noFill/>
          <a:ln w="25400">
            <a:solidFill>
              <a:schemeClr val="tx1"/>
            </a:solidFill>
          </a:ln>
        </p:spPr>
        <p:txBody>
          <a:bodyPr wrap="square" rtlCol="0">
            <a:spAutoFit/>
          </a:bodyPr>
          <a:lstStyle/>
          <a:p>
            <a:pPr algn="ctr"/>
            <a:r>
              <a:rPr lang="en-US" sz="1400" b="1" dirty="0">
                <a:solidFill>
                  <a:srgbClr val="00B0F0"/>
                </a:solidFill>
                <a:latin typeface="Arial" panose="020B0604020202020204" pitchFamily="34" charset="0"/>
                <a:cs typeface="Arial" panose="020B0604020202020204" pitchFamily="34" charset="0"/>
              </a:rPr>
              <a:t>Simeon</a:t>
            </a:r>
          </a:p>
        </p:txBody>
      </p:sp>
      <p:sp>
        <p:nvSpPr>
          <p:cNvPr id="9" name="TextBox 8">
            <a:extLst>
              <a:ext uri="{FF2B5EF4-FFF2-40B4-BE49-F238E27FC236}">
                <a16:creationId xmlns:a16="http://schemas.microsoft.com/office/drawing/2014/main" id="{EB7CA17A-D13F-D52C-520C-28C9EA42DD35}"/>
              </a:ext>
            </a:extLst>
          </p:cNvPr>
          <p:cNvSpPr txBox="1"/>
          <p:nvPr/>
        </p:nvSpPr>
        <p:spPr>
          <a:xfrm>
            <a:off x="352384" y="3198688"/>
            <a:ext cx="828677" cy="292388"/>
          </a:xfrm>
          <a:prstGeom prst="rect">
            <a:avLst/>
          </a:prstGeom>
          <a:noFill/>
          <a:ln w="25400">
            <a:solidFill>
              <a:schemeClr val="tx1"/>
            </a:solidFill>
          </a:ln>
        </p:spPr>
        <p:txBody>
          <a:bodyPr wrap="square" rtlCol="0">
            <a:spAutoFit/>
          </a:bodyPr>
          <a:lstStyle/>
          <a:p>
            <a:pPr algn="ctr"/>
            <a:r>
              <a:rPr lang="en-US" sz="1300" b="1" dirty="0">
                <a:solidFill>
                  <a:srgbClr val="00B0F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Reuben</a:t>
            </a:r>
          </a:p>
        </p:txBody>
      </p:sp>
      <p:sp>
        <p:nvSpPr>
          <p:cNvPr id="10" name="TextBox 9">
            <a:extLst>
              <a:ext uri="{FF2B5EF4-FFF2-40B4-BE49-F238E27FC236}">
                <a16:creationId xmlns:a16="http://schemas.microsoft.com/office/drawing/2014/main" id="{97174108-D0D9-CC5A-2B13-03C22F32C7CC}"/>
              </a:ext>
            </a:extLst>
          </p:cNvPr>
          <p:cNvSpPr txBox="1"/>
          <p:nvPr/>
        </p:nvSpPr>
        <p:spPr>
          <a:xfrm>
            <a:off x="11053796" y="3223602"/>
            <a:ext cx="828677" cy="261610"/>
          </a:xfrm>
          <a:prstGeom prst="rect">
            <a:avLst/>
          </a:prstGeom>
          <a:noFill/>
          <a:ln w="25400">
            <a:solidFill>
              <a:schemeClr val="tx1"/>
            </a:solidFill>
          </a:ln>
        </p:spPr>
        <p:txBody>
          <a:bodyPr wrap="square" rtlCol="0">
            <a:spAutoFit/>
          </a:bodyPr>
          <a:lstStyle/>
          <a:p>
            <a:pPr algn="ctr"/>
            <a:r>
              <a:rPr lang="en-US" sz="1100" b="1" dirty="0">
                <a:solidFill>
                  <a:srgbClr val="00B0F0"/>
                </a:solidFill>
                <a:latin typeface="Arial" panose="020B0604020202020204" pitchFamily="34" charset="0"/>
                <a:cs typeface="Arial" panose="020B0604020202020204" pitchFamily="34" charset="0"/>
              </a:rPr>
              <a:t>Benjamin</a:t>
            </a:r>
          </a:p>
        </p:txBody>
      </p:sp>
      <p:sp>
        <p:nvSpPr>
          <p:cNvPr id="11" name="TextBox 10">
            <a:extLst>
              <a:ext uri="{FF2B5EF4-FFF2-40B4-BE49-F238E27FC236}">
                <a16:creationId xmlns:a16="http://schemas.microsoft.com/office/drawing/2014/main" id="{FA1CB190-D5E8-7321-A447-1CFB471392F5}"/>
              </a:ext>
            </a:extLst>
          </p:cNvPr>
          <p:cNvSpPr txBox="1"/>
          <p:nvPr/>
        </p:nvSpPr>
        <p:spPr>
          <a:xfrm>
            <a:off x="9320182" y="4351213"/>
            <a:ext cx="828677" cy="276999"/>
          </a:xfrm>
          <a:prstGeom prst="rect">
            <a:avLst/>
          </a:prstGeom>
          <a:noFill/>
          <a:ln w="25400">
            <a:solidFill>
              <a:schemeClr val="tx1"/>
            </a:solidFill>
          </a:ln>
        </p:spPr>
        <p:txBody>
          <a:bodyPr wrap="square" rtlCol="0">
            <a:spAutoFit/>
          </a:bodyPr>
          <a:lstStyle/>
          <a:p>
            <a:pPr algn="ctr"/>
            <a:r>
              <a:rPr lang="en-US" sz="1200" b="1" dirty="0">
                <a:solidFill>
                  <a:srgbClr val="00B050"/>
                </a:solidFill>
                <a:latin typeface="Arial" panose="020B0604020202020204" pitchFamily="34" charset="0"/>
                <a:cs typeface="Arial" panose="020B0604020202020204" pitchFamily="34" charset="0"/>
              </a:rPr>
              <a:t>Ephraim</a:t>
            </a:r>
          </a:p>
        </p:txBody>
      </p:sp>
      <p:sp>
        <p:nvSpPr>
          <p:cNvPr id="12" name="TextBox 11">
            <a:extLst>
              <a:ext uri="{FF2B5EF4-FFF2-40B4-BE49-F238E27FC236}">
                <a16:creationId xmlns:a16="http://schemas.microsoft.com/office/drawing/2014/main" id="{125309CF-A6CF-1E61-B738-71C04E2120E2}"/>
              </a:ext>
            </a:extLst>
          </p:cNvPr>
          <p:cNvSpPr txBox="1"/>
          <p:nvPr/>
        </p:nvSpPr>
        <p:spPr>
          <a:xfrm>
            <a:off x="9144027" y="3214077"/>
            <a:ext cx="828677" cy="276999"/>
          </a:xfrm>
          <a:prstGeom prst="rect">
            <a:avLst/>
          </a:prstGeom>
          <a:noFill/>
          <a:ln w="25400">
            <a:solidFill>
              <a:schemeClr val="tx1"/>
            </a:solidFill>
          </a:ln>
        </p:spPr>
        <p:txBody>
          <a:bodyPr wrap="square" rtlCol="0">
            <a:spAutoFit/>
          </a:bodyPr>
          <a:lstStyle/>
          <a:p>
            <a:pPr algn="ctr"/>
            <a:r>
              <a:rPr lang="en-US" sz="1200" b="1" dirty="0">
                <a:solidFill>
                  <a:srgbClr val="00B0F0"/>
                </a:solidFill>
                <a:latin typeface="Arial" panose="020B0604020202020204" pitchFamily="34" charset="0"/>
                <a:cs typeface="Arial" panose="020B0604020202020204" pitchFamily="34" charset="0"/>
              </a:rPr>
              <a:t>Zebulun</a:t>
            </a:r>
          </a:p>
        </p:txBody>
      </p:sp>
      <p:sp>
        <p:nvSpPr>
          <p:cNvPr id="13" name="TextBox 12">
            <a:extLst>
              <a:ext uri="{FF2B5EF4-FFF2-40B4-BE49-F238E27FC236}">
                <a16:creationId xmlns:a16="http://schemas.microsoft.com/office/drawing/2014/main" id="{C5121DA7-142A-E85C-5874-05100B85FE25}"/>
              </a:ext>
            </a:extLst>
          </p:cNvPr>
          <p:cNvSpPr txBox="1"/>
          <p:nvPr/>
        </p:nvSpPr>
        <p:spPr>
          <a:xfrm>
            <a:off x="8148710" y="3214077"/>
            <a:ext cx="828677" cy="276999"/>
          </a:xfrm>
          <a:prstGeom prst="rect">
            <a:avLst/>
          </a:prstGeom>
          <a:noFill/>
          <a:ln w="25400">
            <a:solidFill>
              <a:schemeClr val="tx1"/>
            </a:solidFill>
          </a:ln>
        </p:spPr>
        <p:txBody>
          <a:bodyPr wrap="square" rtlCol="0">
            <a:spAutoFit/>
          </a:bodyPr>
          <a:lstStyle/>
          <a:p>
            <a:pPr algn="ctr"/>
            <a:r>
              <a:rPr lang="en-US" sz="1200" b="1" dirty="0">
                <a:solidFill>
                  <a:srgbClr val="00B0F0"/>
                </a:solidFill>
                <a:latin typeface="Arial" panose="020B0604020202020204" pitchFamily="34" charset="0"/>
                <a:cs typeface="Arial" panose="020B0604020202020204" pitchFamily="34" charset="0"/>
              </a:rPr>
              <a:t>Issachar</a:t>
            </a:r>
          </a:p>
        </p:txBody>
      </p:sp>
      <p:sp>
        <p:nvSpPr>
          <p:cNvPr id="14" name="TextBox 13">
            <a:extLst>
              <a:ext uri="{FF2B5EF4-FFF2-40B4-BE49-F238E27FC236}">
                <a16:creationId xmlns:a16="http://schemas.microsoft.com/office/drawing/2014/main" id="{51027032-A2B5-2740-4F00-38A92D7DD623}"/>
              </a:ext>
            </a:extLst>
          </p:cNvPr>
          <p:cNvSpPr txBox="1"/>
          <p:nvPr/>
        </p:nvSpPr>
        <p:spPr>
          <a:xfrm>
            <a:off x="7158080" y="3214077"/>
            <a:ext cx="828677" cy="338554"/>
          </a:xfrm>
          <a:prstGeom prst="rect">
            <a:avLst/>
          </a:prstGeom>
          <a:noFill/>
          <a:ln w="25400">
            <a:solidFill>
              <a:schemeClr val="tx1"/>
            </a:solidFill>
          </a:ln>
        </p:spPr>
        <p:txBody>
          <a:bodyPr wrap="square" rtlCol="0">
            <a:spAutoFit/>
          </a:bodyPr>
          <a:lstStyle/>
          <a:p>
            <a:pPr algn="ctr"/>
            <a:r>
              <a:rPr lang="en-US" sz="1600" b="1" dirty="0">
                <a:solidFill>
                  <a:srgbClr val="00B0F0"/>
                </a:solidFill>
                <a:latin typeface="Arial" panose="020B0604020202020204" pitchFamily="34" charset="0"/>
                <a:cs typeface="Arial" panose="020B0604020202020204" pitchFamily="34" charset="0"/>
              </a:rPr>
              <a:t>Asher</a:t>
            </a:r>
          </a:p>
        </p:txBody>
      </p:sp>
      <p:sp>
        <p:nvSpPr>
          <p:cNvPr id="15" name="TextBox 14">
            <a:extLst>
              <a:ext uri="{FF2B5EF4-FFF2-40B4-BE49-F238E27FC236}">
                <a16:creationId xmlns:a16="http://schemas.microsoft.com/office/drawing/2014/main" id="{DF6C1C7A-C8FE-9CA7-ED83-A4CF9427BB12}"/>
              </a:ext>
            </a:extLst>
          </p:cNvPr>
          <p:cNvSpPr txBox="1"/>
          <p:nvPr/>
        </p:nvSpPr>
        <p:spPr>
          <a:xfrm>
            <a:off x="10739438" y="4351213"/>
            <a:ext cx="1042987" cy="276999"/>
          </a:xfrm>
          <a:prstGeom prst="rect">
            <a:avLst/>
          </a:prstGeom>
          <a:noFill/>
          <a:ln w="25400">
            <a:solidFill>
              <a:schemeClr val="tx1"/>
            </a:solidFill>
          </a:ln>
        </p:spPr>
        <p:txBody>
          <a:bodyPr wrap="square" rtlCol="0">
            <a:spAutoFit/>
          </a:bodyPr>
          <a:lstStyle/>
          <a:p>
            <a:pPr algn="ctr"/>
            <a:r>
              <a:rPr lang="en-US" sz="1200" b="1" dirty="0">
                <a:solidFill>
                  <a:srgbClr val="00B050"/>
                </a:solidFill>
                <a:latin typeface="Arial" panose="020B0604020202020204" pitchFamily="34" charset="0"/>
                <a:cs typeface="Arial" panose="020B0604020202020204" pitchFamily="34" charset="0"/>
              </a:rPr>
              <a:t>Manasseh</a:t>
            </a:r>
          </a:p>
        </p:txBody>
      </p:sp>
      <p:sp>
        <p:nvSpPr>
          <p:cNvPr id="16" name="TextBox 15">
            <a:extLst>
              <a:ext uri="{FF2B5EF4-FFF2-40B4-BE49-F238E27FC236}">
                <a16:creationId xmlns:a16="http://schemas.microsoft.com/office/drawing/2014/main" id="{54802C32-2F61-DA73-C572-8A0F436F7BEA}"/>
              </a:ext>
            </a:extLst>
          </p:cNvPr>
          <p:cNvSpPr txBox="1"/>
          <p:nvPr/>
        </p:nvSpPr>
        <p:spPr>
          <a:xfrm>
            <a:off x="6167450" y="3203719"/>
            <a:ext cx="828677" cy="338554"/>
          </a:xfrm>
          <a:prstGeom prst="rect">
            <a:avLst/>
          </a:prstGeom>
          <a:noFill/>
          <a:ln w="25400">
            <a:solidFill>
              <a:schemeClr val="tx1"/>
            </a:solidFill>
          </a:ln>
        </p:spPr>
        <p:txBody>
          <a:bodyPr wrap="square" rtlCol="0">
            <a:spAutoFit/>
          </a:bodyPr>
          <a:lstStyle/>
          <a:p>
            <a:pPr algn="ctr"/>
            <a:r>
              <a:rPr lang="en-US" sz="1600" b="1" dirty="0">
                <a:solidFill>
                  <a:srgbClr val="00B0F0"/>
                </a:solidFill>
                <a:latin typeface="Arial" panose="020B0604020202020204" pitchFamily="34" charset="0"/>
                <a:cs typeface="Arial" panose="020B0604020202020204" pitchFamily="34" charset="0"/>
              </a:rPr>
              <a:t>Gad</a:t>
            </a:r>
          </a:p>
        </p:txBody>
      </p:sp>
      <p:sp>
        <p:nvSpPr>
          <p:cNvPr id="17" name="TextBox 16">
            <a:extLst>
              <a:ext uri="{FF2B5EF4-FFF2-40B4-BE49-F238E27FC236}">
                <a16:creationId xmlns:a16="http://schemas.microsoft.com/office/drawing/2014/main" id="{461EAACB-73EB-AFDB-9F27-C8B4320800BB}"/>
              </a:ext>
            </a:extLst>
          </p:cNvPr>
          <p:cNvSpPr txBox="1"/>
          <p:nvPr/>
        </p:nvSpPr>
        <p:spPr>
          <a:xfrm>
            <a:off x="3036102" y="679982"/>
            <a:ext cx="6162677" cy="646331"/>
          </a:xfrm>
          <a:prstGeom prst="rect">
            <a:avLst/>
          </a:prstGeom>
          <a:noFill/>
        </p:spPr>
        <p:txBody>
          <a:bodyPr wrap="square" rtlCol="0">
            <a:spAutoFit/>
          </a:bodyPr>
          <a:lstStyle/>
          <a:p>
            <a:pPr algn="ctr"/>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Israel’s 13 Tribes</a:t>
            </a:r>
          </a:p>
        </p:txBody>
      </p:sp>
      <p:cxnSp>
        <p:nvCxnSpPr>
          <p:cNvPr id="19" name="Straight Connector 18">
            <a:extLst>
              <a:ext uri="{FF2B5EF4-FFF2-40B4-BE49-F238E27FC236}">
                <a16:creationId xmlns:a16="http://schemas.microsoft.com/office/drawing/2014/main" id="{7A52B077-B1ED-5E84-DCF2-8971D5410A6A}"/>
              </a:ext>
            </a:extLst>
          </p:cNvPr>
          <p:cNvCxnSpPr>
            <a:stCxn id="3" idx="2"/>
          </p:cNvCxnSpPr>
          <p:nvPr/>
        </p:nvCxnSpPr>
        <p:spPr>
          <a:xfrm flipH="1">
            <a:off x="6095999" y="2259911"/>
            <a:ext cx="1" cy="5437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27E6E88-AC62-EEA4-858E-EDB2EA4DE18A}"/>
              </a:ext>
            </a:extLst>
          </p:cNvPr>
          <p:cNvCxnSpPr>
            <a:cxnSpLocks/>
          </p:cNvCxnSpPr>
          <p:nvPr/>
        </p:nvCxnSpPr>
        <p:spPr>
          <a:xfrm flipH="1">
            <a:off x="766749" y="2803669"/>
            <a:ext cx="1070138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DA3C5DE-3856-1FB1-7BC3-1F2BDCB153E2}"/>
              </a:ext>
            </a:extLst>
          </p:cNvPr>
          <p:cNvCxnSpPr>
            <a:cxnSpLocks/>
          </p:cNvCxnSpPr>
          <p:nvPr/>
        </p:nvCxnSpPr>
        <p:spPr>
          <a:xfrm>
            <a:off x="776273" y="2803669"/>
            <a:ext cx="0" cy="41040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292E083-5277-9653-ED95-CCC775272DAB}"/>
              </a:ext>
            </a:extLst>
          </p:cNvPr>
          <p:cNvCxnSpPr>
            <a:cxnSpLocks/>
          </p:cNvCxnSpPr>
          <p:nvPr/>
        </p:nvCxnSpPr>
        <p:spPr>
          <a:xfrm>
            <a:off x="1743074" y="2793311"/>
            <a:ext cx="0" cy="41040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B6E690D-F9FB-5814-DD6B-378F0B48A0C5}"/>
              </a:ext>
            </a:extLst>
          </p:cNvPr>
          <p:cNvCxnSpPr>
            <a:cxnSpLocks/>
          </p:cNvCxnSpPr>
          <p:nvPr/>
        </p:nvCxnSpPr>
        <p:spPr>
          <a:xfrm>
            <a:off x="2709836" y="2813194"/>
            <a:ext cx="0" cy="41040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2E16C8A-B2C5-D700-5641-F9F591E74B5B}"/>
              </a:ext>
            </a:extLst>
          </p:cNvPr>
          <p:cNvCxnSpPr>
            <a:cxnSpLocks/>
          </p:cNvCxnSpPr>
          <p:nvPr/>
        </p:nvCxnSpPr>
        <p:spPr>
          <a:xfrm>
            <a:off x="3681386" y="2794144"/>
            <a:ext cx="0" cy="41040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9ED16C2-F353-AE5B-7829-993492FA628C}"/>
              </a:ext>
            </a:extLst>
          </p:cNvPr>
          <p:cNvCxnSpPr>
            <a:cxnSpLocks/>
          </p:cNvCxnSpPr>
          <p:nvPr/>
        </p:nvCxnSpPr>
        <p:spPr>
          <a:xfrm>
            <a:off x="4643411" y="2793311"/>
            <a:ext cx="0" cy="41040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7B3FB5F-6473-03A6-2616-E3F8CD4C89FD}"/>
              </a:ext>
            </a:extLst>
          </p:cNvPr>
          <p:cNvCxnSpPr>
            <a:cxnSpLocks/>
          </p:cNvCxnSpPr>
          <p:nvPr/>
        </p:nvCxnSpPr>
        <p:spPr>
          <a:xfrm>
            <a:off x="5605436" y="2793311"/>
            <a:ext cx="0" cy="41040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FECDFB8-9BBA-E4E9-7C45-A94857963F08}"/>
              </a:ext>
            </a:extLst>
          </p:cNvPr>
          <p:cNvCxnSpPr>
            <a:cxnSpLocks/>
          </p:cNvCxnSpPr>
          <p:nvPr/>
        </p:nvCxnSpPr>
        <p:spPr>
          <a:xfrm>
            <a:off x="6596061" y="2793311"/>
            <a:ext cx="0" cy="41040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B98E55C-7C72-DB56-B971-EBD745054A15}"/>
              </a:ext>
            </a:extLst>
          </p:cNvPr>
          <p:cNvCxnSpPr>
            <a:cxnSpLocks/>
          </p:cNvCxnSpPr>
          <p:nvPr/>
        </p:nvCxnSpPr>
        <p:spPr>
          <a:xfrm>
            <a:off x="7572418" y="2813194"/>
            <a:ext cx="0" cy="41040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F805AA5-84B5-89FA-A173-F1CB239B4ABD}"/>
              </a:ext>
            </a:extLst>
          </p:cNvPr>
          <p:cNvCxnSpPr>
            <a:cxnSpLocks/>
          </p:cNvCxnSpPr>
          <p:nvPr/>
        </p:nvCxnSpPr>
        <p:spPr>
          <a:xfrm>
            <a:off x="8577321" y="2813194"/>
            <a:ext cx="0" cy="41040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DD6F5A55-B182-017F-CA1C-E85BF55A06BC}"/>
              </a:ext>
            </a:extLst>
          </p:cNvPr>
          <p:cNvCxnSpPr>
            <a:cxnSpLocks/>
          </p:cNvCxnSpPr>
          <p:nvPr/>
        </p:nvCxnSpPr>
        <p:spPr>
          <a:xfrm>
            <a:off x="9558365" y="2803669"/>
            <a:ext cx="0" cy="41040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3D6FB8C-8EF6-1C16-30FF-DAC9E12DB9C7}"/>
              </a:ext>
            </a:extLst>
          </p:cNvPr>
          <p:cNvCxnSpPr>
            <a:cxnSpLocks/>
          </p:cNvCxnSpPr>
          <p:nvPr/>
        </p:nvCxnSpPr>
        <p:spPr>
          <a:xfrm>
            <a:off x="10544145" y="2813194"/>
            <a:ext cx="0" cy="12458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BC4D275-401C-5E1B-F709-81E032A9DB85}"/>
              </a:ext>
            </a:extLst>
          </p:cNvPr>
          <p:cNvCxnSpPr>
            <a:cxnSpLocks/>
          </p:cNvCxnSpPr>
          <p:nvPr/>
        </p:nvCxnSpPr>
        <p:spPr>
          <a:xfrm>
            <a:off x="11472882" y="2803669"/>
            <a:ext cx="0" cy="41040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E7D622EA-CA8E-6599-4C94-37E26CB91562}"/>
              </a:ext>
            </a:extLst>
          </p:cNvPr>
          <p:cNvCxnSpPr>
            <a:cxnSpLocks/>
          </p:cNvCxnSpPr>
          <p:nvPr/>
        </p:nvCxnSpPr>
        <p:spPr>
          <a:xfrm flipH="1">
            <a:off x="9734490" y="4048125"/>
            <a:ext cx="30" cy="3030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153EB32-FD5D-33DF-2E47-C6EF7AB732F0}"/>
              </a:ext>
            </a:extLst>
          </p:cNvPr>
          <p:cNvCxnSpPr>
            <a:cxnSpLocks/>
          </p:cNvCxnSpPr>
          <p:nvPr/>
        </p:nvCxnSpPr>
        <p:spPr>
          <a:xfrm flipH="1">
            <a:off x="9736894" y="4053475"/>
            <a:ext cx="1552582" cy="112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EA9E0F3-B9C0-5D92-721A-0466F8B00514}"/>
              </a:ext>
            </a:extLst>
          </p:cNvPr>
          <p:cNvCxnSpPr>
            <a:cxnSpLocks/>
          </p:cNvCxnSpPr>
          <p:nvPr/>
        </p:nvCxnSpPr>
        <p:spPr>
          <a:xfrm>
            <a:off x="11289476" y="4053475"/>
            <a:ext cx="0" cy="29773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CEAE2604-6A95-1AD8-343F-0B72AE85AB45}"/>
              </a:ext>
            </a:extLst>
          </p:cNvPr>
          <p:cNvSpPr txBox="1"/>
          <p:nvPr/>
        </p:nvSpPr>
        <p:spPr>
          <a:xfrm>
            <a:off x="9734490" y="4872796"/>
            <a:ext cx="1733644" cy="338554"/>
          </a:xfrm>
          <a:prstGeom prst="rect">
            <a:avLst/>
          </a:prstGeom>
          <a:noFill/>
        </p:spPr>
        <p:txBody>
          <a:bodyPr wrap="square" rtlCol="0">
            <a:spAutoFit/>
          </a:bodyPr>
          <a:lstStyle/>
          <a:p>
            <a:r>
              <a:rPr lang="en-US" sz="1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Genesis 48:19</a:t>
            </a:r>
          </a:p>
        </p:txBody>
      </p:sp>
    </p:spTree>
    <p:extLst>
      <p:ext uri="{BB962C8B-B14F-4D97-AF65-F5344CB8AC3E}">
        <p14:creationId xmlns:p14="http://schemas.microsoft.com/office/powerpoint/2010/main" val="403463345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646ACD4-F1DC-0F7C-C4B5-D4BDB7F81848}"/>
              </a:ext>
            </a:extLst>
          </p:cNvPr>
          <p:cNvSpPr txBox="1"/>
          <p:nvPr/>
        </p:nvSpPr>
        <p:spPr>
          <a:xfrm>
            <a:off x="5681661" y="1921357"/>
            <a:ext cx="828677" cy="338554"/>
          </a:xfrm>
          <a:prstGeom prst="rect">
            <a:avLst/>
          </a:prstGeom>
          <a:noFill/>
          <a:ln w="25400">
            <a:solidFill>
              <a:schemeClr val="tx1"/>
            </a:solidFill>
          </a:ln>
        </p:spPr>
        <p:txBody>
          <a:bodyPr wrap="square" rtlCol="0">
            <a:spAutoFit/>
          </a:bodyPr>
          <a:lstStyle/>
          <a:p>
            <a:pPr algn="ctr"/>
            <a:r>
              <a:rPr lang="en-US" sz="1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Jacob</a:t>
            </a:r>
          </a:p>
        </p:txBody>
      </p:sp>
      <p:sp>
        <p:nvSpPr>
          <p:cNvPr id="4" name="TextBox 3">
            <a:extLst>
              <a:ext uri="{FF2B5EF4-FFF2-40B4-BE49-F238E27FC236}">
                <a16:creationId xmlns:a16="http://schemas.microsoft.com/office/drawing/2014/main" id="{F59146F6-C3A0-8A6C-0742-0C4EE388A301}"/>
              </a:ext>
            </a:extLst>
          </p:cNvPr>
          <p:cNvSpPr txBox="1"/>
          <p:nvPr/>
        </p:nvSpPr>
        <p:spPr>
          <a:xfrm>
            <a:off x="5195875" y="3203719"/>
            <a:ext cx="828677" cy="276999"/>
          </a:xfrm>
          <a:prstGeom prst="rect">
            <a:avLst/>
          </a:prstGeom>
          <a:noFill/>
          <a:ln w="25400">
            <a:solidFill>
              <a:schemeClr val="tx1"/>
            </a:solidFill>
          </a:ln>
        </p:spPr>
        <p:txBody>
          <a:bodyPr wrap="square" rtlCol="0">
            <a:spAutoFit/>
          </a:bodyPr>
          <a:lstStyle/>
          <a:p>
            <a:pPr algn="ctr"/>
            <a:r>
              <a:rPr lang="en-US" sz="1200" b="1" dirty="0">
                <a:solidFill>
                  <a:srgbClr val="00B0F0"/>
                </a:solidFill>
                <a:latin typeface="Arial" panose="020B0604020202020204" pitchFamily="34" charset="0"/>
                <a:cs typeface="Arial" panose="020B0604020202020204" pitchFamily="34" charset="0"/>
              </a:rPr>
              <a:t>Naphtali</a:t>
            </a:r>
          </a:p>
        </p:txBody>
      </p:sp>
      <p:sp>
        <p:nvSpPr>
          <p:cNvPr id="5" name="TextBox 4">
            <a:extLst>
              <a:ext uri="{FF2B5EF4-FFF2-40B4-BE49-F238E27FC236}">
                <a16:creationId xmlns:a16="http://schemas.microsoft.com/office/drawing/2014/main" id="{2522CDF0-6C0D-8714-ED5B-2537CB1638F3}"/>
              </a:ext>
            </a:extLst>
          </p:cNvPr>
          <p:cNvSpPr txBox="1"/>
          <p:nvPr/>
        </p:nvSpPr>
        <p:spPr>
          <a:xfrm>
            <a:off x="4233850" y="3203719"/>
            <a:ext cx="828677" cy="338554"/>
          </a:xfrm>
          <a:prstGeom prst="rect">
            <a:avLst/>
          </a:prstGeom>
          <a:noFill/>
          <a:ln w="25400">
            <a:solidFill>
              <a:schemeClr val="tx1"/>
            </a:solidFill>
          </a:ln>
        </p:spPr>
        <p:txBody>
          <a:bodyPr wrap="square" rtlCol="0">
            <a:spAutoFit/>
          </a:bodyPr>
          <a:lstStyle/>
          <a:p>
            <a:pPr algn="ctr"/>
            <a:r>
              <a:rPr lang="en-US" sz="1600" b="1" dirty="0">
                <a:solidFill>
                  <a:srgbClr val="00B0F0"/>
                </a:solidFill>
                <a:latin typeface="Arial" panose="020B0604020202020204" pitchFamily="34" charset="0"/>
                <a:cs typeface="Arial" panose="020B0604020202020204" pitchFamily="34" charset="0"/>
              </a:rPr>
              <a:t>Dan</a:t>
            </a:r>
          </a:p>
        </p:txBody>
      </p:sp>
      <p:sp>
        <p:nvSpPr>
          <p:cNvPr id="6" name="TextBox 5">
            <a:extLst>
              <a:ext uri="{FF2B5EF4-FFF2-40B4-BE49-F238E27FC236}">
                <a16:creationId xmlns:a16="http://schemas.microsoft.com/office/drawing/2014/main" id="{7BFAF494-C077-86A3-BD2F-2984E778466F}"/>
              </a:ext>
            </a:extLst>
          </p:cNvPr>
          <p:cNvSpPr txBox="1"/>
          <p:nvPr/>
        </p:nvSpPr>
        <p:spPr>
          <a:xfrm>
            <a:off x="3271825" y="3203719"/>
            <a:ext cx="828677" cy="338554"/>
          </a:xfrm>
          <a:prstGeom prst="rect">
            <a:avLst/>
          </a:prstGeom>
          <a:noFill/>
          <a:ln w="25400">
            <a:solidFill>
              <a:schemeClr val="tx1"/>
            </a:solidFill>
          </a:ln>
        </p:spPr>
        <p:txBody>
          <a:bodyPr wrap="square" rtlCol="0">
            <a:spAutoFit/>
          </a:bodyPr>
          <a:lstStyle/>
          <a:p>
            <a:pPr algn="ctr"/>
            <a:r>
              <a:rPr lang="en-US" sz="1600" b="1" dirty="0">
                <a:solidFill>
                  <a:srgbClr val="00B0F0"/>
                </a:solidFill>
                <a:latin typeface="Arial" panose="020B0604020202020204" pitchFamily="34" charset="0"/>
                <a:cs typeface="Arial" panose="020B0604020202020204" pitchFamily="34" charset="0"/>
              </a:rPr>
              <a:t>Judah</a:t>
            </a:r>
          </a:p>
        </p:txBody>
      </p:sp>
      <p:sp>
        <p:nvSpPr>
          <p:cNvPr id="7" name="TextBox 6">
            <a:extLst>
              <a:ext uri="{FF2B5EF4-FFF2-40B4-BE49-F238E27FC236}">
                <a16:creationId xmlns:a16="http://schemas.microsoft.com/office/drawing/2014/main" id="{68241396-95DA-16DA-3493-5593FAE49785}"/>
              </a:ext>
            </a:extLst>
          </p:cNvPr>
          <p:cNvSpPr txBox="1"/>
          <p:nvPr/>
        </p:nvSpPr>
        <p:spPr>
          <a:xfrm>
            <a:off x="2309800" y="3203719"/>
            <a:ext cx="828677" cy="338554"/>
          </a:xfrm>
          <a:prstGeom prst="rect">
            <a:avLst/>
          </a:prstGeom>
          <a:noFill/>
          <a:ln w="25400">
            <a:solidFill>
              <a:schemeClr val="tx1"/>
            </a:solidFill>
          </a:ln>
        </p:spPr>
        <p:txBody>
          <a:bodyPr wrap="square" rtlCol="0">
            <a:spAutoFit/>
          </a:bodyPr>
          <a:lstStyle/>
          <a:p>
            <a:pPr algn="ctr"/>
            <a:r>
              <a:rPr lang="en-US" sz="1600" b="1" dirty="0">
                <a:solidFill>
                  <a:srgbClr val="00B0F0"/>
                </a:solidFill>
                <a:latin typeface="Arial" panose="020B0604020202020204" pitchFamily="34" charset="0"/>
                <a:cs typeface="Arial" panose="020B0604020202020204" pitchFamily="34" charset="0"/>
              </a:rPr>
              <a:t>Levi</a:t>
            </a:r>
          </a:p>
        </p:txBody>
      </p:sp>
      <p:sp>
        <p:nvSpPr>
          <p:cNvPr id="8" name="TextBox 7">
            <a:extLst>
              <a:ext uri="{FF2B5EF4-FFF2-40B4-BE49-F238E27FC236}">
                <a16:creationId xmlns:a16="http://schemas.microsoft.com/office/drawing/2014/main" id="{CB835532-DC82-B805-6CF3-7AD50A55C84C}"/>
              </a:ext>
            </a:extLst>
          </p:cNvPr>
          <p:cNvSpPr txBox="1"/>
          <p:nvPr/>
        </p:nvSpPr>
        <p:spPr>
          <a:xfrm>
            <a:off x="1328736" y="3206725"/>
            <a:ext cx="828677" cy="307777"/>
          </a:xfrm>
          <a:prstGeom prst="rect">
            <a:avLst/>
          </a:prstGeom>
          <a:noFill/>
          <a:ln w="25400">
            <a:solidFill>
              <a:schemeClr val="tx1"/>
            </a:solidFill>
          </a:ln>
        </p:spPr>
        <p:txBody>
          <a:bodyPr wrap="square" rtlCol="0">
            <a:spAutoFit/>
          </a:bodyPr>
          <a:lstStyle/>
          <a:p>
            <a:pPr algn="ctr"/>
            <a:r>
              <a:rPr lang="en-US" sz="1400" b="1" dirty="0">
                <a:solidFill>
                  <a:srgbClr val="00B0F0"/>
                </a:solidFill>
                <a:latin typeface="Arial" panose="020B0604020202020204" pitchFamily="34" charset="0"/>
                <a:cs typeface="Arial" panose="020B0604020202020204" pitchFamily="34" charset="0"/>
              </a:rPr>
              <a:t>Simeon</a:t>
            </a:r>
          </a:p>
        </p:txBody>
      </p:sp>
      <p:sp>
        <p:nvSpPr>
          <p:cNvPr id="9" name="TextBox 8">
            <a:extLst>
              <a:ext uri="{FF2B5EF4-FFF2-40B4-BE49-F238E27FC236}">
                <a16:creationId xmlns:a16="http://schemas.microsoft.com/office/drawing/2014/main" id="{EB7CA17A-D13F-D52C-520C-28C9EA42DD35}"/>
              </a:ext>
            </a:extLst>
          </p:cNvPr>
          <p:cNvSpPr txBox="1"/>
          <p:nvPr/>
        </p:nvSpPr>
        <p:spPr>
          <a:xfrm>
            <a:off x="352384" y="3198688"/>
            <a:ext cx="828677" cy="292388"/>
          </a:xfrm>
          <a:prstGeom prst="rect">
            <a:avLst/>
          </a:prstGeom>
          <a:noFill/>
          <a:ln w="25400">
            <a:solidFill>
              <a:schemeClr val="tx1"/>
            </a:solidFill>
          </a:ln>
        </p:spPr>
        <p:txBody>
          <a:bodyPr wrap="square" rtlCol="0">
            <a:spAutoFit/>
          </a:bodyPr>
          <a:lstStyle/>
          <a:p>
            <a:pPr algn="ctr"/>
            <a:r>
              <a:rPr lang="en-US" sz="1300" b="1" dirty="0">
                <a:solidFill>
                  <a:srgbClr val="00B0F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Reuben</a:t>
            </a:r>
          </a:p>
        </p:txBody>
      </p:sp>
      <p:sp>
        <p:nvSpPr>
          <p:cNvPr id="10" name="TextBox 9">
            <a:extLst>
              <a:ext uri="{FF2B5EF4-FFF2-40B4-BE49-F238E27FC236}">
                <a16:creationId xmlns:a16="http://schemas.microsoft.com/office/drawing/2014/main" id="{97174108-D0D9-CC5A-2B13-03C22F32C7CC}"/>
              </a:ext>
            </a:extLst>
          </p:cNvPr>
          <p:cNvSpPr txBox="1"/>
          <p:nvPr/>
        </p:nvSpPr>
        <p:spPr>
          <a:xfrm>
            <a:off x="11053796" y="3223602"/>
            <a:ext cx="828677" cy="261610"/>
          </a:xfrm>
          <a:prstGeom prst="rect">
            <a:avLst/>
          </a:prstGeom>
          <a:noFill/>
          <a:ln w="25400">
            <a:solidFill>
              <a:schemeClr val="tx1"/>
            </a:solidFill>
          </a:ln>
        </p:spPr>
        <p:txBody>
          <a:bodyPr wrap="square" rtlCol="0">
            <a:spAutoFit/>
          </a:bodyPr>
          <a:lstStyle/>
          <a:p>
            <a:pPr algn="ctr"/>
            <a:r>
              <a:rPr lang="en-US" sz="1100" b="1" dirty="0">
                <a:solidFill>
                  <a:srgbClr val="00B0F0"/>
                </a:solidFill>
                <a:latin typeface="Arial" panose="020B0604020202020204" pitchFamily="34" charset="0"/>
                <a:cs typeface="Arial" panose="020B0604020202020204" pitchFamily="34" charset="0"/>
              </a:rPr>
              <a:t>Benjamin</a:t>
            </a:r>
          </a:p>
        </p:txBody>
      </p:sp>
      <p:sp>
        <p:nvSpPr>
          <p:cNvPr id="11" name="TextBox 10">
            <a:extLst>
              <a:ext uri="{FF2B5EF4-FFF2-40B4-BE49-F238E27FC236}">
                <a16:creationId xmlns:a16="http://schemas.microsoft.com/office/drawing/2014/main" id="{FA1CB190-D5E8-7321-A447-1CFB471392F5}"/>
              </a:ext>
            </a:extLst>
          </p:cNvPr>
          <p:cNvSpPr txBox="1"/>
          <p:nvPr/>
        </p:nvSpPr>
        <p:spPr>
          <a:xfrm>
            <a:off x="9320182" y="4351213"/>
            <a:ext cx="828677" cy="276999"/>
          </a:xfrm>
          <a:prstGeom prst="rect">
            <a:avLst/>
          </a:prstGeom>
          <a:noFill/>
          <a:ln w="25400">
            <a:solidFill>
              <a:schemeClr val="tx1"/>
            </a:solidFill>
          </a:ln>
        </p:spPr>
        <p:txBody>
          <a:bodyPr wrap="square" rtlCol="0">
            <a:spAutoFit/>
          </a:bodyPr>
          <a:lstStyle/>
          <a:p>
            <a:pPr algn="ctr"/>
            <a:r>
              <a:rPr lang="en-US" sz="1200" b="1" dirty="0">
                <a:solidFill>
                  <a:srgbClr val="00B050"/>
                </a:solidFill>
                <a:latin typeface="Arial" panose="020B0604020202020204" pitchFamily="34" charset="0"/>
                <a:cs typeface="Arial" panose="020B0604020202020204" pitchFamily="34" charset="0"/>
              </a:rPr>
              <a:t>Ephraim</a:t>
            </a:r>
          </a:p>
        </p:txBody>
      </p:sp>
      <p:sp>
        <p:nvSpPr>
          <p:cNvPr id="12" name="TextBox 11">
            <a:extLst>
              <a:ext uri="{FF2B5EF4-FFF2-40B4-BE49-F238E27FC236}">
                <a16:creationId xmlns:a16="http://schemas.microsoft.com/office/drawing/2014/main" id="{125309CF-A6CF-1E61-B738-71C04E2120E2}"/>
              </a:ext>
            </a:extLst>
          </p:cNvPr>
          <p:cNvSpPr txBox="1"/>
          <p:nvPr/>
        </p:nvSpPr>
        <p:spPr>
          <a:xfrm>
            <a:off x="9144027" y="3214077"/>
            <a:ext cx="828677" cy="276999"/>
          </a:xfrm>
          <a:prstGeom prst="rect">
            <a:avLst/>
          </a:prstGeom>
          <a:noFill/>
          <a:ln w="25400">
            <a:solidFill>
              <a:schemeClr val="tx1"/>
            </a:solidFill>
          </a:ln>
        </p:spPr>
        <p:txBody>
          <a:bodyPr wrap="square" rtlCol="0">
            <a:spAutoFit/>
          </a:bodyPr>
          <a:lstStyle/>
          <a:p>
            <a:pPr algn="ctr"/>
            <a:r>
              <a:rPr lang="en-US" sz="1200" b="1" dirty="0">
                <a:solidFill>
                  <a:srgbClr val="00B0F0"/>
                </a:solidFill>
                <a:latin typeface="Arial" panose="020B0604020202020204" pitchFamily="34" charset="0"/>
                <a:cs typeface="Arial" panose="020B0604020202020204" pitchFamily="34" charset="0"/>
              </a:rPr>
              <a:t>Zebulun</a:t>
            </a:r>
          </a:p>
        </p:txBody>
      </p:sp>
      <p:sp>
        <p:nvSpPr>
          <p:cNvPr id="13" name="TextBox 12">
            <a:extLst>
              <a:ext uri="{FF2B5EF4-FFF2-40B4-BE49-F238E27FC236}">
                <a16:creationId xmlns:a16="http://schemas.microsoft.com/office/drawing/2014/main" id="{C5121DA7-142A-E85C-5874-05100B85FE25}"/>
              </a:ext>
            </a:extLst>
          </p:cNvPr>
          <p:cNvSpPr txBox="1"/>
          <p:nvPr/>
        </p:nvSpPr>
        <p:spPr>
          <a:xfrm>
            <a:off x="8148710" y="3214077"/>
            <a:ext cx="828677" cy="276999"/>
          </a:xfrm>
          <a:prstGeom prst="rect">
            <a:avLst/>
          </a:prstGeom>
          <a:noFill/>
          <a:ln w="25400">
            <a:solidFill>
              <a:schemeClr val="tx1"/>
            </a:solidFill>
          </a:ln>
        </p:spPr>
        <p:txBody>
          <a:bodyPr wrap="square" rtlCol="0">
            <a:spAutoFit/>
          </a:bodyPr>
          <a:lstStyle/>
          <a:p>
            <a:pPr algn="ctr"/>
            <a:r>
              <a:rPr lang="en-US" sz="1200" b="1" dirty="0">
                <a:solidFill>
                  <a:srgbClr val="00B0F0"/>
                </a:solidFill>
                <a:latin typeface="Arial" panose="020B0604020202020204" pitchFamily="34" charset="0"/>
                <a:cs typeface="Arial" panose="020B0604020202020204" pitchFamily="34" charset="0"/>
              </a:rPr>
              <a:t>Issachar</a:t>
            </a:r>
          </a:p>
        </p:txBody>
      </p:sp>
      <p:sp>
        <p:nvSpPr>
          <p:cNvPr id="14" name="TextBox 13">
            <a:extLst>
              <a:ext uri="{FF2B5EF4-FFF2-40B4-BE49-F238E27FC236}">
                <a16:creationId xmlns:a16="http://schemas.microsoft.com/office/drawing/2014/main" id="{51027032-A2B5-2740-4F00-38A92D7DD623}"/>
              </a:ext>
            </a:extLst>
          </p:cNvPr>
          <p:cNvSpPr txBox="1"/>
          <p:nvPr/>
        </p:nvSpPr>
        <p:spPr>
          <a:xfrm>
            <a:off x="7158080" y="3214077"/>
            <a:ext cx="828677" cy="338554"/>
          </a:xfrm>
          <a:prstGeom prst="rect">
            <a:avLst/>
          </a:prstGeom>
          <a:noFill/>
          <a:ln w="25400">
            <a:solidFill>
              <a:schemeClr val="tx1"/>
            </a:solidFill>
          </a:ln>
        </p:spPr>
        <p:txBody>
          <a:bodyPr wrap="square" rtlCol="0">
            <a:spAutoFit/>
          </a:bodyPr>
          <a:lstStyle/>
          <a:p>
            <a:pPr algn="ctr"/>
            <a:r>
              <a:rPr lang="en-US" sz="1600" b="1" dirty="0">
                <a:solidFill>
                  <a:srgbClr val="00B0F0"/>
                </a:solidFill>
                <a:latin typeface="Arial" panose="020B0604020202020204" pitchFamily="34" charset="0"/>
                <a:cs typeface="Arial" panose="020B0604020202020204" pitchFamily="34" charset="0"/>
              </a:rPr>
              <a:t>Asher</a:t>
            </a:r>
          </a:p>
        </p:txBody>
      </p:sp>
      <p:sp>
        <p:nvSpPr>
          <p:cNvPr id="15" name="TextBox 14">
            <a:extLst>
              <a:ext uri="{FF2B5EF4-FFF2-40B4-BE49-F238E27FC236}">
                <a16:creationId xmlns:a16="http://schemas.microsoft.com/office/drawing/2014/main" id="{DF6C1C7A-C8FE-9CA7-ED83-A4CF9427BB12}"/>
              </a:ext>
            </a:extLst>
          </p:cNvPr>
          <p:cNvSpPr txBox="1"/>
          <p:nvPr/>
        </p:nvSpPr>
        <p:spPr>
          <a:xfrm>
            <a:off x="10739438" y="4351213"/>
            <a:ext cx="1042987" cy="276999"/>
          </a:xfrm>
          <a:prstGeom prst="rect">
            <a:avLst/>
          </a:prstGeom>
          <a:noFill/>
          <a:ln w="25400">
            <a:solidFill>
              <a:schemeClr val="tx1"/>
            </a:solidFill>
          </a:ln>
        </p:spPr>
        <p:txBody>
          <a:bodyPr wrap="square" rtlCol="0">
            <a:spAutoFit/>
          </a:bodyPr>
          <a:lstStyle/>
          <a:p>
            <a:pPr algn="ctr"/>
            <a:r>
              <a:rPr lang="en-US" sz="1200" b="1" dirty="0">
                <a:solidFill>
                  <a:srgbClr val="00B050"/>
                </a:solidFill>
                <a:latin typeface="Arial" panose="020B0604020202020204" pitchFamily="34" charset="0"/>
                <a:cs typeface="Arial" panose="020B0604020202020204" pitchFamily="34" charset="0"/>
              </a:rPr>
              <a:t>Manasseh</a:t>
            </a:r>
          </a:p>
        </p:txBody>
      </p:sp>
      <p:sp>
        <p:nvSpPr>
          <p:cNvPr id="16" name="TextBox 15">
            <a:extLst>
              <a:ext uri="{FF2B5EF4-FFF2-40B4-BE49-F238E27FC236}">
                <a16:creationId xmlns:a16="http://schemas.microsoft.com/office/drawing/2014/main" id="{54802C32-2F61-DA73-C572-8A0F436F7BEA}"/>
              </a:ext>
            </a:extLst>
          </p:cNvPr>
          <p:cNvSpPr txBox="1"/>
          <p:nvPr/>
        </p:nvSpPr>
        <p:spPr>
          <a:xfrm>
            <a:off x="6167450" y="3203719"/>
            <a:ext cx="828677" cy="338554"/>
          </a:xfrm>
          <a:prstGeom prst="rect">
            <a:avLst/>
          </a:prstGeom>
          <a:noFill/>
          <a:ln w="25400">
            <a:solidFill>
              <a:schemeClr val="tx1"/>
            </a:solidFill>
          </a:ln>
        </p:spPr>
        <p:txBody>
          <a:bodyPr wrap="square" rtlCol="0">
            <a:spAutoFit/>
          </a:bodyPr>
          <a:lstStyle/>
          <a:p>
            <a:pPr algn="ctr"/>
            <a:r>
              <a:rPr lang="en-US" sz="1600" b="1" dirty="0">
                <a:solidFill>
                  <a:srgbClr val="00B0F0"/>
                </a:solidFill>
                <a:latin typeface="Arial" panose="020B0604020202020204" pitchFamily="34" charset="0"/>
                <a:cs typeface="Arial" panose="020B0604020202020204" pitchFamily="34" charset="0"/>
              </a:rPr>
              <a:t>Gad</a:t>
            </a:r>
          </a:p>
        </p:txBody>
      </p:sp>
      <p:sp>
        <p:nvSpPr>
          <p:cNvPr id="17" name="TextBox 16">
            <a:extLst>
              <a:ext uri="{FF2B5EF4-FFF2-40B4-BE49-F238E27FC236}">
                <a16:creationId xmlns:a16="http://schemas.microsoft.com/office/drawing/2014/main" id="{461EAACB-73EB-AFDB-9F27-C8B4320800BB}"/>
              </a:ext>
            </a:extLst>
          </p:cNvPr>
          <p:cNvSpPr txBox="1"/>
          <p:nvPr/>
        </p:nvSpPr>
        <p:spPr>
          <a:xfrm>
            <a:off x="3036102" y="679982"/>
            <a:ext cx="6162677" cy="646331"/>
          </a:xfrm>
          <a:prstGeom prst="rect">
            <a:avLst/>
          </a:prstGeom>
          <a:noFill/>
        </p:spPr>
        <p:txBody>
          <a:bodyPr wrap="square" rtlCol="0">
            <a:spAutoFit/>
          </a:bodyPr>
          <a:lstStyle/>
          <a:p>
            <a:pPr algn="ctr"/>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Israel’s 13 Tribes</a:t>
            </a:r>
          </a:p>
        </p:txBody>
      </p:sp>
      <p:cxnSp>
        <p:nvCxnSpPr>
          <p:cNvPr id="19" name="Straight Connector 18">
            <a:extLst>
              <a:ext uri="{FF2B5EF4-FFF2-40B4-BE49-F238E27FC236}">
                <a16:creationId xmlns:a16="http://schemas.microsoft.com/office/drawing/2014/main" id="{7A52B077-B1ED-5E84-DCF2-8971D5410A6A}"/>
              </a:ext>
            </a:extLst>
          </p:cNvPr>
          <p:cNvCxnSpPr>
            <a:stCxn id="3" idx="2"/>
          </p:cNvCxnSpPr>
          <p:nvPr/>
        </p:nvCxnSpPr>
        <p:spPr>
          <a:xfrm flipH="1">
            <a:off x="6095999" y="2259911"/>
            <a:ext cx="1" cy="5437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27E6E88-AC62-EEA4-858E-EDB2EA4DE18A}"/>
              </a:ext>
            </a:extLst>
          </p:cNvPr>
          <p:cNvCxnSpPr>
            <a:cxnSpLocks/>
          </p:cNvCxnSpPr>
          <p:nvPr/>
        </p:nvCxnSpPr>
        <p:spPr>
          <a:xfrm flipH="1">
            <a:off x="766749" y="2803669"/>
            <a:ext cx="1070138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DA3C5DE-3856-1FB1-7BC3-1F2BDCB153E2}"/>
              </a:ext>
            </a:extLst>
          </p:cNvPr>
          <p:cNvCxnSpPr>
            <a:cxnSpLocks/>
          </p:cNvCxnSpPr>
          <p:nvPr/>
        </p:nvCxnSpPr>
        <p:spPr>
          <a:xfrm>
            <a:off x="776273" y="2803669"/>
            <a:ext cx="0" cy="41040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292E083-5277-9653-ED95-CCC775272DAB}"/>
              </a:ext>
            </a:extLst>
          </p:cNvPr>
          <p:cNvCxnSpPr>
            <a:cxnSpLocks/>
          </p:cNvCxnSpPr>
          <p:nvPr/>
        </p:nvCxnSpPr>
        <p:spPr>
          <a:xfrm>
            <a:off x="1743074" y="2793311"/>
            <a:ext cx="0" cy="41040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B6E690D-F9FB-5814-DD6B-378F0B48A0C5}"/>
              </a:ext>
            </a:extLst>
          </p:cNvPr>
          <p:cNvCxnSpPr>
            <a:cxnSpLocks/>
          </p:cNvCxnSpPr>
          <p:nvPr/>
        </p:nvCxnSpPr>
        <p:spPr>
          <a:xfrm>
            <a:off x="2709836" y="2813194"/>
            <a:ext cx="0" cy="41040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2E16C8A-B2C5-D700-5641-F9F591E74B5B}"/>
              </a:ext>
            </a:extLst>
          </p:cNvPr>
          <p:cNvCxnSpPr>
            <a:cxnSpLocks/>
          </p:cNvCxnSpPr>
          <p:nvPr/>
        </p:nvCxnSpPr>
        <p:spPr>
          <a:xfrm>
            <a:off x="3681386" y="2794144"/>
            <a:ext cx="0" cy="41040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9ED16C2-F353-AE5B-7829-993492FA628C}"/>
              </a:ext>
            </a:extLst>
          </p:cNvPr>
          <p:cNvCxnSpPr>
            <a:cxnSpLocks/>
          </p:cNvCxnSpPr>
          <p:nvPr/>
        </p:nvCxnSpPr>
        <p:spPr>
          <a:xfrm>
            <a:off x="4643411" y="2793311"/>
            <a:ext cx="0" cy="41040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7B3FB5F-6473-03A6-2616-E3F8CD4C89FD}"/>
              </a:ext>
            </a:extLst>
          </p:cNvPr>
          <p:cNvCxnSpPr>
            <a:cxnSpLocks/>
          </p:cNvCxnSpPr>
          <p:nvPr/>
        </p:nvCxnSpPr>
        <p:spPr>
          <a:xfrm>
            <a:off x="5605436" y="2793311"/>
            <a:ext cx="0" cy="41040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FECDFB8-9BBA-E4E9-7C45-A94857963F08}"/>
              </a:ext>
            </a:extLst>
          </p:cNvPr>
          <p:cNvCxnSpPr>
            <a:cxnSpLocks/>
          </p:cNvCxnSpPr>
          <p:nvPr/>
        </p:nvCxnSpPr>
        <p:spPr>
          <a:xfrm>
            <a:off x="6596061" y="2793311"/>
            <a:ext cx="0" cy="41040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B98E55C-7C72-DB56-B971-EBD745054A15}"/>
              </a:ext>
            </a:extLst>
          </p:cNvPr>
          <p:cNvCxnSpPr>
            <a:cxnSpLocks/>
          </p:cNvCxnSpPr>
          <p:nvPr/>
        </p:nvCxnSpPr>
        <p:spPr>
          <a:xfrm>
            <a:off x="7572418" y="2813194"/>
            <a:ext cx="0" cy="41040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F805AA5-84B5-89FA-A173-F1CB239B4ABD}"/>
              </a:ext>
            </a:extLst>
          </p:cNvPr>
          <p:cNvCxnSpPr>
            <a:cxnSpLocks/>
          </p:cNvCxnSpPr>
          <p:nvPr/>
        </p:nvCxnSpPr>
        <p:spPr>
          <a:xfrm>
            <a:off x="8577321" y="2813194"/>
            <a:ext cx="0" cy="41040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DD6F5A55-B182-017F-CA1C-E85BF55A06BC}"/>
              </a:ext>
            </a:extLst>
          </p:cNvPr>
          <p:cNvCxnSpPr>
            <a:cxnSpLocks/>
          </p:cNvCxnSpPr>
          <p:nvPr/>
        </p:nvCxnSpPr>
        <p:spPr>
          <a:xfrm>
            <a:off x="9558365" y="2803669"/>
            <a:ext cx="0" cy="41040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3D6FB8C-8EF6-1C16-30FF-DAC9E12DB9C7}"/>
              </a:ext>
            </a:extLst>
          </p:cNvPr>
          <p:cNvCxnSpPr>
            <a:cxnSpLocks/>
          </p:cNvCxnSpPr>
          <p:nvPr/>
        </p:nvCxnSpPr>
        <p:spPr>
          <a:xfrm>
            <a:off x="10544145" y="2813194"/>
            <a:ext cx="0" cy="12458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BC4D275-401C-5E1B-F709-81E032A9DB85}"/>
              </a:ext>
            </a:extLst>
          </p:cNvPr>
          <p:cNvCxnSpPr>
            <a:cxnSpLocks/>
          </p:cNvCxnSpPr>
          <p:nvPr/>
        </p:nvCxnSpPr>
        <p:spPr>
          <a:xfrm>
            <a:off x="11472882" y="2803669"/>
            <a:ext cx="0" cy="41040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E7D622EA-CA8E-6599-4C94-37E26CB91562}"/>
              </a:ext>
            </a:extLst>
          </p:cNvPr>
          <p:cNvCxnSpPr>
            <a:cxnSpLocks/>
          </p:cNvCxnSpPr>
          <p:nvPr/>
        </p:nvCxnSpPr>
        <p:spPr>
          <a:xfrm flipH="1">
            <a:off x="9734490" y="4048125"/>
            <a:ext cx="30" cy="3030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153EB32-FD5D-33DF-2E47-C6EF7AB732F0}"/>
              </a:ext>
            </a:extLst>
          </p:cNvPr>
          <p:cNvCxnSpPr>
            <a:cxnSpLocks/>
          </p:cNvCxnSpPr>
          <p:nvPr/>
        </p:nvCxnSpPr>
        <p:spPr>
          <a:xfrm flipH="1">
            <a:off x="9736894" y="4053475"/>
            <a:ext cx="1552582" cy="112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EA9E0F3-B9C0-5D92-721A-0466F8B00514}"/>
              </a:ext>
            </a:extLst>
          </p:cNvPr>
          <p:cNvCxnSpPr>
            <a:cxnSpLocks/>
          </p:cNvCxnSpPr>
          <p:nvPr/>
        </p:nvCxnSpPr>
        <p:spPr>
          <a:xfrm>
            <a:off x="11289476" y="4053475"/>
            <a:ext cx="0" cy="29773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CEAE2604-6A95-1AD8-343F-0B72AE85AB45}"/>
              </a:ext>
            </a:extLst>
          </p:cNvPr>
          <p:cNvSpPr txBox="1"/>
          <p:nvPr/>
        </p:nvSpPr>
        <p:spPr>
          <a:xfrm>
            <a:off x="9734490" y="4872796"/>
            <a:ext cx="1733644" cy="338554"/>
          </a:xfrm>
          <a:prstGeom prst="rect">
            <a:avLst/>
          </a:prstGeom>
          <a:noFill/>
        </p:spPr>
        <p:txBody>
          <a:bodyPr wrap="square" rtlCol="0">
            <a:spAutoFit/>
          </a:bodyPr>
          <a:lstStyle/>
          <a:p>
            <a:r>
              <a:rPr lang="en-US" sz="1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Genesis 48:19</a:t>
            </a:r>
          </a:p>
        </p:txBody>
      </p:sp>
      <p:sp>
        <p:nvSpPr>
          <p:cNvPr id="22" name="TextBox 21">
            <a:extLst>
              <a:ext uri="{FF2B5EF4-FFF2-40B4-BE49-F238E27FC236}">
                <a16:creationId xmlns:a16="http://schemas.microsoft.com/office/drawing/2014/main" id="{C628A245-8B60-952D-47DF-21EB343D11E2}"/>
              </a:ext>
            </a:extLst>
          </p:cNvPr>
          <p:cNvSpPr txBox="1"/>
          <p:nvPr/>
        </p:nvSpPr>
        <p:spPr>
          <a:xfrm>
            <a:off x="1328736" y="4565019"/>
            <a:ext cx="828677" cy="307777"/>
          </a:xfrm>
          <a:prstGeom prst="rect">
            <a:avLst/>
          </a:prstGeom>
          <a:noFill/>
          <a:ln w="25400">
            <a:solidFill>
              <a:schemeClr val="tx1"/>
            </a:solidFill>
          </a:ln>
        </p:spPr>
        <p:txBody>
          <a:bodyPr wrap="square" rtlCol="0">
            <a:spAutoFit/>
          </a:bodyPr>
          <a:lstStyle/>
          <a:p>
            <a:pPr algn="ctr"/>
            <a:r>
              <a:rPr lang="en-US" sz="1400" b="1" dirty="0">
                <a:solidFill>
                  <a:srgbClr val="00B0F0"/>
                </a:solidFill>
                <a:latin typeface="Arial" panose="020B0604020202020204" pitchFamily="34" charset="0"/>
                <a:cs typeface="Arial" panose="020B0604020202020204" pitchFamily="34" charset="0"/>
              </a:rPr>
              <a:t>Joseph</a:t>
            </a:r>
          </a:p>
        </p:txBody>
      </p:sp>
      <p:sp>
        <p:nvSpPr>
          <p:cNvPr id="24" name="TextBox 23">
            <a:extLst>
              <a:ext uri="{FF2B5EF4-FFF2-40B4-BE49-F238E27FC236}">
                <a16:creationId xmlns:a16="http://schemas.microsoft.com/office/drawing/2014/main" id="{7B6027DD-DB47-92F4-8B51-D71D2B407CCB}"/>
              </a:ext>
            </a:extLst>
          </p:cNvPr>
          <p:cNvSpPr txBox="1"/>
          <p:nvPr/>
        </p:nvSpPr>
        <p:spPr>
          <a:xfrm>
            <a:off x="2852709" y="4595797"/>
            <a:ext cx="828677" cy="276999"/>
          </a:xfrm>
          <a:prstGeom prst="rect">
            <a:avLst/>
          </a:prstGeom>
          <a:noFill/>
          <a:ln w="25400">
            <a:solidFill>
              <a:schemeClr val="tx1"/>
            </a:solidFill>
          </a:ln>
        </p:spPr>
        <p:txBody>
          <a:bodyPr wrap="square" rtlCol="0">
            <a:spAutoFit/>
          </a:bodyPr>
          <a:lstStyle/>
          <a:p>
            <a:pPr algn="ctr"/>
            <a:r>
              <a:rPr lang="en-US" sz="1200" b="1" dirty="0">
                <a:solidFill>
                  <a:srgbClr val="00B050"/>
                </a:solidFill>
                <a:latin typeface="Arial" panose="020B0604020202020204" pitchFamily="34" charset="0"/>
                <a:cs typeface="Arial" panose="020B0604020202020204" pitchFamily="34" charset="0"/>
              </a:rPr>
              <a:t>Ephraim</a:t>
            </a:r>
          </a:p>
        </p:txBody>
      </p:sp>
      <p:sp>
        <p:nvSpPr>
          <p:cNvPr id="25" name="TextBox 24">
            <a:extLst>
              <a:ext uri="{FF2B5EF4-FFF2-40B4-BE49-F238E27FC236}">
                <a16:creationId xmlns:a16="http://schemas.microsoft.com/office/drawing/2014/main" id="{B92D3ADC-8876-16D3-B735-AEBD2DDEDA22}"/>
              </a:ext>
            </a:extLst>
          </p:cNvPr>
          <p:cNvSpPr txBox="1"/>
          <p:nvPr/>
        </p:nvSpPr>
        <p:spPr>
          <a:xfrm>
            <a:off x="4174317" y="4595796"/>
            <a:ext cx="1042987" cy="276999"/>
          </a:xfrm>
          <a:prstGeom prst="rect">
            <a:avLst/>
          </a:prstGeom>
          <a:noFill/>
          <a:ln w="25400">
            <a:solidFill>
              <a:schemeClr val="tx1"/>
            </a:solidFill>
          </a:ln>
        </p:spPr>
        <p:txBody>
          <a:bodyPr wrap="square" rtlCol="0">
            <a:spAutoFit/>
          </a:bodyPr>
          <a:lstStyle/>
          <a:p>
            <a:pPr algn="ctr"/>
            <a:r>
              <a:rPr lang="en-US" sz="1200" b="1" dirty="0">
                <a:solidFill>
                  <a:srgbClr val="00B050"/>
                </a:solidFill>
                <a:latin typeface="Arial" panose="020B0604020202020204" pitchFamily="34" charset="0"/>
                <a:cs typeface="Arial" panose="020B0604020202020204" pitchFamily="34" charset="0"/>
              </a:rPr>
              <a:t>Manasseh</a:t>
            </a:r>
          </a:p>
        </p:txBody>
      </p:sp>
      <p:cxnSp>
        <p:nvCxnSpPr>
          <p:cNvPr id="41" name="Straight Connector 40">
            <a:extLst>
              <a:ext uri="{FF2B5EF4-FFF2-40B4-BE49-F238E27FC236}">
                <a16:creationId xmlns:a16="http://schemas.microsoft.com/office/drawing/2014/main" id="{5362DBD2-164F-B8ED-FC03-1C832294A640}"/>
              </a:ext>
            </a:extLst>
          </p:cNvPr>
          <p:cNvCxnSpPr/>
          <p:nvPr/>
        </p:nvCxnSpPr>
        <p:spPr>
          <a:xfrm>
            <a:off x="2395525" y="4713937"/>
            <a:ext cx="23337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D166222F-BE82-D88C-3EC2-0BC9D1FB8F19}"/>
              </a:ext>
            </a:extLst>
          </p:cNvPr>
          <p:cNvCxnSpPr/>
          <p:nvPr/>
        </p:nvCxnSpPr>
        <p:spPr>
          <a:xfrm>
            <a:off x="2395525" y="4780612"/>
            <a:ext cx="23337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48402C6-4E2D-15DE-3455-6E6EBDC08ADF}"/>
              </a:ext>
            </a:extLst>
          </p:cNvPr>
          <p:cNvCxnSpPr>
            <a:cxnSpLocks/>
          </p:cNvCxnSpPr>
          <p:nvPr/>
        </p:nvCxnSpPr>
        <p:spPr>
          <a:xfrm>
            <a:off x="3933014" y="4622981"/>
            <a:ext cx="0" cy="18191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1CCBDE5F-9A0B-0B56-8B48-6A4496A305A6}"/>
              </a:ext>
            </a:extLst>
          </p:cNvPr>
          <p:cNvCxnSpPr>
            <a:cxnSpLocks/>
          </p:cNvCxnSpPr>
          <p:nvPr/>
        </p:nvCxnSpPr>
        <p:spPr>
          <a:xfrm>
            <a:off x="3838563" y="4713937"/>
            <a:ext cx="18890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30788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646ACD4-F1DC-0F7C-C4B5-D4BDB7F81848}"/>
              </a:ext>
            </a:extLst>
          </p:cNvPr>
          <p:cNvSpPr txBox="1"/>
          <p:nvPr/>
        </p:nvSpPr>
        <p:spPr>
          <a:xfrm>
            <a:off x="5681661" y="1921357"/>
            <a:ext cx="828677" cy="338554"/>
          </a:xfrm>
          <a:prstGeom prst="rect">
            <a:avLst/>
          </a:prstGeom>
          <a:noFill/>
          <a:ln w="25400">
            <a:solidFill>
              <a:schemeClr val="tx1"/>
            </a:solidFill>
          </a:ln>
        </p:spPr>
        <p:txBody>
          <a:bodyPr wrap="square" rtlCol="0">
            <a:spAutoFit/>
          </a:bodyPr>
          <a:lstStyle/>
          <a:p>
            <a:pPr algn="ctr"/>
            <a:r>
              <a:rPr lang="en-US" sz="1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Jacob</a:t>
            </a:r>
          </a:p>
        </p:txBody>
      </p:sp>
      <p:sp>
        <p:nvSpPr>
          <p:cNvPr id="4" name="TextBox 3">
            <a:extLst>
              <a:ext uri="{FF2B5EF4-FFF2-40B4-BE49-F238E27FC236}">
                <a16:creationId xmlns:a16="http://schemas.microsoft.com/office/drawing/2014/main" id="{F59146F6-C3A0-8A6C-0742-0C4EE388A301}"/>
              </a:ext>
            </a:extLst>
          </p:cNvPr>
          <p:cNvSpPr txBox="1"/>
          <p:nvPr/>
        </p:nvSpPr>
        <p:spPr>
          <a:xfrm>
            <a:off x="5195875" y="3203719"/>
            <a:ext cx="828677" cy="276999"/>
          </a:xfrm>
          <a:prstGeom prst="rect">
            <a:avLst/>
          </a:prstGeom>
          <a:noFill/>
          <a:ln w="25400">
            <a:solidFill>
              <a:schemeClr val="tx1"/>
            </a:solidFill>
          </a:ln>
        </p:spPr>
        <p:txBody>
          <a:bodyPr wrap="square" rtlCol="0">
            <a:spAutoFit/>
          </a:bodyPr>
          <a:lstStyle/>
          <a:p>
            <a:pPr algn="ctr"/>
            <a:r>
              <a:rPr lang="en-US" sz="1200" b="1" dirty="0">
                <a:solidFill>
                  <a:srgbClr val="00B0F0"/>
                </a:solidFill>
                <a:latin typeface="Arial" panose="020B0604020202020204" pitchFamily="34" charset="0"/>
                <a:cs typeface="Arial" panose="020B0604020202020204" pitchFamily="34" charset="0"/>
              </a:rPr>
              <a:t>Naphtali</a:t>
            </a:r>
          </a:p>
        </p:txBody>
      </p:sp>
      <p:sp>
        <p:nvSpPr>
          <p:cNvPr id="5" name="TextBox 4">
            <a:extLst>
              <a:ext uri="{FF2B5EF4-FFF2-40B4-BE49-F238E27FC236}">
                <a16:creationId xmlns:a16="http://schemas.microsoft.com/office/drawing/2014/main" id="{2522CDF0-6C0D-8714-ED5B-2537CB1638F3}"/>
              </a:ext>
            </a:extLst>
          </p:cNvPr>
          <p:cNvSpPr txBox="1"/>
          <p:nvPr/>
        </p:nvSpPr>
        <p:spPr>
          <a:xfrm>
            <a:off x="4233850" y="3203719"/>
            <a:ext cx="828677" cy="338554"/>
          </a:xfrm>
          <a:prstGeom prst="rect">
            <a:avLst/>
          </a:prstGeom>
          <a:noFill/>
          <a:ln w="25400">
            <a:solidFill>
              <a:schemeClr val="tx1"/>
            </a:solidFill>
          </a:ln>
        </p:spPr>
        <p:txBody>
          <a:bodyPr wrap="square" rtlCol="0">
            <a:spAutoFit/>
          </a:bodyPr>
          <a:lstStyle/>
          <a:p>
            <a:pPr algn="ctr"/>
            <a:r>
              <a:rPr lang="en-US" sz="1600" b="1" dirty="0">
                <a:solidFill>
                  <a:srgbClr val="00B0F0"/>
                </a:solidFill>
                <a:latin typeface="Arial" panose="020B0604020202020204" pitchFamily="34" charset="0"/>
                <a:cs typeface="Arial" panose="020B0604020202020204" pitchFamily="34" charset="0"/>
              </a:rPr>
              <a:t>Dan</a:t>
            </a:r>
          </a:p>
        </p:txBody>
      </p:sp>
      <p:sp>
        <p:nvSpPr>
          <p:cNvPr id="6" name="TextBox 5">
            <a:extLst>
              <a:ext uri="{FF2B5EF4-FFF2-40B4-BE49-F238E27FC236}">
                <a16:creationId xmlns:a16="http://schemas.microsoft.com/office/drawing/2014/main" id="{7BFAF494-C077-86A3-BD2F-2984E778466F}"/>
              </a:ext>
            </a:extLst>
          </p:cNvPr>
          <p:cNvSpPr txBox="1"/>
          <p:nvPr/>
        </p:nvSpPr>
        <p:spPr>
          <a:xfrm>
            <a:off x="3271825" y="3203719"/>
            <a:ext cx="828677" cy="338554"/>
          </a:xfrm>
          <a:prstGeom prst="rect">
            <a:avLst/>
          </a:prstGeom>
          <a:noFill/>
          <a:ln w="25400">
            <a:solidFill>
              <a:schemeClr val="tx1"/>
            </a:solidFill>
          </a:ln>
        </p:spPr>
        <p:txBody>
          <a:bodyPr wrap="square" rtlCol="0">
            <a:spAutoFit/>
          </a:bodyPr>
          <a:lstStyle/>
          <a:p>
            <a:pPr algn="ctr"/>
            <a:r>
              <a:rPr lang="en-US" sz="1600" b="1" dirty="0">
                <a:solidFill>
                  <a:srgbClr val="00B0F0"/>
                </a:solidFill>
                <a:latin typeface="Arial" panose="020B0604020202020204" pitchFamily="34" charset="0"/>
                <a:cs typeface="Arial" panose="020B0604020202020204" pitchFamily="34" charset="0"/>
              </a:rPr>
              <a:t>Judah</a:t>
            </a:r>
          </a:p>
        </p:txBody>
      </p:sp>
      <p:sp>
        <p:nvSpPr>
          <p:cNvPr id="7" name="TextBox 6">
            <a:extLst>
              <a:ext uri="{FF2B5EF4-FFF2-40B4-BE49-F238E27FC236}">
                <a16:creationId xmlns:a16="http://schemas.microsoft.com/office/drawing/2014/main" id="{68241396-95DA-16DA-3493-5593FAE49785}"/>
              </a:ext>
            </a:extLst>
          </p:cNvPr>
          <p:cNvSpPr txBox="1"/>
          <p:nvPr/>
        </p:nvSpPr>
        <p:spPr>
          <a:xfrm>
            <a:off x="2309800" y="3203719"/>
            <a:ext cx="828677" cy="338554"/>
          </a:xfrm>
          <a:prstGeom prst="rect">
            <a:avLst/>
          </a:prstGeom>
          <a:noFill/>
          <a:ln w="25400">
            <a:solidFill>
              <a:schemeClr val="tx1"/>
            </a:solidFill>
          </a:ln>
        </p:spPr>
        <p:txBody>
          <a:bodyPr wrap="square" rtlCol="0">
            <a:spAutoFit/>
          </a:bodyPr>
          <a:lstStyle/>
          <a:p>
            <a:pPr algn="ctr"/>
            <a:r>
              <a:rPr lang="en-US" sz="1600" b="1" dirty="0">
                <a:solidFill>
                  <a:srgbClr val="00B0F0"/>
                </a:solidFill>
                <a:latin typeface="Arial" panose="020B0604020202020204" pitchFamily="34" charset="0"/>
                <a:cs typeface="Arial" panose="020B0604020202020204" pitchFamily="34" charset="0"/>
              </a:rPr>
              <a:t>Levi</a:t>
            </a:r>
          </a:p>
        </p:txBody>
      </p:sp>
      <p:sp>
        <p:nvSpPr>
          <p:cNvPr id="8" name="TextBox 7">
            <a:extLst>
              <a:ext uri="{FF2B5EF4-FFF2-40B4-BE49-F238E27FC236}">
                <a16:creationId xmlns:a16="http://schemas.microsoft.com/office/drawing/2014/main" id="{CB835532-DC82-B805-6CF3-7AD50A55C84C}"/>
              </a:ext>
            </a:extLst>
          </p:cNvPr>
          <p:cNvSpPr txBox="1"/>
          <p:nvPr/>
        </p:nvSpPr>
        <p:spPr>
          <a:xfrm>
            <a:off x="1328736" y="3206725"/>
            <a:ext cx="828677" cy="307777"/>
          </a:xfrm>
          <a:prstGeom prst="rect">
            <a:avLst/>
          </a:prstGeom>
          <a:noFill/>
          <a:ln w="25400">
            <a:solidFill>
              <a:schemeClr val="tx1"/>
            </a:solidFill>
          </a:ln>
        </p:spPr>
        <p:txBody>
          <a:bodyPr wrap="square" rtlCol="0">
            <a:spAutoFit/>
          </a:bodyPr>
          <a:lstStyle/>
          <a:p>
            <a:pPr algn="ctr"/>
            <a:r>
              <a:rPr lang="en-US" sz="1400" b="1" dirty="0">
                <a:solidFill>
                  <a:srgbClr val="00B0F0"/>
                </a:solidFill>
                <a:latin typeface="Arial" panose="020B0604020202020204" pitchFamily="34" charset="0"/>
                <a:cs typeface="Arial" panose="020B0604020202020204" pitchFamily="34" charset="0"/>
              </a:rPr>
              <a:t>Simeon</a:t>
            </a:r>
          </a:p>
        </p:txBody>
      </p:sp>
      <p:sp>
        <p:nvSpPr>
          <p:cNvPr id="9" name="TextBox 8">
            <a:extLst>
              <a:ext uri="{FF2B5EF4-FFF2-40B4-BE49-F238E27FC236}">
                <a16:creationId xmlns:a16="http://schemas.microsoft.com/office/drawing/2014/main" id="{EB7CA17A-D13F-D52C-520C-28C9EA42DD35}"/>
              </a:ext>
            </a:extLst>
          </p:cNvPr>
          <p:cNvSpPr txBox="1"/>
          <p:nvPr/>
        </p:nvSpPr>
        <p:spPr>
          <a:xfrm>
            <a:off x="352384" y="3198688"/>
            <a:ext cx="828677" cy="292388"/>
          </a:xfrm>
          <a:prstGeom prst="rect">
            <a:avLst/>
          </a:prstGeom>
          <a:noFill/>
          <a:ln w="25400">
            <a:solidFill>
              <a:schemeClr val="tx1"/>
            </a:solidFill>
          </a:ln>
        </p:spPr>
        <p:txBody>
          <a:bodyPr wrap="square" rtlCol="0">
            <a:spAutoFit/>
          </a:bodyPr>
          <a:lstStyle/>
          <a:p>
            <a:pPr algn="ctr"/>
            <a:r>
              <a:rPr lang="en-US" sz="1300" b="1" dirty="0">
                <a:solidFill>
                  <a:srgbClr val="00B0F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Reuben</a:t>
            </a:r>
          </a:p>
        </p:txBody>
      </p:sp>
      <p:sp>
        <p:nvSpPr>
          <p:cNvPr id="10" name="TextBox 9">
            <a:extLst>
              <a:ext uri="{FF2B5EF4-FFF2-40B4-BE49-F238E27FC236}">
                <a16:creationId xmlns:a16="http://schemas.microsoft.com/office/drawing/2014/main" id="{97174108-D0D9-CC5A-2B13-03C22F32C7CC}"/>
              </a:ext>
            </a:extLst>
          </p:cNvPr>
          <p:cNvSpPr txBox="1"/>
          <p:nvPr/>
        </p:nvSpPr>
        <p:spPr>
          <a:xfrm>
            <a:off x="11053796" y="3223602"/>
            <a:ext cx="828677" cy="261610"/>
          </a:xfrm>
          <a:prstGeom prst="rect">
            <a:avLst/>
          </a:prstGeom>
          <a:noFill/>
          <a:ln w="25400">
            <a:solidFill>
              <a:schemeClr val="tx1"/>
            </a:solidFill>
          </a:ln>
        </p:spPr>
        <p:txBody>
          <a:bodyPr wrap="square" rtlCol="0">
            <a:spAutoFit/>
          </a:bodyPr>
          <a:lstStyle/>
          <a:p>
            <a:pPr algn="ctr"/>
            <a:r>
              <a:rPr lang="en-US" sz="1100" b="1" dirty="0">
                <a:solidFill>
                  <a:srgbClr val="00B0F0"/>
                </a:solidFill>
                <a:latin typeface="Arial" panose="020B0604020202020204" pitchFamily="34" charset="0"/>
                <a:cs typeface="Arial" panose="020B0604020202020204" pitchFamily="34" charset="0"/>
              </a:rPr>
              <a:t>Benjamin</a:t>
            </a:r>
          </a:p>
        </p:txBody>
      </p:sp>
      <p:sp>
        <p:nvSpPr>
          <p:cNvPr id="11" name="TextBox 10">
            <a:extLst>
              <a:ext uri="{FF2B5EF4-FFF2-40B4-BE49-F238E27FC236}">
                <a16:creationId xmlns:a16="http://schemas.microsoft.com/office/drawing/2014/main" id="{FA1CB190-D5E8-7321-A447-1CFB471392F5}"/>
              </a:ext>
            </a:extLst>
          </p:cNvPr>
          <p:cNvSpPr txBox="1"/>
          <p:nvPr/>
        </p:nvSpPr>
        <p:spPr>
          <a:xfrm>
            <a:off x="9320182" y="4351213"/>
            <a:ext cx="828677" cy="276999"/>
          </a:xfrm>
          <a:prstGeom prst="rect">
            <a:avLst/>
          </a:prstGeom>
          <a:noFill/>
          <a:ln w="25400">
            <a:solidFill>
              <a:schemeClr val="tx1"/>
            </a:solidFill>
          </a:ln>
        </p:spPr>
        <p:txBody>
          <a:bodyPr wrap="square" rtlCol="0">
            <a:spAutoFit/>
          </a:bodyPr>
          <a:lstStyle/>
          <a:p>
            <a:pPr algn="ctr"/>
            <a:r>
              <a:rPr lang="en-US" sz="1200" b="1" dirty="0">
                <a:solidFill>
                  <a:srgbClr val="00B050"/>
                </a:solidFill>
                <a:latin typeface="Arial" panose="020B0604020202020204" pitchFamily="34" charset="0"/>
                <a:cs typeface="Arial" panose="020B0604020202020204" pitchFamily="34" charset="0"/>
              </a:rPr>
              <a:t>Ephraim</a:t>
            </a:r>
          </a:p>
        </p:txBody>
      </p:sp>
      <p:sp>
        <p:nvSpPr>
          <p:cNvPr id="12" name="TextBox 11">
            <a:extLst>
              <a:ext uri="{FF2B5EF4-FFF2-40B4-BE49-F238E27FC236}">
                <a16:creationId xmlns:a16="http://schemas.microsoft.com/office/drawing/2014/main" id="{125309CF-A6CF-1E61-B738-71C04E2120E2}"/>
              </a:ext>
            </a:extLst>
          </p:cNvPr>
          <p:cNvSpPr txBox="1"/>
          <p:nvPr/>
        </p:nvSpPr>
        <p:spPr>
          <a:xfrm>
            <a:off x="9144027" y="3214077"/>
            <a:ext cx="828677" cy="276999"/>
          </a:xfrm>
          <a:prstGeom prst="rect">
            <a:avLst/>
          </a:prstGeom>
          <a:noFill/>
          <a:ln w="25400">
            <a:solidFill>
              <a:schemeClr val="tx1"/>
            </a:solidFill>
          </a:ln>
        </p:spPr>
        <p:txBody>
          <a:bodyPr wrap="square" rtlCol="0">
            <a:spAutoFit/>
          </a:bodyPr>
          <a:lstStyle/>
          <a:p>
            <a:pPr algn="ctr"/>
            <a:r>
              <a:rPr lang="en-US" sz="1200" b="1" dirty="0">
                <a:solidFill>
                  <a:srgbClr val="00B0F0"/>
                </a:solidFill>
                <a:latin typeface="Arial" panose="020B0604020202020204" pitchFamily="34" charset="0"/>
                <a:cs typeface="Arial" panose="020B0604020202020204" pitchFamily="34" charset="0"/>
              </a:rPr>
              <a:t>Zebulun</a:t>
            </a:r>
          </a:p>
        </p:txBody>
      </p:sp>
      <p:sp>
        <p:nvSpPr>
          <p:cNvPr id="13" name="TextBox 12">
            <a:extLst>
              <a:ext uri="{FF2B5EF4-FFF2-40B4-BE49-F238E27FC236}">
                <a16:creationId xmlns:a16="http://schemas.microsoft.com/office/drawing/2014/main" id="{C5121DA7-142A-E85C-5874-05100B85FE25}"/>
              </a:ext>
            </a:extLst>
          </p:cNvPr>
          <p:cNvSpPr txBox="1"/>
          <p:nvPr/>
        </p:nvSpPr>
        <p:spPr>
          <a:xfrm>
            <a:off x="8148710" y="3214077"/>
            <a:ext cx="828677" cy="276999"/>
          </a:xfrm>
          <a:prstGeom prst="rect">
            <a:avLst/>
          </a:prstGeom>
          <a:noFill/>
          <a:ln w="25400">
            <a:solidFill>
              <a:schemeClr val="tx1"/>
            </a:solidFill>
          </a:ln>
        </p:spPr>
        <p:txBody>
          <a:bodyPr wrap="square" rtlCol="0">
            <a:spAutoFit/>
          </a:bodyPr>
          <a:lstStyle/>
          <a:p>
            <a:pPr algn="ctr"/>
            <a:r>
              <a:rPr lang="en-US" sz="1200" b="1" dirty="0">
                <a:solidFill>
                  <a:srgbClr val="00B0F0"/>
                </a:solidFill>
                <a:latin typeface="Arial" panose="020B0604020202020204" pitchFamily="34" charset="0"/>
                <a:cs typeface="Arial" panose="020B0604020202020204" pitchFamily="34" charset="0"/>
              </a:rPr>
              <a:t>Issachar</a:t>
            </a:r>
          </a:p>
        </p:txBody>
      </p:sp>
      <p:sp>
        <p:nvSpPr>
          <p:cNvPr id="14" name="TextBox 13">
            <a:extLst>
              <a:ext uri="{FF2B5EF4-FFF2-40B4-BE49-F238E27FC236}">
                <a16:creationId xmlns:a16="http://schemas.microsoft.com/office/drawing/2014/main" id="{51027032-A2B5-2740-4F00-38A92D7DD623}"/>
              </a:ext>
            </a:extLst>
          </p:cNvPr>
          <p:cNvSpPr txBox="1"/>
          <p:nvPr/>
        </p:nvSpPr>
        <p:spPr>
          <a:xfrm>
            <a:off x="7158080" y="3214077"/>
            <a:ext cx="828677" cy="338554"/>
          </a:xfrm>
          <a:prstGeom prst="rect">
            <a:avLst/>
          </a:prstGeom>
          <a:noFill/>
          <a:ln w="25400">
            <a:solidFill>
              <a:schemeClr val="tx1"/>
            </a:solidFill>
          </a:ln>
        </p:spPr>
        <p:txBody>
          <a:bodyPr wrap="square" rtlCol="0">
            <a:spAutoFit/>
          </a:bodyPr>
          <a:lstStyle/>
          <a:p>
            <a:pPr algn="ctr"/>
            <a:r>
              <a:rPr lang="en-US" sz="1600" b="1" dirty="0">
                <a:solidFill>
                  <a:srgbClr val="00B0F0"/>
                </a:solidFill>
                <a:latin typeface="Arial" panose="020B0604020202020204" pitchFamily="34" charset="0"/>
                <a:cs typeface="Arial" panose="020B0604020202020204" pitchFamily="34" charset="0"/>
              </a:rPr>
              <a:t>Asher</a:t>
            </a:r>
          </a:p>
        </p:txBody>
      </p:sp>
      <p:sp>
        <p:nvSpPr>
          <p:cNvPr id="15" name="TextBox 14">
            <a:extLst>
              <a:ext uri="{FF2B5EF4-FFF2-40B4-BE49-F238E27FC236}">
                <a16:creationId xmlns:a16="http://schemas.microsoft.com/office/drawing/2014/main" id="{DF6C1C7A-C8FE-9CA7-ED83-A4CF9427BB12}"/>
              </a:ext>
            </a:extLst>
          </p:cNvPr>
          <p:cNvSpPr txBox="1"/>
          <p:nvPr/>
        </p:nvSpPr>
        <p:spPr>
          <a:xfrm>
            <a:off x="10739438" y="4351213"/>
            <a:ext cx="1042987" cy="276999"/>
          </a:xfrm>
          <a:prstGeom prst="rect">
            <a:avLst/>
          </a:prstGeom>
          <a:noFill/>
          <a:ln w="25400">
            <a:solidFill>
              <a:schemeClr val="tx1"/>
            </a:solidFill>
          </a:ln>
        </p:spPr>
        <p:txBody>
          <a:bodyPr wrap="square" rtlCol="0">
            <a:spAutoFit/>
          </a:bodyPr>
          <a:lstStyle/>
          <a:p>
            <a:pPr algn="ctr"/>
            <a:r>
              <a:rPr lang="en-US" sz="1200" b="1" dirty="0">
                <a:solidFill>
                  <a:srgbClr val="00B050"/>
                </a:solidFill>
                <a:latin typeface="Arial" panose="020B0604020202020204" pitchFamily="34" charset="0"/>
                <a:cs typeface="Arial" panose="020B0604020202020204" pitchFamily="34" charset="0"/>
              </a:rPr>
              <a:t>Manasseh</a:t>
            </a:r>
          </a:p>
        </p:txBody>
      </p:sp>
      <p:sp>
        <p:nvSpPr>
          <p:cNvPr id="16" name="TextBox 15">
            <a:extLst>
              <a:ext uri="{FF2B5EF4-FFF2-40B4-BE49-F238E27FC236}">
                <a16:creationId xmlns:a16="http://schemas.microsoft.com/office/drawing/2014/main" id="{54802C32-2F61-DA73-C572-8A0F436F7BEA}"/>
              </a:ext>
            </a:extLst>
          </p:cNvPr>
          <p:cNvSpPr txBox="1"/>
          <p:nvPr/>
        </p:nvSpPr>
        <p:spPr>
          <a:xfrm>
            <a:off x="6167450" y="3203719"/>
            <a:ext cx="828677" cy="338554"/>
          </a:xfrm>
          <a:prstGeom prst="rect">
            <a:avLst/>
          </a:prstGeom>
          <a:noFill/>
          <a:ln w="25400">
            <a:solidFill>
              <a:schemeClr val="tx1"/>
            </a:solidFill>
          </a:ln>
        </p:spPr>
        <p:txBody>
          <a:bodyPr wrap="square" rtlCol="0">
            <a:spAutoFit/>
          </a:bodyPr>
          <a:lstStyle/>
          <a:p>
            <a:pPr algn="ctr"/>
            <a:r>
              <a:rPr lang="en-US" sz="1600" b="1" dirty="0">
                <a:solidFill>
                  <a:srgbClr val="00B0F0"/>
                </a:solidFill>
                <a:latin typeface="Arial" panose="020B0604020202020204" pitchFamily="34" charset="0"/>
                <a:cs typeface="Arial" panose="020B0604020202020204" pitchFamily="34" charset="0"/>
              </a:rPr>
              <a:t>Gad</a:t>
            </a:r>
          </a:p>
        </p:txBody>
      </p:sp>
      <p:sp>
        <p:nvSpPr>
          <p:cNvPr id="17" name="TextBox 16">
            <a:extLst>
              <a:ext uri="{FF2B5EF4-FFF2-40B4-BE49-F238E27FC236}">
                <a16:creationId xmlns:a16="http://schemas.microsoft.com/office/drawing/2014/main" id="{461EAACB-73EB-AFDB-9F27-C8B4320800BB}"/>
              </a:ext>
            </a:extLst>
          </p:cNvPr>
          <p:cNvSpPr txBox="1"/>
          <p:nvPr/>
        </p:nvSpPr>
        <p:spPr>
          <a:xfrm>
            <a:off x="3036102" y="679982"/>
            <a:ext cx="6162677" cy="646331"/>
          </a:xfrm>
          <a:prstGeom prst="rect">
            <a:avLst/>
          </a:prstGeom>
          <a:noFill/>
        </p:spPr>
        <p:txBody>
          <a:bodyPr wrap="square" rtlCol="0">
            <a:spAutoFit/>
          </a:bodyPr>
          <a:lstStyle/>
          <a:p>
            <a:pPr algn="ctr"/>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Israel’s 13 Tribes</a:t>
            </a:r>
          </a:p>
        </p:txBody>
      </p:sp>
      <p:cxnSp>
        <p:nvCxnSpPr>
          <p:cNvPr id="19" name="Straight Connector 18">
            <a:extLst>
              <a:ext uri="{FF2B5EF4-FFF2-40B4-BE49-F238E27FC236}">
                <a16:creationId xmlns:a16="http://schemas.microsoft.com/office/drawing/2014/main" id="{7A52B077-B1ED-5E84-DCF2-8971D5410A6A}"/>
              </a:ext>
            </a:extLst>
          </p:cNvPr>
          <p:cNvCxnSpPr>
            <a:stCxn id="3" idx="2"/>
          </p:cNvCxnSpPr>
          <p:nvPr/>
        </p:nvCxnSpPr>
        <p:spPr>
          <a:xfrm flipH="1">
            <a:off x="6095999" y="2259911"/>
            <a:ext cx="1" cy="5437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27E6E88-AC62-EEA4-858E-EDB2EA4DE18A}"/>
              </a:ext>
            </a:extLst>
          </p:cNvPr>
          <p:cNvCxnSpPr>
            <a:cxnSpLocks/>
          </p:cNvCxnSpPr>
          <p:nvPr/>
        </p:nvCxnSpPr>
        <p:spPr>
          <a:xfrm flipH="1">
            <a:off x="766749" y="2803669"/>
            <a:ext cx="1070138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DA3C5DE-3856-1FB1-7BC3-1F2BDCB153E2}"/>
              </a:ext>
            </a:extLst>
          </p:cNvPr>
          <p:cNvCxnSpPr>
            <a:cxnSpLocks/>
          </p:cNvCxnSpPr>
          <p:nvPr/>
        </p:nvCxnSpPr>
        <p:spPr>
          <a:xfrm>
            <a:off x="776273" y="2803669"/>
            <a:ext cx="0" cy="41040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292E083-5277-9653-ED95-CCC775272DAB}"/>
              </a:ext>
            </a:extLst>
          </p:cNvPr>
          <p:cNvCxnSpPr>
            <a:cxnSpLocks/>
          </p:cNvCxnSpPr>
          <p:nvPr/>
        </p:nvCxnSpPr>
        <p:spPr>
          <a:xfrm>
            <a:off x="1743074" y="2793311"/>
            <a:ext cx="0" cy="41040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B6E690D-F9FB-5814-DD6B-378F0B48A0C5}"/>
              </a:ext>
            </a:extLst>
          </p:cNvPr>
          <p:cNvCxnSpPr>
            <a:cxnSpLocks/>
          </p:cNvCxnSpPr>
          <p:nvPr/>
        </p:nvCxnSpPr>
        <p:spPr>
          <a:xfrm>
            <a:off x="2709836" y="2813194"/>
            <a:ext cx="0" cy="41040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2E16C8A-B2C5-D700-5641-F9F591E74B5B}"/>
              </a:ext>
            </a:extLst>
          </p:cNvPr>
          <p:cNvCxnSpPr>
            <a:cxnSpLocks/>
          </p:cNvCxnSpPr>
          <p:nvPr/>
        </p:nvCxnSpPr>
        <p:spPr>
          <a:xfrm>
            <a:off x="3681386" y="2794144"/>
            <a:ext cx="0" cy="41040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9ED16C2-F353-AE5B-7829-993492FA628C}"/>
              </a:ext>
            </a:extLst>
          </p:cNvPr>
          <p:cNvCxnSpPr>
            <a:cxnSpLocks/>
          </p:cNvCxnSpPr>
          <p:nvPr/>
        </p:nvCxnSpPr>
        <p:spPr>
          <a:xfrm>
            <a:off x="4643411" y="2793311"/>
            <a:ext cx="0" cy="41040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7B3FB5F-6473-03A6-2616-E3F8CD4C89FD}"/>
              </a:ext>
            </a:extLst>
          </p:cNvPr>
          <p:cNvCxnSpPr>
            <a:cxnSpLocks/>
          </p:cNvCxnSpPr>
          <p:nvPr/>
        </p:nvCxnSpPr>
        <p:spPr>
          <a:xfrm>
            <a:off x="5605436" y="2793311"/>
            <a:ext cx="0" cy="41040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FECDFB8-9BBA-E4E9-7C45-A94857963F08}"/>
              </a:ext>
            </a:extLst>
          </p:cNvPr>
          <p:cNvCxnSpPr>
            <a:cxnSpLocks/>
          </p:cNvCxnSpPr>
          <p:nvPr/>
        </p:nvCxnSpPr>
        <p:spPr>
          <a:xfrm>
            <a:off x="6596061" y="2793311"/>
            <a:ext cx="0" cy="41040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B98E55C-7C72-DB56-B971-EBD745054A15}"/>
              </a:ext>
            </a:extLst>
          </p:cNvPr>
          <p:cNvCxnSpPr>
            <a:cxnSpLocks/>
          </p:cNvCxnSpPr>
          <p:nvPr/>
        </p:nvCxnSpPr>
        <p:spPr>
          <a:xfrm>
            <a:off x="7572418" y="2813194"/>
            <a:ext cx="0" cy="41040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F805AA5-84B5-89FA-A173-F1CB239B4ABD}"/>
              </a:ext>
            </a:extLst>
          </p:cNvPr>
          <p:cNvCxnSpPr>
            <a:cxnSpLocks/>
          </p:cNvCxnSpPr>
          <p:nvPr/>
        </p:nvCxnSpPr>
        <p:spPr>
          <a:xfrm>
            <a:off x="8577321" y="2813194"/>
            <a:ext cx="0" cy="41040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DD6F5A55-B182-017F-CA1C-E85BF55A06BC}"/>
              </a:ext>
            </a:extLst>
          </p:cNvPr>
          <p:cNvCxnSpPr>
            <a:cxnSpLocks/>
          </p:cNvCxnSpPr>
          <p:nvPr/>
        </p:nvCxnSpPr>
        <p:spPr>
          <a:xfrm>
            <a:off x="9558365" y="2803669"/>
            <a:ext cx="0" cy="41040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3D6FB8C-8EF6-1C16-30FF-DAC9E12DB9C7}"/>
              </a:ext>
            </a:extLst>
          </p:cNvPr>
          <p:cNvCxnSpPr>
            <a:cxnSpLocks/>
          </p:cNvCxnSpPr>
          <p:nvPr/>
        </p:nvCxnSpPr>
        <p:spPr>
          <a:xfrm>
            <a:off x="10544145" y="2813194"/>
            <a:ext cx="0" cy="12458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BC4D275-401C-5E1B-F709-81E032A9DB85}"/>
              </a:ext>
            </a:extLst>
          </p:cNvPr>
          <p:cNvCxnSpPr>
            <a:cxnSpLocks/>
          </p:cNvCxnSpPr>
          <p:nvPr/>
        </p:nvCxnSpPr>
        <p:spPr>
          <a:xfrm>
            <a:off x="11472882" y="2803669"/>
            <a:ext cx="0" cy="41040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E7D622EA-CA8E-6599-4C94-37E26CB91562}"/>
              </a:ext>
            </a:extLst>
          </p:cNvPr>
          <p:cNvCxnSpPr>
            <a:cxnSpLocks/>
          </p:cNvCxnSpPr>
          <p:nvPr/>
        </p:nvCxnSpPr>
        <p:spPr>
          <a:xfrm flipH="1">
            <a:off x="9734490" y="4048125"/>
            <a:ext cx="30" cy="3030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153EB32-FD5D-33DF-2E47-C6EF7AB732F0}"/>
              </a:ext>
            </a:extLst>
          </p:cNvPr>
          <p:cNvCxnSpPr>
            <a:cxnSpLocks/>
          </p:cNvCxnSpPr>
          <p:nvPr/>
        </p:nvCxnSpPr>
        <p:spPr>
          <a:xfrm flipH="1">
            <a:off x="9736894" y="4053475"/>
            <a:ext cx="1552582" cy="112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EA9E0F3-B9C0-5D92-721A-0466F8B00514}"/>
              </a:ext>
            </a:extLst>
          </p:cNvPr>
          <p:cNvCxnSpPr>
            <a:cxnSpLocks/>
          </p:cNvCxnSpPr>
          <p:nvPr/>
        </p:nvCxnSpPr>
        <p:spPr>
          <a:xfrm>
            <a:off x="11289476" y="4053475"/>
            <a:ext cx="0" cy="29773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CEAE2604-6A95-1AD8-343F-0B72AE85AB45}"/>
              </a:ext>
            </a:extLst>
          </p:cNvPr>
          <p:cNvSpPr txBox="1"/>
          <p:nvPr/>
        </p:nvSpPr>
        <p:spPr>
          <a:xfrm>
            <a:off x="9734490" y="4872796"/>
            <a:ext cx="1733644" cy="338554"/>
          </a:xfrm>
          <a:prstGeom prst="rect">
            <a:avLst/>
          </a:prstGeom>
          <a:noFill/>
        </p:spPr>
        <p:txBody>
          <a:bodyPr wrap="square" rtlCol="0">
            <a:spAutoFit/>
          </a:bodyPr>
          <a:lstStyle/>
          <a:p>
            <a:r>
              <a:rPr lang="en-US" sz="1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Genesis 48:19</a:t>
            </a:r>
          </a:p>
        </p:txBody>
      </p:sp>
      <p:sp>
        <p:nvSpPr>
          <p:cNvPr id="22" name="TextBox 21">
            <a:extLst>
              <a:ext uri="{FF2B5EF4-FFF2-40B4-BE49-F238E27FC236}">
                <a16:creationId xmlns:a16="http://schemas.microsoft.com/office/drawing/2014/main" id="{C628A245-8B60-952D-47DF-21EB343D11E2}"/>
              </a:ext>
            </a:extLst>
          </p:cNvPr>
          <p:cNvSpPr txBox="1"/>
          <p:nvPr/>
        </p:nvSpPr>
        <p:spPr>
          <a:xfrm>
            <a:off x="1328736" y="4565019"/>
            <a:ext cx="828677" cy="307777"/>
          </a:xfrm>
          <a:prstGeom prst="rect">
            <a:avLst/>
          </a:prstGeom>
          <a:noFill/>
          <a:ln w="25400">
            <a:solidFill>
              <a:schemeClr val="tx1"/>
            </a:solidFill>
          </a:ln>
        </p:spPr>
        <p:txBody>
          <a:bodyPr wrap="square" rtlCol="0">
            <a:spAutoFit/>
          </a:bodyPr>
          <a:lstStyle/>
          <a:p>
            <a:pPr algn="ctr"/>
            <a:r>
              <a:rPr lang="en-US" sz="1400" b="1" dirty="0">
                <a:solidFill>
                  <a:srgbClr val="00B0F0"/>
                </a:solidFill>
                <a:latin typeface="Arial" panose="020B0604020202020204" pitchFamily="34" charset="0"/>
                <a:cs typeface="Arial" panose="020B0604020202020204" pitchFamily="34" charset="0"/>
              </a:rPr>
              <a:t>Joseph</a:t>
            </a:r>
          </a:p>
        </p:txBody>
      </p:sp>
      <p:sp>
        <p:nvSpPr>
          <p:cNvPr id="24" name="TextBox 23">
            <a:extLst>
              <a:ext uri="{FF2B5EF4-FFF2-40B4-BE49-F238E27FC236}">
                <a16:creationId xmlns:a16="http://schemas.microsoft.com/office/drawing/2014/main" id="{7B6027DD-DB47-92F4-8B51-D71D2B407CCB}"/>
              </a:ext>
            </a:extLst>
          </p:cNvPr>
          <p:cNvSpPr txBox="1"/>
          <p:nvPr/>
        </p:nvSpPr>
        <p:spPr>
          <a:xfrm>
            <a:off x="2852709" y="4595797"/>
            <a:ext cx="828677" cy="276999"/>
          </a:xfrm>
          <a:prstGeom prst="rect">
            <a:avLst/>
          </a:prstGeom>
          <a:noFill/>
          <a:ln w="25400">
            <a:solidFill>
              <a:schemeClr val="tx1"/>
            </a:solidFill>
          </a:ln>
        </p:spPr>
        <p:txBody>
          <a:bodyPr wrap="square" rtlCol="0">
            <a:spAutoFit/>
          </a:bodyPr>
          <a:lstStyle/>
          <a:p>
            <a:pPr algn="ctr"/>
            <a:r>
              <a:rPr lang="en-US" sz="1200" b="1" dirty="0">
                <a:solidFill>
                  <a:srgbClr val="00B050"/>
                </a:solidFill>
                <a:latin typeface="Arial" panose="020B0604020202020204" pitchFamily="34" charset="0"/>
                <a:cs typeface="Arial" panose="020B0604020202020204" pitchFamily="34" charset="0"/>
              </a:rPr>
              <a:t>Ephraim</a:t>
            </a:r>
          </a:p>
        </p:txBody>
      </p:sp>
      <p:sp>
        <p:nvSpPr>
          <p:cNvPr id="25" name="TextBox 24">
            <a:extLst>
              <a:ext uri="{FF2B5EF4-FFF2-40B4-BE49-F238E27FC236}">
                <a16:creationId xmlns:a16="http://schemas.microsoft.com/office/drawing/2014/main" id="{B92D3ADC-8876-16D3-B735-AEBD2DDEDA22}"/>
              </a:ext>
            </a:extLst>
          </p:cNvPr>
          <p:cNvSpPr txBox="1"/>
          <p:nvPr/>
        </p:nvSpPr>
        <p:spPr>
          <a:xfrm>
            <a:off x="4174317" y="4595796"/>
            <a:ext cx="1042987" cy="276999"/>
          </a:xfrm>
          <a:prstGeom prst="rect">
            <a:avLst/>
          </a:prstGeom>
          <a:noFill/>
          <a:ln w="25400">
            <a:solidFill>
              <a:schemeClr val="tx1"/>
            </a:solidFill>
          </a:ln>
        </p:spPr>
        <p:txBody>
          <a:bodyPr wrap="square" rtlCol="0">
            <a:spAutoFit/>
          </a:bodyPr>
          <a:lstStyle/>
          <a:p>
            <a:pPr algn="ctr"/>
            <a:r>
              <a:rPr lang="en-US" sz="1200" b="1" dirty="0">
                <a:solidFill>
                  <a:srgbClr val="00B050"/>
                </a:solidFill>
                <a:latin typeface="Arial" panose="020B0604020202020204" pitchFamily="34" charset="0"/>
                <a:cs typeface="Arial" panose="020B0604020202020204" pitchFamily="34" charset="0"/>
              </a:rPr>
              <a:t>Manasseh</a:t>
            </a:r>
          </a:p>
        </p:txBody>
      </p:sp>
      <p:cxnSp>
        <p:nvCxnSpPr>
          <p:cNvPr id="41" name="Straight Connector 40">
            <a:extLst>
              <a:ext uri="{FF2B5EF4-FFF2-40B4-BE49-F238E27FC236}">
                <a16:creationId xmlns:a16="http://schemas.microsoft.com/office/drawing/2014/main" id="{5362DBD2-164F-B8ED-FC03-1C832294A640}"/>
              </a:ext>
            </a:extLst>
          </p:cNvPr>
          <p:cNvCxnSpPr/>
          <p:nvPr/>
        </p:nvCxnSpPr>
        <p:spPr>
          <a:xfrm>
            <a:off x="2395525" y="4713937"/>
            <a:ext cx="23337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D166222F-BE82-D88C-3EC2-0BC9D1FB8F19}"/>
              </a:ext>
            </a:extLst>
          </p:cNvPr>
          <p:cNvCxnSpPr/>
          <p:nvPr/>
        </p:nvCxnSpPr>
        <p:spPr>
          <a:xfrm>
            <a:off x="2395525" y="4780612"/>
            <a:ext cx="23337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48402C6-4E2D-15DE-3455-6E6EBDC08ADF}"/>
              </a:ext>
            </a:extLst>
          </p:cNvPr>
          <p:cNvCxnSpPr>
            <a:cxnSpLocks/>
          </p:cNvCxnSpPr>
          <p:nvPr/>
        </p:nvCxnSpPr>
        <p:spPr>
          <a:xfrm>
            <a:off x="3933014" y="4622981"/>
            <a:ext cx="0" cy="18191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1CCBDE5F-9A0B-0B56-8B48-6A4496A305A6}"/>
              </a:ext>
            </a:extLst>
          </p:cNvPr>
          <p:cNvCxnSpPr>
            <a:cxnSpLocks/>
          </p:cNvCxnSpPr>
          <p:nvPr/>
        </p:nvCxnSpPr>
        <p:spPr>
          <a:xfrm>
            <a:off x="3838563" y="4713937"/>
            <a:ext cx="18890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0743EFC1-AA37-1D19-0E7A-9637371B474B}"/>
              </a:ext>
            </a:extLst>
          </p:cNvPr>
          <p:cNvSpPr txBox="1"/>
          <p:nvPr/>
        </p:nvSpPr>
        <p:spPr>
          <a:xfrm>
            <a:off x="2852709" y="5153594"/>
            <a:ext cx="828677" cy="307777"/>
          </a:xfrm>
          <a:prstGeom prst="rect">
            <a:avLst/>
          </a:prstGeom>
          <a:noFill/>
          <a:ln w="25400">
            <a:solidFill>
              <a:schemeClr val="tx1"/>
            </a:solidFill>
          </a:ln>
        </p:spPr>
        <p:txBody>
          <a:bodyPr wrap="square" rtlCol="0">
            <a:spAutoFit/>
          </a:bodyPr>
          <a:lstStyle/>
          <a:p>
            <a:pPr algn="ctr"/>
            <a:r>
              <a:rPr lang="en-US" sz="1400" b="1" dirty="0">
                <a:solidFill>
                  <a:srgbClr val="00B0F0"/>
                </a:solidFill>
                <a:latin typeface="Arial" panose="020B0604020202020204" pitchFamily="34" charset="0"/>
                <a:cs typeface="Arial" panose="020B0604020202020204" pitchFamily="34" charset="0"/>
              </a:rPr>
              <a:t>Joseph</a:t>
            </a:r>
          </a:p>
        </p:txBody>
      </p:sp>
      <p:sp>
        <p:nvSpPr>
          <p:cNvPr id="51" name="TextBox 50">
            <a:extLst>
              <a:ext uri="{FF2B5EF4-FFF2-40B4-BE49-F238E27FC236}">
                <a16:creationId xmlns:a16="http://schemas.microsoft.com/office/drawing/2014/main" id="{82757D48-6344-F343-FC68-56A244D1702C}"/>
              </a:ext>
            </a:extLst>
          </p:cNvPr>
          <p:cNvSpPr txBox="1"/>
          <p:nvPr/>
        </p:nvSpPr>
        <p:spPr>
          <a:xfrm>
            <a:off x="1347743" y="5204942"/>
            <a:ext cx="828677" cy="276999"/>
          </a:xfrm>
          <a:prstGeom prst="rect">
            <a:avLst/>
          </a:prstGeom>
          <a:noFill/>
          <a:ln w="25400">
            <a:solidFill>
              <a:schemeClr val="tx1"/>
            </a:solidFill>
          </a:ln>
        </p:spPr>
        <p:txBody>
          <a:bodyPr wrap="square" rtlCol="0">
            <a:spAutoFit/>
          </a:bodyPr>
          <a:lstStyle/>
          <a:p>
            <a:pPr algn="ctr"/>
            <a:r>
              <a:rPr lang="en-US" sz="1200" b="1" dirty="0">
                <a:solidFill>
                  <a:srgbClr val="00B050"/>
                </a:solidFill>
                <a:latin typeface="Arial" panose="020B0604020202020204" pitchFamily="34" charset="0"/>
                <a:cs typeface="Arial" panose="020B0604020202020204" pitchFamily="34" charset="0"/>
              </a:rPr>
              <a:t>Ephraim</a:t>
            </a:r>
          </a:p>
        </p:txBody>
      </p:sp>
      <p:sp>
        <p:nvSpPr>
          <p:cNvPr id="52" name="TextBox 51">
            <a:extLst>
              <a:ext uri="{FF2B5EF4-FFF2-40B4-BE49-F238E27FC236}">
                <a16:creationId xmlns:a16="http://schemas.microsoft.com/office/drawing/2014/main" id="{C50875D6-A2E1-794D-9332-54E7B84B8CCD}"/>
              </a:ext>
            </a:extLst>
          </p:cNvPr>
          <p:cNvSpPr txBox="1"/>
          <p:nvPr/>
        </p:nvSpPr>
        <p:spPr>
          <a:xfrm>
            <a:off x="4174317" y="5211350"/>
            <a:ext cx="1042987" cy="276999"/>
          </a:xfrm>
          <a:prstGeom prst="rect">
            <a:avLst/>
          </a:prstGeom>
          <a:noFill/>
          <a:ln w="25400">
            <a:solidFill>
              <a:schemeClr val="tx1"/>
            </a:solidFill>
          </a:ln>
        </p:spPr>
        <p:txBody>
          <a:bodyPr wrap="square" rtlCol="0">
            <a:spAutoFit/>
          </a:bodyPr>
          <a:lstStyle/>
          <a:p>
            <a:pPr algn="ctr"/>
            <a:r>
              <a:rPr lang="en-US" sz="1200" b="1" dirty="0">
                <a:solidFill>
                  <a:srgbClr val="00B050"/>
                </a:solidFill>
                <a:latin typeface="Arial" panose="020B0604020202020204" pitchFamily="34" charset="0"/>
                <a:cs typeface="Arial" panose="020B0604020202020204" pitchFamily="34" charset="0"/>
              </a:rPr>
              <a:t>Manasseh</a:t>
            </a:r>
          </a:p>
        </p:txBody>
      </p:sp>
      <p:cxnSp>
        <p:nvCxnSpPr>
          <p:cNvPr id="53" name="Straight Connector 52">
            <a:extLst>
              <a:ext uri="{FF2B5EF4-FFF2-40B4-BE49-F238E27FC236}">
                <a16:creationId xmlns:a16="http://schemas.microsoft.com/office/drawing/2014/main" id="{477DE5E9-9E85-3794-8CD8-A079E504A56C}"/>
              </a:ext>
            </a:extLst>
          </p:cNvPr>
          <p:cNvCxnSpPr/>
          <p:nvPr/>
        </p:nvCxnSpPr>
        <p:spPr>
          <a:xfrm>
            <a:off x="2395525" y="5340184"/>
            <a:ext cx="23337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CA48B86E-6B9D-A18F-9336-1193E81DF366}"/>
              </a:ext>
            </a:extLst>
          </p:cNvPr>
          <p:cNvCxnSpPr/>
          <p:nvPr/>
        </p:nvCxnSpPr>
        <p:spPr>
          <a:xfrm>
            <a:off x="2395525" y="5406859"/>
            <a:ext cx="23337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759AC5D1-7B45-8A47-5EAF-44CE797F3D08}"/>
              </a:ext>
            </a:extLst>
          </p:cNvPr>
          <p:cNvCxnSpPr>
            <a:cxnSpLocks/>
          </p:cNvCxnSpPr>
          <p:nvPr/>
        </p:nvCxnSpPr>
        <p:spPr>
          <a:xfrm>
            <a:off x="3848838" y="5343333"/>
            <a:ext cx="18890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069956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7E4641C-ECEB-A2B1-6A8C-43F5F9AB1DF3}"/>
              </a:ext>
            </a:extLst>
          </p:cNvPr>
          <p:cNvSpPr txBox="1"/>
          <p:nvPr/>
        </p:nvSpPr>
        <p:spPr>
          <a:xfrm>
            <a:off x="309561" y="986135"/>
            <a:ext cx="11572876" cy="5262979"/>
          </a:xfrm>
          <a:prstGeom prst="rect">
            <a:avLst/>
          </a:prstGeom>
          <a:noFill/>
        </p:spPr>
        <p:txBody>
          <a:bodyPr wrap="square">
            <a:spAutoFit/>
          </a:bodyPr>
          <a:lstStyle/>
          <a:p>
            <a:r>
              <a:rPr lang="en-US" sz="2800" b="1" i="1" kern="100" dirty="0">
                <a:solidFill>
                  <a:srgbClr val="000000"/>
                </a:solidFill>
                <a:effectLst/>
                <a:highlight>
                  <a:srgbClr val="FFFFFF"/>
                </a:highlight>
                <a:latin typeface="Arial" panose="020B0604020202020204" pitchFamily="34" charset="0"/>
                <a:ea typeface="Calibri" panose="020F0502020204030204" pitchFamily="34" charset="0"/>
                <a:cs typeface="Arial" panose="020B0604020202020204" pitchFamily="34" charset="0"/>
              </a:rPr>
              <a:t>“Now He who establishes us with you in Messiah and has anointed us is God, </a:t>
            </a:r>
            <a:r>
              <a:rPr lang="en-US" sz="2800" b="1" i="1" kern="100" dirty="0">
                <a:effectLst/>
                <a:latin typeface="Arial" panose="020B0604020202020204" pitchFamily="34" charset="0"/>
                <a:ea typeface="Calibri" panose="020F0502020204030204" pitchFamily="34" charset="0"/>
                <a:cs typeface="Arial" panose="020B0604020202020204" pitchFamily="34" charset="0"/>
              </a:rPr>
              <a:t>who also has </a:t>
            </a:r>
            <a:r>
              <a:rPr lang="en-US" sz="2800" b="1" i="1" kern="100" dirty="0">
                <a:solidFill>
                  <a:srgbClr val="FF0000"/>
                </a:solidFill>
                <a:effectLst/>
                <a:latin typeface="Arial" panose="020B0604020202020204" pitchFamily="34" charset="0"/>
                <a:ea typeface="Calibri" panose="020F0502020204030204" pitchFamily="34" charset="0"/>
                <a:cs typeface="Arial" panose="020B0604020202020204" pitchFamily="34" charset="0"/>
              </a:rPr>
              <a:t>sealed</a:t>
            </a:r>
            <a:r>
              <a:rPr lang="en-US" sz="2800" b="1" i="1" kern="100" dirty="0">
                <a:effectLst/>
                <a:latin typeface="Arial" panose="020B0604020202020204" pitchFamily="34" charset="0"/>
                <a:ea typeface="Calibri" panose="020F0502020204030204" pitchFamily="34" charset="0"/>
                <a:cs typeface="Arial" panose="020B0604020202020204" pitchFamily="34" charset="0"/>
              </a:rPr>
              <a:t> us and given us the Spirit in our hearts as a guarantee.” </a:t>
            </a:r>
            <a:r>
              <a:rPr lang="en-US" b="1" i="1" kern="100" dirty="0">
                <a:effectLst/>
                <a:latin typeface="Arial" panose="020B0604020202020204" pitchFamily="34" charset="0"/>
                <a:ea typeface="Calibri" panose="020F0502020204030204" pitchFamily="34" charset="0"/>
                <a:cs typeface="Arial" panose="020B0604020202020204" pitchFamily="34" charset="0"/>
              </a:rPr>
              <a:t>						</a:t>
            </a:r>
            <a:r>
              <a:rPr lang="en-US" b="1" kern="100" dirty="0">
                <a:effectLst/>
                <a:latin typeface="Arial" panose="020B0604020202020204" pitchFamily="34" charset="0"/>
                <a:ea typeface="Calibri" panose="020F0502020204030204" pitchFamily="34" charset="0"/>
                <a:cs typeface="Arial" panose="020B0604020202020204" pitchFamily="34" charset="0"/>
              </a:rPr>
              <a:t>II Corinth 1:21-22</a:t>
            </a:r>
          </a:p>
          <a:p>
            <a:endParaRPr lang="en-US" sz="2800" b="1" kern="100" dirty="0">
              <a:latin typeface="Arial" panose="020B0604020202020204" pitchFamily="34" charset="0"/>
              <a:ea typeface="Calibri" panose="020F0502020204030204" pitchFamily="34" charset="0"/>
              <a:cs typeface="Arial" panose="020B0604020202020204" pitchFamily="34" charset="0"/>
            </a:endParaRPr>
          </a:p>
          <a:p>
            <a:r>
              <a:rPr lang="en-US" sz="2800" b="1" dirty="0">
                <a:latin typeface="Arial" panose="020B0604020202020204" pitchFamily="34" charset="0"/>
                <a:cs typeface="Arial" panose="020B0604020202020204" pitchFamily="34" charset="0"/>
              </a:rPr>
              <a:t>“</a:t>
            </a:r>
            <a:r>
              <a:rPr lang="en-US" sz="2800" b="1" i="1" dirty="0">
                <a:latin typeface="Arial" panose="020B0604020202020204" pitchFamily="34" charset="0"/>
                <a:cs typeface="Arial" panose="020B0604020202020204" pitchFamily="34" charset="0"/>
              </a:rPr>
              <a:t>In Him you also trusted, after you heard the word of truth, the gospel of your salvation; in whom also, having believed, you were </a:t>
            </a:r>
            <a:r>
              <a:rPr lang="en-US" sz="2800" b="1" i="1" dirty="0">
                <a:solidFill>
                  <a:srgbClr val="FF0000"/>
                </a:solidFill>
                <a:latin typeface="Arial" panose="020B0604020202020204" pitchFamily="34" charset="0"/>
                <a:cs typeface="Arial" panose="020B0604020202020204" pitchFamily="34" charset="0"/>
              </a:rPr>
              <a:t>sealed</a:t>
            </a:r>
            <a:r>
              <a:rPr lang="en-US" sz="2800" b="1" i="1" dirty="0">
                <a:latin typeface="Arial" panose="020B0604020202020204" pitchFamily="34" charset="0"/>
                <a:cs typeface="Arial" panose="020B0604020202020204" pitchFamily="34" charset="0"/>
              </a:rPr>
              <a:t> with the Holy Spirit of promise, who is the guarantee of our inheritance until the redemption of the purchased possession, to the praise of His glory.”						</a:t>
            </a:r>
            <a:r>
              <a:rPr lang="en-US" b="1" dirty="0">
                <a:latin typeface="Arial" panose="020B0604020202020204" pitchFamily="34" charset="0"/>
                <a:cs typeface="Arial" panose="020B0604020202020204" pitchFamily="34" charset="0"/>
              </a:rPr>
              <a:t>Ephesians 1:13-14</a:t>
            </a:r>
          </a:p>
          <a:p>
            <a:endParaRPr lang="en-US" sz="2800" b="1" i="1" dirty="0">
              <a:latin typeface="Arial" panose="020B0604020202020204" pitchFamily="34" charset="0"/>
              <a:cs typeface="Arial" panose="020B0604020202020204" pitchFamily="34" charset="0"/>
            </a:endParaRPr>
          </a:p>
          <a:p>
            <a:r>
              <a:rPr lang="en-US" sz="2800" b="1" i="1" dirty="0">
                <a:latin typeface="Arial" panose="020B0604020202020204" pitchFamily="34" charset="0"/>
                <a:cs typeface="Arial" panose="020B0604020202020204" pitchFamily="34" charset="0"/>
              </a:rPr>
              <a:t>“And do not grieve the Holy Spirit of God, by whom you were </a:t>
            </a:r>
            <a:r>
              <a:rPr lang="en-US" sz="2800" b="1" i="1" dirty="0">
                <a:solidFill>
                  <a:srgbClr val="FF0000"/>
                </a:solidFill>
                <a:latin typeface="Arial" panose="020B0604020202020204" pitchFamily="34" charset="0"/>
                <a:cs typeface="Arial" panose="020B0604020202020204" pitchFamily="34" charset="0"/>
              </a:rPr>
              <a:t>sealed </a:t>
            </a:r>
            <a:r>
              <a:rPr lang="en-US" sz="2800" b="1" i="1" dirty="0">
                <a:latin typeface="Arial" panose="020B0604020202020204" pitchFamily="34" charset="0"/>
                <a:cs typeface="Arial" panose="020B0604020202020204" pitchFamily="34" charset="0"/>
              </a:rPr>
              <a:t>for the day of redemption.” 				</a:t>
            </a:r>
            <a:r>
              <a:rPr lang="en-US" b="1" dirty="0">
                <a:latin typeface="Arial" panose="020B0604020202020204" pitchFamily="34" charset="0"/>
                <a:cs typeface="Arial" panose="020B0604020202020204" pitchFamily="34" charset="0"/>
              </a:rPr>
              <a:t>Ephesians 4:30</a:t>
            </a:r>
            <a:endParaRPr lang="en-US" sz="2800" b="1" i="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FF3E17B-AAD8-7EC9-7A4B-8C3953A4A4DB}"/>
              </a:ext>
            </a:extLst>
          </p:cNvPr>
          <p:cNvSpPr txBox="1"/>
          <p:nvPr/>
        </p:nvSpPr>
        <p:spPr>
          <a:xfrm>
            <a:off x="976311" y="190470"/>
            <a:ext cx="10239375" cy="646331"/>
          </a:xfrm>
          <a:prstGeom prst="rect">
            <a:avLst/>
          </a:prstGeom>
          <a:noFill/>
        </p:spPr>
        <p:txBody>
          <a:bodyPr wrap="square" rtlCol="0">
            <a:spAutoFit/>
          </a:bodyPr>
          <a:lstStyle/>
          <a:p>
            <a:pPr algn="ctr"/>
            <a:r>
              <a:rPr lang="en-US" sz="3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Sealed with The Spirit</a:t>
            </a:r>
          </a:p>
        </p:txBody>
      </p:sp>
    </p:spTree>
    <p:extLst>
      <p:ext uri="{BB962C8B-B14F-4D97-AF65-F5344CB8AC3E}">
        <p14:creationId xmlns:p14="http://schemas.microsoft.com/office/powerpoint/2010/main" val="112682559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7E4641C-ECEB-A2B1-6A8C-43F5F9AB1DF3}"/>
              </a:ext>
            </a:extLst>
          </p:cNvPr>
          <p:cNvSpPr txBox="1"/>
          <p:nvPr/>
        </p:nvSpPr>
        <p:spPr>
          <a:xfrm>
            <a:off x="309560" y="1252835"/>
            <a:ext cx="11572876" cy="5262979"/>
          </a:xfrm>
          <a:prstGeom prst="rect">
            <a:avLst/>
          </a:prstGeom>
          <a:noFill/>
        </p:spPr>
        <p:txBody>
          <a:bodyPr wrap="square">
            <a:spAutoFit/>
          </a:bodyPr>
          <a:lstStyle/>
          <a:p>
            <a:r>
              <a:rPr lang="en-US" sz="2800" b="1" i="1" kern="100" dirty="0">
                <a:solidFill>
                  <a:srgbClr val="000000"/>
                </a:solidFill>
                <a:effectLst/>
                <a:highlight>
                  <a:srgbClr val="FFFFFF"/>
                </a:highlight>
                <a:latin typeface="Arial" panose="020B0604020202020204" pitchFamily="34" charset="0"/>
                <a:ea typeface="Calibri" panose="020F0502020204030204" pitchFamily="34" charset="0"/>
                <a:cs typeface="Arial" panose="020B0604020202020204" pitchFamily="34" charset="0"/>
              </a:rPr>
              <a:t>“Therefore the children of Israel shall keep the Sabbath, to observe the Sabbath throughout their generations as a perpetual covenant.  It is a </a:t>
            </a:r>
            <a:r>
              <a:rPr lang="en-US" sz="2800" b="1" i="1" kern="100" dirty="0">
                <a:solidFill>
                  <a:srgbClr val="FF0000"/>
                </a:solidFill>
                <a:effectLst/>
                <a:highlight>
                  <a:srgbClr val="FFFFFF"/>
                </a:highlight>
                <a:latin typeface="Arial" panose="020B0604020202020204" pitchFamily="34" charset="0"/>
                <a:ea typeface="Calibri" panose="020F0502020204030204" pitchFamily="34" charset="0"/>
                <a:cs typeface="Arial" panose="020B0604020202020204" pitchFamily="34" charset="0"/>
              </a:rPr>
              <a:t>sign</a:t>
            </a:r>
            <a:r>
              <a:rPr lang="en-US" sz="2800" b="1" i="1" kern="100" dirty="0">
                <a:solidFill>
                  <a:srgbClr val="000000"/>
                </a:solidFill>
                <a:effectLst/>
                <a:highlight>
                  <a:srgbClr val="FFFFFF"/>
                </a:highlight>
                <a:latin typeface="Arial" panose="020B0604020202020204" pitchFamily="34" charset="0"/>
                <a:ea typeface="Calibri" panose="020F0502020204030204" pitchFamily="34" charset="0"/>
                <a:cs typeface="Arial" panose="020B0604020202020204" pitchFamily="34" charset="0"/>
              </a:rPr>
              <a:t> between Me and the children of Israel forever; for in six days the Lord made the heavens and the earth, and on the seventh day He rested and was refreshed.”</a:t>
            </a:r>
            <a:r>
              <a:rPr lang="en-US" sz="2800" b="1" i="1" kern="100" dirty="0">
                <a:effectLst/>
                <a:latin typeface="Arial" panose="020B0604020202020204" pitchFamily="34" charset="0"/>
                <a:ea typeface="Calibri" panose="020F0502020204030204" pitchFamily="34" charset="0"/>
                <a:cs typeface="Arial" panose="020B0604020202020204" pitchFamily="34" charset="0"/>
              </a:rPr>
              <a:t>	</a:t>
            </a:r>
            <a:r>
              <a:rPr lang="en-US" b="1" i="1" kern="100" dirty="0">
                <a:effectLst/>
                <a:latin typeface="Arial" panose="020B0604020202020204" pitchFamily="34" charset="0"/>
                <a:ea typeface="Calibri" panose="020F0502020204030204" pitchFamily="34" charset="0"/>
                <a:cs typeface="Arial" panose="020B0604020202020204" pitchFamily="34" charset="0"/>
              </a:rPr>
              <a:t>			</a:t>
            </a:r>
            <a:r>
              <a:rPr lang="en-US" b="1" kern="100" dirty="0">
                <a:latin typeface="Arial" panose="020B0604020202020204" pitchFamily="34" charset="0"/>
                <a:ea typeface="Calibri" panose="020F0502020204030204" pitchFamily="34" charset="0"/>
                <a:cs typeface="Arial" panose="020B0604020202020204" pitchFamily="34" charset="0"/>
              </a:rPr>
              <a:t>Exodus</a:t>
            </a:r>
            <a:r>
              <a:rPr lang="en-US" b="1" kern="100" dirty="0">
                <a:effectLst/>
                <a:latin typeface="Arial" panose="020B0604020202020204" pitchFamily="34" charset="0"/>
                <a:ea typeface="Calibri" panose="020F0502020204030204" pitchFamily="34" charset="0"/>
                <a:cs typeface="Arial" panose="020B0604020202020204" pitchFamily="34" charset="0"/>
              </a:rPr>
              <a:t> 31:16-17</a:t>
            </a:r>
          </a:p>
          <a:p>
            <a:endParaRPr lang="en-US" sz="2800" b="1" kern="100" dirty="0">
              <a:latin typeface="Arial" panose="020B0604020202020204" pitchFamily="34" charset="0"/>
              <a:ea typeface="Calibri" panose="020F0502020204030204" pitchFamily="34" charset="0"/>
              <a:cs typeface="Arial" panose="020B0604020202020204" pitchFamily="34" charset="0"/>
            </a:endParaRPr>
          </a:p>
          <a:p>
            <a:endParaRPr lang="en-US" sz="2800" b="1" kern="100" dirty="0">
              <a:latin typeface="Arial" panose="020B0604020202020204" pitchFamily="34" charset="0"/>
              <a:ea typeface="Calibri" panose="020F0502020204030204" pitchFamily="34" charset="0"/>
              <a:cs typeface="Arial" panose="020B0604020202020204" pitchFamily="34" charset="0"/>
            </a:endParaRPr>
          </a:p>
          <a:p>
            <a:r>
              <a:rPr lang="en-US" sz="2800" b="1" dirty="0">
                <a:latin typeface="Arial" panose="020B0604020202020204" pitchFamily="34" charset="0"/>
                <a:cs typeface="Arial" panose="020B0604020202020204" pitchFamily="34" charset="0"/>
              </a:rPr>
              <a:t>“</a:t>
            </a:r>
            <a:r>
              <a:rPr lang="en-US" sz="2800" b="1" i="1" dirty="0">
                <a:latin typeface="Arial" panose="020B0604020202020204" pitchFamily="34" charset="0"/>
                <a:cs typeface="Arial" panose="020B0604020202020204" pitchFamily="34" charset="0"/>
              </a:rPr>
              <a:t>And Moses said to the people: “Remember this day in which you went out of Egypt … It shall be as a </a:t>
            </a:r>
            <a:r>
              <a:rPr lang="en-US" sz="2800" b="1" i="1" dirty="0">
                <a:solidFill>
                  <a:srgbClr val="FF0000"/>
                </a:solidFill>
                <a:latin typeface="Arial" panose="020B0604020202020204" pitchFamily="34" charset="0"/>
                <a:cs typeface="Arial" panose="020B0604020202020204" pitchFamily="34" charset="0"/>
              </a:rPr>
              <a:t>sign </a:t>
            </a:r>
            <a:r>
              <a:rPr lang="en-US" sz="2800" b="1" i="1" dirty="0">
                <a:latin typeface="Arial" panose="020B0604020202020204" pitchFamily="34" charset="0"/>
                <a:cs typeface="Arial" panose="020B0604020202020204" pitchFamily="34" charset="0"/>
              </a:rPr>
              <a:t>to you … Unleavened bread shall be eaten seven days … for with a strong hand the Lord has brought you out of Egypt.”  					</a:t>
            </a:r>
            <a:r>
              <a:rPr lang="en-US" b="1" dirty="0">
                <a:latin typeface="Arial" panose="020B0604020202020204" pitchFamily="34" charset="0"/>
                <a:cs typeface="Arial" panose="020B0604020202020204" pitchFamily="34" charset="0"/>
              </a:rPr>
              <a:t>Exodus 13:3, 8-10</a:t>
            </a:r>
          </a:p>
          <a:p>
            <a:endParaRPr lang="en-US" sz="2800" b="1" i="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FF3E17B-AAD8-7EC9-7A4B-8C3953A4A4DB}"/>
              </a:ext>
            </a:extLst>
          </p:cNvPr>
          <p:cNvSpPr txBox="1"/>
          <p:nvPr/>
        </p:nvSpPr>
        <p:spPr>
          <a:xfrm>
            <a:off x="976310" y="342186"/>
            <a:ext cx="10239375" cy="646331"/>
          </a:xfrm>
          <a:prstGeom prst="rect">
            <a:avLst/>
          </a:prstGeom>
          <a:noFill/>
        </p:spPr>
        <p:txBody>
          <a:bodyPr wrap="square" rtlCol="0">
            <a:spAutoFit/>
          </a:bodyPr>
          <a:lstStyle/>
          <a:p>
            <a:pPr algn="ctr"/>
            <a:r>
              <a:rPr lang="en-US" sz="3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Sealed with the Mark of God</a:t>
            </a:r>
          </a:p>
        </p:txBody>
      </p:sp>
    </p:spTree>
    <p:extLst>
      <p:ext uri="{BB962C8B-B14F-4D97-AF65-F5344CB8AC3E}">
        <p14:creationId xmlns:p14="http://schemas.microsoft.com/office/powerpoint/2010/main" val="296148093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7E4641C-ECEB-A2B1-6A8C-43F5F9AB1DF3}"/>
              </a:ext>
            </a:extLst>
          </p:cNvPr>
          <p:cNvSpPr txBox="1"/>
          <p:nvPr/>
        </p:nvSpPr>
        <p:spPr>
          <a:xfrm>
            <a:off x="309560" y="1281410"/>
            <a:ext cx="11572876" cy="3108543"/>
          </a:xfrm>
          <a:prstGeom prst="rect">
            <a:avLst/>
          </a:prstGeom>
          <a:noFill/>
        </p:spPr>
        <p:txBody>
          <a:bodyPr wrap="square">
            <a:spAutoFit/>
          </a:bodyPr>
          <a:lstStyle/>
          <a:p>
            <a:r>
              <a:rPr lang="en-US" sz="2800" b="1" i="1" dirty="0">
                <a:latin typeface="Arial" panose="020B0604020202020204" pitchFamily="34" charset="0"/>
                <a:cs typeface="Arial" panose="020B0604020202020204" pitchFamily="34" charset="0"/>
              </a:rPr>
              <a:t>“And these words which I command you today shall be in your heart.  You shall teach them diligently to your children, and shall talk of them when you sit in your house, when you walk by the way, when you lie down, and when you rise up.  You shall bind them as a </a:t>
            </a:r>
            <a:r>
              <a:rPr lang="en-US" sz="2800" b="1" i="1" dirty="0">
                <a:solidFill>
                  <a:srgbClr val="FF0000"/>
                </a:solidFill>
                <a:latin typeface="Arial" panose="020B0604020202020204" pitchFamily="34" charset="0"/>
                <a:cs typeface="Arial" panose="020B0604020202020204" pitchFamily="34" charset="0"/>
              </a:rPr>
              <a:t>sign</a:t>
            </a:r>
            <a:r>
              <a:rPr lang="en-US" sz="2800" b="1" i="1" dirty="0">
                <a:latin typeface="Arial" panose="020B0604020202020204" pitchFamily="34" charset="0"/>
                <a:cs typeface="Arial" panose="020B0604020202020204" pitchFamily="34" charset="0"/>
              </a:rPr>
              <a:t> on your hand, and they shall be as frontlets between your eyes.  You shall write them on the doorposts of your house and on your gates.					</a:t>
            </a:r>
            <a:r>
              <a:rPr lang="en-US" b="1" dirty="0">
                <a:latin typeface="Arial" panose="020B0604020202020204" pitchFamily="34" charset="0"/>
                <a:cs typeface="Arial" panose="020B0604020202020204" pitchFamily="34" charset="0"/>
              </a:rPr>
              <a:t>Deuteronomy 6:6-9</a:t>
            </a:r>
            <a:endParaRPr lang="en-US" sz="2800" b="1" i="1"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629061AA-6DB9-B23C-75D3-D921E86D92E6}"/>
              </a:ext>
            </a:extLst>
          </p:cNvPr>
          <p:cNvSpPr txBox="1"/>
          <p:nvPr/>
        </p:nvSpPr>
        <p:spPr>
          <a:xfrm>
            <a:off x="976310" y="342186"/>
            <a:ext cx="10239375" cy="646331"/>
          </a:xfrm>
          <a:prstGeom prst="rect">
            <a:avLst/>
          </a:prstGeom>
          <a:noFill/>
        </p:spPr>
        <p:txBody>
          <a:bodyPr wrap="square" rtlCol="0">
            <a:spAutoFit/>
          </a:bodyPr>
          <a:lstStyle/>
          <a:p>
            <a:pPr algn="ctr"/>
            <a:r>
              <a:rPr lang="en-US" sz="3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Sealed with the Mark of God</a:t>
            </a:r>
          </a:p>
        </p:txBody>
      </p:sp>
    </p:spTree>
    <p:extLst>
      <p:ext uri="{BB962C8B-B14F-4D97-AF65-F5344CB8AC3E}">
        <p14:creationId xmlns:p14="http://schemas.microsoft.com/office/powerpoint/2010/main" val="40235546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6146" name="E9FC7B93-E536-4697-96FB-29C31F0410B9" descr="phonto.JPG">
            <a:extLst>
              <a:ext uri="{FF2B5EF4-FFF2-40B4-BE49-F238E27FC236}">
                <a16:creationId xmlns:a16="http://schemas.microsoft.com/office/drawing/2014/main" id="{38F40F2E-1DB5-B073-7048-B9D82B9E89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7815" y="0"/>
            <a:ext cx="555636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277743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7E4641C-ECEB-A2B1-6A8C-43F5F9AB1DF3}"/>
              </a:ext>
            </a:extLst>
          </p:cNvPr>
          <p:cNvSpPr txBox="1"/>
          <p:nvPr/>
        </p:nvSpPr>
        <p:spPr>
          <a:xfrm>
            <a:off x="309560" y="1281410"/>
            <a:ext cx="11572876" cy="5201424"/>
          </a:xfrm>
          <a:prstGeom prst="rect">
            <a:avLst/>
          </a:prstGeom>
          <a:noFill/>
        </p:spPr>
        <p:txBody>
          <a:bodyPr wrap="square">
            <a:spAutoFit/>
          </a:bodyPr>
          <a:lstStyle/>
          <a:p>
            <a:r>
              <a:rPr lang="en-US" sz="2800" b="1" i="1" dirty="0">
                <a:latin typeface="Arial" panose="020B0604020202020204" pitchFamily="34" charset="0"/>
                <a:cs typeface="Arial" panose="020B0604020202020204" pitchFamily="34" charset="0"/>
              </a:rPr>
              <a:t>“And these words which I command you today shall be in your heart.  You shall teach them diligently to your children, and shall talk of them when you sit in your house, when you walk by the way, when you lie down, and when you rise up.  You shall bind them as a </a:t>
            </a:r>
            <a:r>
              <a:rPr lang="en-US" sz="2800" b="1" i="1" dirty="0">
                <a:solidFill>
                  <a:srgbClr val="FF0000"/>
                </a:solidFill>
                <a:latin typeface="Arial" panose="020B0604020202020204" pitchFamily="34" charset="0"/>
                <a:cs typeface="Arial" panose="020B0604020202020204" pitchFamily="34" charset="0"/>
              </a:rPr>
              <a:t>sign</a:t>
            </a:r>
            <a:r>
              <a:rPr lang="en-US" sz="2800" b="1" i="1" dirty="0">
                <a:latin typeface="Arial" panose="020B0604020202020204" pitchFamily="34" charset="0"/>
                <a:cs typeface="Arial" panose="020B0604020202020204" pitchFamily="34" charset="0"/>
              </a:rPr>
              <a:t> on your hand, and they shall be as frontlets between your eyes.  You shall write them on the doorposts of your house and on your gates.					</a:t>
            </a:r>
            <a:r>
              <a:rPr lang="en-US" b="1" dirty="0">
                <a:latin typeface="Arial" panose="020B0604020202020204" pitchFamily="34" charset="0"/>
                <a:cs typeface="Arial" panose="020B0604020202020204" pitchFamily="34" charset="0"/>
              </a:rPr>
              <a:t>Deuteronomy 6:6-9</a:t>
            </a:r>
          </a:p>
          <a:p>
            <a:endParaRPr lang="en-US" sz="2800" b="1" i="1" dirty="0">
              <a:latin typeface="Arial" panose="020B0604020202020204" pitchFamily="34" charset="0"/>
              <a:cs typeface="Arial" panose="020B0604020202020204" pitchFamily="34" charset="0"/>
            </a:endParaRPr>
          </a:p>
          <a:p>
            <a:pPr algn="ctr"/>
            <a:r>
              <a:rPr lang="en-US" sz="3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Keep Shabbat</a:t>
            </a:r>
          </a:p>
          <a:p>
            <a:pPr algn="ctr"/>
            <a:r>
              <a:rPr lang="en-US" sz="3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Keep the Feasts of the LORD</a:t>
            </a:r>
          </a:p>
          <a:p>
            <a:pPr algn="ctr"/>
            <a:r>
              <a:rPr lang="en-US" sz="3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Keep God’s Commandments</a:t>
            </a:r>
          </a:p>
        </p:txBody>
      </p:sp>
      <p:sp>
        <p:nvSpPr>
          <p:cNvPr id="2" name="TextBox 1">
            <a:extLst>
              <a:ext uri="{FF2B5EF4-FFF2-40B4-BE49-F238E27FC236}">
                <a16:creationId xmlns:a16="http://schemas.microsoft.com/office/drawing/2014/main" id="{629061AA-6DB9-B23C-75D3-D921E86D92E6}"/>
              </a:ext>
            </a:extLst>
          </p:cNvPr>
          <p:cNvSpPr txBox="1"/>
          <p:nvPr/>
        </p:nvSpPr>
        <p:spPr>
          <a:xfrm>
            <a:off x="976310" y="342186"/>
            <a:ext cx="10239375" cy="646331"/>
          </a:xfrm>
          <a:prstGeom prst="rect">
            <a:avLst/>
          </a:prstGeom>
          <a:noFill/>
        </p:spPr>
        <p:txBody>
          <a:bodyPr wrap="square" rtlCol="0">
            <a:spAutoFit/>
          </a:bodyPr>
          <a:lstStyle/>
          <a:p>
            <a:pPr algn="ctr"/>
            <a:r>
              <a:rPr lang="en-US" sz="3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Sealed with the Mark of God</a:t>
            </a:r>
          </a:p>
        </p:txBody>
      </p:sp>
    </p:spTree>
    <p:extLst>
      <p:ext uri="{BB962C8B-B14F-4D97-AF65-F5344CB8AC3E}">
        <p14:creationId xmlns:p14="http://schemas.microsoft.com/office/powerpoint/2010/main" val="113254589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1D94673-E1D9-CEA2-0717-FDE427ED7757}"/>
              </a:ext>
            </a:extLst>
          </p:cNvPr>
          <p:cNvGraphicFramePr>
            <a:graphicFrameLocks noGrp="1"/>
          </p:cNvGraphicFramePr>
          <p:nvPr/>
        </p:nvGraphicFramePr>
        <p:xfrm>
          <a:off x="885825" y="95251"/>
          <a:ext cx="10544175" cy="6648452"/>
        </p:xfrm>
        <a:graphic>
          <a:graphicData uri="http://schemas.openxmlformats.org/drawingml/2006/table">
            <a:tbl>
              <a:tblPr/>
              <a:tblGrid>
                <a:gridCol w="964638">
                  <a:extLst>
                    <a:ext uri="{9D8B030D-6E8A-4147-A177-3AD203B41FA5}">
                      <a16:colId xmlns:a16="http://schemas.microsoft.com/office/drawing/2014/main" val="1435901299"/>
                    </a:ext>
                  </a:extLst>
                </a:gridCol>
                <a:gridCol w="1278434">
                  <a:extLst>
                    <a:ext uri="{9D8B030D-6E8A-4147-A177-3AD203B41FA5}">
                      <a16:colId xmlns:a16="http://schemas.microsoft.com/office/drawing/2014/main" val="2825328034"/>
                    </a:ext>
                  </a:extLst>
                </a:gridCol>
                <a:gridCol w="1231945">
                  <a:extLst>
                    <a:ext uri="{9D8B030D-6E8A-4147-A177-3AD203B41FA5}">
                      <a16:colId xmlns:a16="http://schemas.microsoft.com/office/drawing/2014/main" val="3167776089"/>
                    </a:ext>
                  </a:extLst>
                </a:gridCol>
                <a:gridCol w="1359789">
                  <a:extLst>
                    <a:ext uri="{9D8B030D-6E8A-4147-A177-3AD203B41FA5}">
                      <a16:colId xmlns:a16="http://schemas.microsoft.com/office/drawing/2014/main" val="457332901"/>
                    </a:ext>
                  </a:extLst>
                </a:gridCol>
                <a:gridCol w="1359789">
                  <a:extLst>
                    <a:ext uri="{9D8B030D-6E8A-4147-A177-3AD203B41FA5}">
                      <a16:colId xmlns:a16="http://schemas.microsoft.com/office/drawing/2014/main" val="3970420213"/>
                    </a:ext>
                  </a:extLst>
                </a:gridCol>
                <a:gridCol w="1394655">
                  <a:extLst>
                    <a:ext uri="{9D8B030D-6E8A-4147-A177-3AD203B41FA5}">
                      <a16:colId xmlns:a16="http://schemas.microsoft.com/office/drawing/2014/main" val="2813261295"/>
                    </a:ext>
                  </a:extLst>
                </a:gridCol>
                <a:gridCol w="1490537">
                  <a:extLst>
                    <a:ext uri="{9D8B030D-6E8A-4147-A177-3AD203B41FA5}">
                      <a16:colId xmlns:a16="http://schemas.microsoft.com/office/drawing/2014/main" val="3927669047"/>
                    </a:ext>
                  </a:extLst>
                </a:gridCol>
                <a:gridCol w="104599">
                  <a:extLst>
                    <a:ext uri="{9D8B030D-6E8A-4147-A177-3AD203B41FA5}">
                      <a16:colId xmlns:a16="http://schemas.microsoft.com/office/drawing/2014/main" val="3099739535"/>
                    </a:ext>
                  </a:extLst>
                </a:gridCol>
                <a:gridCol w="1359789">
                  <a:extLst>
                    <a:ext uri="{9D8B030D-6E8A-4147-A177-3AD203B41FA5}">
                      <a16:colId xmlns:a16="http://schemas.microsoft.com/office/drawing/2014/main" val="1330195557"/>
                    </a:ext>
                  </a:extLst>
                </a:gridCol>
              </a:tblGrid>
              <a:tr h="274514">
                <a:tc gridSpan="9">
                  <a:txBody>
                    <a:bodyPr/>
                    <a:lstStyle/>
                    <a:p>
                      <a:pPr algn="ctr" fontAlgn="ctr"/>
                      <a:r>
                        <a:rPr lang="en-US" sz="1100" b="1" i="0" u="none" strike="noStrike">
                          <a:solidFill>
                            <a:srgbClr val="000000"/>
                          </a:solidFill>
                          <a:effectLst/>
                          <a:latin typeface="Arial" panose="020B0604020202020204" pitchFamily="34" charset="0"/>
                        </a:rPr>
                        <a:t>The Revelation Judgments</a:t>
                      </a:r>
                    </a:p>
                  </a:txBody>
                  <a:tcPr marL="5410" marR="5410" marT="5410" marB="0" anchor="ctr">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71353899"/>
                  </a:ext>
                </a:extLst>
              </a:tr>
              <a:tr h="386190">
                <a:tc>
                  <a:txBody>
                    <a:bodyPr/>
                    <a:lstStyle/>
                    <a:p>
                      <a:pPr algn="l" fontAlgn="b"/>
                      <a:r>
                        <a:rPr lang="en-US" sz="500" b="1" i="0" u="none" strike="noStrike">
                          <a:solidFill>
                            <a:srgbClr val="000000"/>
                          </a:solidFill>
                          <a:effectLst/>
                          <a:latin typeface="Arial" panose="020B0604020202020204" pitchFamily="34" charset="0"/>
                        </a:rPr>
                        <a:t> </a:t>
                      </a:r>
                    </a:p>
                  </a:txBody>
                  <a:tcPr marL="5410" marR="5410" marT="541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900" b="1" i="0" u="none" strike="noStrike">
                          <a:solidFill>
                            <a:srgbClr val="000000"/>
                          </a:solidFill>
                          <a:effectLst/>
                          <a:latin typeface="Arial" panose="020B0604020202020204" pitchFamily="34" charset="0"/>
                        </a:rPr>
                        <a:t>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3</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4</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5</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900" b="1" i="0" u="none" strike="noStrike">
                          <a:solidFill>
                            <a:srgbClr val="000000"/>
                          </a:solidFill>
                          <a:effectLst/>
                          <a:latin typeface="Arial" panose="020B0604020202020204" pitchFamily="34" charset="0"/>
                        </a:rPr>
                        <a:t>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93015942"/>
                  </a:ext>
                </a:extLst>
              </a:tr>
              <a:tr h="124473">
                <a:tc gridSpan="9">
                  <a:txBody>
                    <a:bodyPr/>
                    <a:lstStyle/>
                    <a:p>
                      <a:pPr algn="ctr" fontAlgn="b"/>
                      <a:r>
                        <a:rPr lang="en-US" sz="500" b="1" i="0" u="none" strike="noStrike">
                          <a:solidFill>
                            <a:srgbClr val="000000"/>
                          </a:solidFill>
                          <a:effectLst/>
                          <a:latin typeface="Arial" panose="020B0604020202020204" pitchFamily="34" charset="0"/>
                        </a:rPr>
                        <a:t> </a:t>
                      </a:r>
                    </a:p>
                  </a:txBody>
                  <a:tcPr marL="5410" marR="5410" marT="5410" marB="0" anchor="b">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55474562"/>
                  </a:ext>
                </a:extLst>
              </a:tr>
              <a:tr h="221152">
                <a:tc>
                  <a:txBody>
                    <a:bodyPr/>
                    <a:lstStyle/>
                    <a:p>
                      <a:pPr algn="ctr" fontAlgn="ctr"/>
                      <a:r>
                        <a:rPr lang="en-US" sz="1100" b="1" i="0" u="none" strike="noStrike" dirty="0">
                          <a:solidFill>
                            <a:srgbClr val="000000"/>
                          </a:solidFill>
                          <a:effectLst/>
                          <a:latin typeface="Arial" panose="020B0604020202020204" pitchFamily="34" charset="0"/>
                        </a:rPr>
                        <a:t>Reference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6:1-2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6:3-4</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6:5-6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6:7-8</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6:9-11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6:12-17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8:1-6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04375068"/>
                  </a:ext>
                </a:extLst>
              </a:tr>
              <a:tr h="1594820">
                <a:tc>
                  <a:txBody>
                    <a:bodyPr/>
                    <a:lstStyle/>
                    <a:p>
                      <a:pPr algn="ctr" fontAlgn="ctr"/>
                      <a:r>
                        <a:rPr lang="en-US" sz="1100" b="1" i="0" u="none" strike="noStrike" dirty="0">
                          <a:solidFill>
                            <a:srgbClr val="000000"/>
                          </a:solidFill>
                          <a:effectLst/>
                          <a:latin typeface="Arial" panose="020B0604020202020204" pitchFamily="34" charset="0"/>
                        </a:rPr>
                        <a:t>Seal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White Horse     Bow                        Crown               (Stephanos)       Overcomer                      </a:t>
                      </a:r>
                      <a:r>
                        <a:rPr lang="en-US" sz="1100" b="1" i="0" u="none" strike="noStrike" dirty="0">
                          <a:solidFill>
                            <a:schemeClr val="bg1"/>
                          </a:solidFill>
                          <a:effectLst/>
                          <a:latin typeface="Arial" panose="020B0604020202020204" pitchFamily="34" charset="0"/>
                        </a:rPr>
                        <a:t>THE CHURCH</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Red Horse                Takes Peace                       Cause to Kill    One Another   Great Sword                      </a:t>
                      </a:r>
                      <a:r>
                        <a:rPr lang="en-US" sz="1100" b="1" i="0" u="none" strike="noStrike" dirty="0">
                          <a:solidFill>
                            <a:srgbClr val="FF0000"/>
                          </a:solidFill>
                          <a:effectLst/>
                          <a:latin typeface="Arial" panose="020B0604020202020204" pitchFamily="34" charset="0"/>
                        </a:rPr>
                        <a:t>WAR</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Black Horse               Balance (Yoke)                     Inflation on Needed Things                      Not Luxuries       </a:t>
                      </a:r>
                      <a:r>
                        <a:rPr lang="en-US" sz="1100" b="1" i="0" u="none" strike="noStrike" dirty="0">
                          <a:solidFill>
                            <a:srgbClr val="FF0000"/>
                          </a:solidFill>
                          <a:effectLst/>
                          <a:latin typeface="Arial" panose="020B0604020202020204" pitchFamily="34" charset="0"/>
                        </a:rPr>
                        <a:t>ECONOMIC</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Pale Horse                    Death &amp; Hades                          Power Over 1/4                    Sword, Hunger,                      Death &amp; Beasts           </a:t>
                      </a:r>
                      <a:r>
                        <a:rPr lang="en-US" sz="1100" b="1" i="0" u="none" strike="noStrike" dirty="0">
                          <a:solidFill>
                            <a:srgbClr val="FF0000"/>
                          </a:solidFill>
                          <a:effectLst/>
                          <a:latin typeface="Arial" panose="020B0604020202020204" pitchFamily="34" charset="0"/>
                        </a:rPr>
                        <a:t>FAMINE /  PESTILANCE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 Martyred Souls Under Altar                                    "How Long?"                                 White Robes                     Wait for the Remnant</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 Earthquake                                    Black Sun &amp;   Blood Moon                                Stars Fall                               Mts &amp; Isles Move                  Rich Men Hide                      from God’s Coming Wrath</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100" b="1" i="0" u="none" strike="noStrike" dirty="0">
                          <a:solidFill>
                            <a:schemeClr val="bg1"/>
                          </a:solidFill>
                          <a:effectLst/>
                          <a:latin typeface="Arial" panose="020B0604020202020204" pitchFamily="34" charset="0"/>
                        </a:rPr>
                        <a:t> </a:t>
                      </a:r>
                    </a:p>
                  </a:txBody>
                  <a:tcPr marL="5410" marR="5410" marT="5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Silence in Heaven            Angel w/ Censer         Noises, </a:t>
                      </a:r>
                      <a:r>
                        <a:rPr lang="en-US" sz="1100" b="1" i="0" u="none" strike="noStrike" dirty="0" err="1">
                          <a:solidFill>
                            <a:schemeClr val="bg1"/>
                          </a:solidFill>
                          <a:effectLst/>
                          <a:latin typeface="Arial" panose="020B0604020202020204" pitchFamily="34" charset="0"/>
                        </a:rPr>
                        <a:t>Thunderings</a:t>
                      </a:r>
                      <a:r>
                        <a:rPr lang="en-US" sz="1100" b="1" i="0" u="none" strike="noStrike" dirty="0">
                          <a:solidFill>
                            <a:schemeClr val="bg1"/>
                          </a:solidFill>
                          <a:effectLst/>
                          <a:latin typeface="Arial" panose="020B0604020202020204" pitchFamily="34" charset="0"/>
                        </a:rPr>
                        <a:t>,      Lightnings &amp; Earthquake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48941149"/>
                  </a:ext>
                </a:extLst>
              </a:tr>
              <a:tr h="194207">
                <a:tc gridSpan="9">
                  <a:txBody>
                    <a:bodyPr/>
                    <a:lstStyle/>
                    <a:p>
                      <a:pPr algn="ctr" fontAlgn="b"/>
                      <a:r>
                        <a:rPr lang="en-US" sz="1100" b="1" i="0" u="none" strike="noStrike" dirty="0">
                          <a:solidFill>
                            <a:srgbClr val="000000"/>
                          </a:solidFill>
                          <a:effectLst/>
                          <a:latin typeface="Arial" panose="020B0604020202020204" pitchFamily="34" charset="0"/>
                        </a:rPr>
                        <a:t> </a:t>
                      </a:r>
                    </a:p>
                  </a:txBody>
                  <a:tcPr marL="5410" marR="5410" marT="541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90740646"/>
                  </a:ext>
                </a:extLst>
              </a:tr>
              <a:tr h="221152">
                <a:tc>
                  <a:txBody>
                    <a:bodyPr/>
                    <a:lstStyle/>
                    <a:p>
                      <a:pPr algn="ctr" fontAlgn="ctr"/>
                      <a:r>
                        <a:rPr lang="en-US" sz="1100" b="1" i="0" u="none" strike="noStrike" dirty="0">
                          <a:solidFill>
                            <a:srgbClr val="000000"/>
                          </a:solidFill>
                          <a:effectLst/>
                          <a:latin typeface="Arial" panose="020B0604020202020204" pitchFamily="34" charset="0"/>
                        </a:rPr>
                        <a:t>Reference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8:7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8:8-9</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8:10-11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8:12-13</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9:1-12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9:13-21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11:15-19</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15852221"/>
                  </a:ext>
                </a:extLst>
              </a:tr>
              <a:tr h="1594820">
                <a:tc>
                  <a:txBody>
                    <a:bodyPr/>
                    <a:lstStyle/>
                    <a:p>
                      <a:pPr algn="ctr" fontAlgn="ctr"/>
                      <a:r>
                        <a:rPr lang="en-US" sz="1100" b="1" i="0" u="none" strike="noStrike" dirty="0">
                          <a:solidFill>
                            <a:srgbClr val="000000"/>
                          </a:solidFill>
                          <a:effectLst/>
                          <a:latin typeface="Arial" panose="020B0604020202020204" pitchFamily="34" charset="0"/>
                        </a:rPr>
                        <a:t>Trumpet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Hail &amp; Fire from Heaven                  Mingled w/ Blood                    Burn 1/3 of Trees               Burn All Grass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Burning Mountain into Sea                                  1/3 of Sea Creatures Die          Destroy 1/3         of Ships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Star Falls on         1/3 of Rivers &amp; Springs         Become Bitter     Many Men Die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1/3 of Sun, Moon Stars Dark           Day &amp; Night 1/3 Shorter              "Woe, Woe, Woe“  to Earth</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Star from Heaven with Key to Pit     Smoke &amp; Locusts  Harm Those Without God's Mark             "Woe, Woe"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4 Angels from Euphrates River      Kill 1/3 of Mankind with Fire, Smoke &amp; Brimstone               Men Don't Repent     3</a:t>
                      </a:r>
                      <a:r>
                        <a:rPr lang="en-US" sz="1100" b="1" i="0" u="none" strike="noStrike" baseline="30000" dirty="0">
                          <a:solidFill>
                            <a:schemeClr val="bg1"/>
                          </a:solidFill>
                          <a:effectLst/>
                          <a:latin typeface="Arial" panose="020B0604020202020204" pitchFamily="34" charset="0"/>
                        </a:rPr>
                        <a:t>rd</a:t>
                      </a:r>
                      <a:r>
                        <a:rPr lang="en-US" sz="1100" b="1" i="0" u="none" strike="noStrike" dirty="0">
                          <a:solidFill>
                            <a:schemeClr val="bg1"/>
                          </a:solidFill>
                          <a:effectLst/>
                          <a:latin typeface="Arial" panose="020B0604020202020204" pitchFamily="34" charset="0"/>
                        </a:rPr>
                        <a:t> "Woe"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Nations to God           Elders Worship     Noises, </a:t>
                      </a:r>
                      <a:r>
                        <a:rPr lang="en-US" sz="1100" b="1" i="0" u="none" strike="noStrike" dirty="0" err="1">
                          <a:solidFill>
                            <a:schemeClr val="bg1"/>
                          </a:solidFill>
                          <a:effectLst/>
                          <a:latin typeface="Arial" panose="020B0604020202020204" pitchFamily="34" charset="0"/>
                        </a:rPr>
                        <a:t>Thunderings</a:t>
                      </a:r>
                      <a:r>
                        <a:rPr lang="en-US" sz="1100" b="1" i="0" u="none" strike="noStrike" dirty="0">
                          <a:solidFill>
                            <a:schemeClr val="bg1"/>
                          </a:solidFill>
                          <a:effectLst/>
                          <a:latin typeface="Arial" panose="020B0604020202020204" pitchFamily="34" charset="0"/>
                        </a:rPr>
                        <a:t>,      Lightnings &amp; Earthquake        Temple Opened</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36557500"/>
                  </a:ext>
                </a:extLst>
              </a:tr>
              <a:tr h="221152">
                <a:tc gridSpan="9">
                  <a:txBody>
                    <a:bodyPr/>
                    <a:lstStyle/>
                    <a:p>
                      <a:pPr algn="l" fontAlgn="ctr"/>
                      <a:r>
                        <a:rPr lang="en-US" sz="1100" b="1" i="0" u="none" strike="noStrike" dirty="0">
                          <a:solidFill>
                            <a:srgbClr val="000000"/>
                          </a:solidFill>
                          <a:effectLst/>
                          <a:latin typeface="Arial" panose="020B0604020202020204" pitchFamily="34" charset="0"/>
                        </a:rPr>
                        <a:t>Seven Thunders                                   Rev 10:3-4                                     Sealed Up !!!</a:t>
                      </a:r>
                    </a:p>
                  </a:txBody>
                  <a:tcPr marL="5410" marR="5410" marT="541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01491828"/>
                  </a:ext>
                </a:extLst>
              </a:tr>
              <a:tr h="221152">
                <a:tc>
                  <a:txBody>
                    <a:bodyPr/>
                    <a:lstStyle/>
                    <a:p>
                      <a:pPr algn="ctr" fontAlgn="ctr"/>
                      <a:r>
                        <a:rPr lang="en-US" sz="1100" b="1" i="0" u="none" strike="noStrike">
                          <a:solidFill>
                            <a:srgbClr val="000000"/>
                          </a:solidFill>
                          <a:effectLst/>
                          <a:latin typeface="Arial" panose="020B0604020202020204" pitchFamily="34" charset="0"/>
                        </a:rPr>
                        <a:t>Reference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dirty="0">
                          <a:solidFill>
                            <a:srgbClr val="000000"/>
                          </a:solidFill>
                          <a:effectLst/>
                          <a:latin typeface="Arial" panose="020B0604020202020204" pitchFamily="34" charset="0"/>
                        </a:rPr>
                        <a:t>Rev 16:2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rgbClr val="000000"/>
                          </a:solidFill>
                          <a:effectLst/>
                          <a:latin typeface="Arial" panose="020B0604020202020204" pitchFamily="34" charset="0"/>
                        </a:rPr>
                        <a:t>Rev 16:3</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16:4-7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16:8-9</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16:10-11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16:12-16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ctr"/>
                      <a:r>
                        <a:rPr lang="en-US" sz="1100" b="1" i="0" u="none" strike="noStrike">
                          <a:solidFill>
                            <a:srgbClr val="000000"/>
                          </a:solidFill>
                          <a:effectLst/>
                          <a:latin typeface="Arial" panose="020B0604020202020204" pitchFamily="34" charset="0"/>
                        </a:rPr>
                        <a:t>Rev 16:17-21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300552316"/>
                  </a:ext>
                </a:extLst>
              </a:tr>
              <a:tr h="1594820">
                <a:tc>
                  <a:txBody>
                    <a:bodyPr/>
                    <a:lstStyle/>
                    <a:p>
                      <a:pPr algn="ctr" fontAlgn="ctr"/>
                      <a:r>
                        <a:rPr lang="en-US" sz="1100" b="1" i="0" u="none" strike="noStrike">
                          <a:solidFill>
                            <a:srgbClr val="000000"/>
                          </a:solidFill>
                          <a:effectLst/>
                          <a:latin typeface="Arial" panose="020B0604020202020204" pitchFamily="34" charset="0"/>
                        </a:rPr>
                        <a:t>Bowl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Sores on All Men with Mark of the Beast</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Sea Becomes Blood                      Every Sea Creature Dies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Rivers &amp; Springs Become Blood                              "True &amp; Righteous are Your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Sun Scorches       All Men                    Do Not Repent</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Darkness on Beast Kingdom              Men Gnaw Tongues in Pain</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Euphrates Dries Up                        3 Unclean Spirits    Gather Entire Earth to Battle at      </a:t>
                      </a:r>
                      <a:r>
                        <a:rPr lang="en-US" sz="1100" b="1" i="0" u="none" strike="noStrike" dirty="0" err="1">
                          <a:solidFill>
                            <a:schemeClr val="bg1"/>
                          </a:solidFill>
                          <a:effectLst/>
                          <a:latin typeface="Arial" panose="020B0604020202020204" pitchFamily="34" charset="0"/>
                        </a:rPr>
                        <a:t>HarMegiddo</a:t>
                      </a:r>
                      <a:endParaRPr lang="en-US" sz="1100" b="1" i="0" u="none" strike="noStrike" dirty="0">
                        <a:solidFill>
                          <a:schemeClr val="bg1"/>
                        </a:solidFill>
                        <a:effectLst/>
                        <a:latin typeface="Arial" panose="020B0604020202020204" pitchFamily="34" charset="0"/>
                      </a:endParaRP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ctr"/>
                      <a:r>
                        <a:rPr lang="en-US" sz="1100" b="1" i="0" u="none" strike="noStrike" dirty="0">
                          <a:solidFill>
                            <a:schemeClr val="bg1"/>
                          </a:solidFill>
                          <a:effectLst/>
                          <a:latin typeface="Arial" panose="020B0604020202020204" pitchFamily="34" charset="0"/>
                        </a:rPr>
                        <a:t>Poured on the Air     "It is Done"       Noises, </a:t>
                      </a:r>
                      <a:r>
                        <a:rPr lang="en-US" sz="1100" b="1" i="0" u="none" strike="noStrike" dirty="0" err="1">
                          <a:solidFill>
                            <a:schemeClr val="bg1"/>
                          </a:solidFill>
                          <a:effectLst/>
                          <a:latin typeface="Arial" panose="020B0604020202020204" pitchFamily="34" charset="0"/>
                        </a:rPr>
                        <a:t>Thunderings</a:t>
                      </a:r>
                      <a:r>
                        <a:rPr lang="en-US" sz="1100" b="1" i="0" u="none" strike="noStrike" dirty="0">
                          <a:solidFill>
                            <a:schemeClr val="bg1"/>
                          </a:solidFill>
                          <a:effectLst/>
                          <a:latin typeface="Arial" panose="020B0604020202020204" pitchFamily="34" charset="0"/>
                        </a:rPr>
                        <a:t>,      Lightnings, Earthquake                 &amp; Hail</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4026108361"/>
                  </a:ext>
                </a:extLst>
              </a:tr>
            </a:tbl>
          </a:graphicData>
        </a:graphic>
      </p:graphicFrame>
    </p:spTree>
    <p:extLst>
      <p:ext uri="{BB962C8B-B14F-4D97-AF65-F5344CB8AC3E}">
        <p14:creationId xmlns:p14="http://schemas.microsoft.com/office/powerpoint/2010/main" val="40800041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66065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1D94673-E1D9-CEA2-0717-FDE427ED7757}"/>
              </a:ext>
            </a:extLst>
          </p:cNvPr>
          <p:cNvGraphicFramePr>
            <a:graphicFrameLocks noGrp="1"/>
          </p:cNvGraphicFramePr>
          <p:nvPr/>
        </p:nvGraphicFramePr>
        <p:xfrm>
          <a:off x="885825" y="95251"/>
          <a:ext cx="10544175" cy="6648452"/>
        </p:xfrm>
        <a:graphic>
          <a:graphicData uri="http://schemas.openxmlformats.org/drawingml/2006/table">
            <a:tbl>
              <a:tblPr/>
              <a:tblGrid>
                <a:gridCol w="964638">
                  <a:extLst>
                    <a:ext uri="{9D8B030D-6E8A-4147-A177-3AD203B41FA5}">
                      <a16:colId xmlns:a16="http://schemas.microsoft.com/office/drawing/2014/main" val="1435901299"/>
                    </a:ext>
                  </a:extLst>
                </a:gridCol>
                <a:gridCol w="1278434">
                  <a:extLst>
                    <a:ext uri="{9D8B030D-6E8A-4147-A177-3AD203B41FA5}">
                      <a16:colId xmlns:a16="http://schemas.microsoft.com/office/drawing/2014/main" val="2825328034"/>
                    </a:ext>
                  </a:extLst>
                </a:gridCol>
                <a:gridCol w="1231945">
                  <a:extLst>
                    <a:ext uri="{9D8B030D-6E8A-4147-A177-3AD203B41FA5}">
                      <a16:colId xmlns:a16="http://schemas.microsoft.com/office/drawing/2014/main" val="3167776089"/>
                    </a:ext>
                  </a:extLst>
                </a:gridCol>
                <a:gridCol w="1359789">
                  <a:extLst>
                    <a:ext uri="{9D8B030D-6E8A-4147-A177-3AD203B41FA5}">
                      <a16:colId xmlns:a16="http://schemas.microsoft.com/office/drawing/2014/main" val="457332901"/>
                    </a:ext>
                  </a:extLst>
                </a:gridCol>
                <a:gridCol w="1359789">
                  <a:extLst>
                    <a:ext uri="{9D8B030D-6E8A-4147-A177-3AD203B41FA5}">
                      <a16:colId xmlns:a16="http://schemas.microsoft.com/office/drawing/2014/main" val="3970420213"/>
                    </a:ext>
                  </a:extLst>
                </a:gridCol>
                <a:gridCol w="1394655">
                  <a:extLst>
                    <a:ext uri="{9D8B030D-6E8A-4147-A177-3AD203B41FA5}">
                      <a16:colId xmlns:a16="http://schemas.microsoft.com/office/drawing/2014/main" val="2813261295"/>
                    </a:ext>
                  </a:extLst>
                </a:gridCol>
                <a:gridCol w="1490537">
                  <a:extLst>
                    <a:ext uri="{9D8B030D-6E8A-4147-A177-3AD203B41FA5}">
                      <a16:colId xmlns:a16="http://schemas.microsoft.com/office/drawing/2014/main" val="3927669047"/>
                    </a:ext>
                  </a:extLst>
                </a:gridCol>
                <a:gridCol w="104599">
                  <a:extLst>
                    <a:ext uri="{9D8B030D-6E8A-4147-A177-3AD203B41FA5}">
                      <a16:colId xmlns:a16="http://schemas.microsoft.com/office/drawing/2014/main" val="3099739535"/>
                    </a:ext>
                  </a:extLst>
                </a:gridCol>
                <a:gridCol w="1359789">
                  <a:extLst>
                    <a:ext uri="{9D8B030D-6E8A-4147-A177-3AD203B41FA5}">
                      <a16:colId xmlns:a16="http://schemas.microsoft.com/office/drawing/2014/main" val="1330195557"/>
                    </a:ext>
                  </a:extLst>
                </a:gridCol>
              </a:tblGrid>
              <a:tr h="274514">
                <a:tc gridSpan="9">
                  <a:txBody>
                    <a:bodyPr/>
                    <a:lstStyle/>
                    <a:p>
                      <a:pPr algn="ctr" fontAlgn="ctr"/>
                      <a:r>
                        <a:rPr lang="en-US" sz="1100" b="1" i="0" u="none" strike="noStrike">
                          <a:solidFill>
                            <a:srgbClr val="000000"/>
                          </a:solidFill>
                          <a:effectLst/>
                          <a:latin typeface="Arial" panose="020B0604020202020204" pitchFamily="34" charset="0"/>
                        </a:rPr>
                        <a:t>The Revelation Judgments</a:t>
                      </a:r>
                    </a:p>
                  </a:txBody>
                  <a:tcPr marL="5410" marR="5410" marT="5410" marB="0" anchor="ctr">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71353899"/>
                  </a:ext>
                </a:extLst>
              </a:tr>
              <a:tr h="386190">
                <a:tc>
                  <a:txBody>
                    <a:bodyPr/>
                    <a:lstStyle/>
                    <a:p>
                      <a:pPr algn="l" fontAlgn="b"/>
                      <a:r>
                        <a:rPr lang="en-US" sz="500" b="1" i="0" u="none" strike="noStrike">
                          <a:solidFill>
                            <a:srgbClr val="000000"/>
                          </a:solidFill>
                          <a:effectLst/>
                          <a:latin typeface="Arial" panose="020B0604020202020204" pitchFamily="34" charset="0"/>
                        </a:rPr>
                        <a:t> </a:t>
                      </a:r>
                    </a:p>
                  </a:txBody>
                  <a:tcPr marL="5410" marR="5410" marT="541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900" b="1" i="0" u="none" strike="noStrike">
                          <a:solidFill>
                            <a:srgbClr val="000000"/>
                          </a:solidFill>
                          <a:effectLst/>
                          <a:latin typeface="Arial" panose="020B0604020202020204" pitchFamily="34" charset="0"/>
                        </a:rPr>
                        <a:t>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3</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4</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5</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900" b="1" i="0" u="none" strike="noStrike">
                          <a:solidFill>
                            <a:srgbClr val="000000"/>
                          </a:solidFill>
                          <a:effectLst/>
                          <a:latin typeface="Arial" panose="020B0604020202020204" pitchFamily="34" charset="0"/>
                        </a:rPr>
                        <a:t>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93015942"/>
                  </a:ext>
                </a:extLst>
              </a:tr>
              <a:tr h="124473">
                <a:tc gridSpan="9">
                  <a:txBody>
                    <a:bodyPr/>
                    <a:lstStyle/>
                    <a:p>
                      <a:pPr algn="ctr" fontAlgn="b"/>
                      <a:r>
                        <a:rPr lang="en-US" sz="500" b="1" i="0" u="none" strike="noStrike">
                          <a:solidFill>
                            <a:srgbClr val="000000"/>
                          </a:solidFill>
                          <a:effectLst/>
                          <a:latin typeface="Arial" panose="020B0604020202020204" pitchFamily="34" charset="0"/>
                        </a:rPr>
                        <a:t> </a:t>
                      </a:r>
                    </a:p>
                  </a:txBody>
                  <a:tcPr marL="5410" marR="5410" marT="5410" marB="0" anchor="b">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55474562"/>
                  </a:ext>
                </a:extLst>
              </a:tr>
              <a:tr h="221152">
                <a:tc>
                  <a:txBody>
                    <a:bodyPr/>
                    <a:lstStyle/>
                    <a:p>
                      <a:pPr algn="ctr" fontAlgn="ctr"/>
                      <a:r>
                        <a:rPr lang="en-US" sz="1100" b="1" i="0" u="none" strike="noStrike" dirty="0">
                          <a:solidFill>
                            <a:srgbClr val="000000"/>
                          </a:solidFill>
                          <a:effectLst/>
                          <a:latin typeface="Arial" panose="020B0604020202020204" pitchFamily="34" charset="0"/>
                        </a:rPr>
                        <a:t>Reference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6:1-2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6:3-4</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6:5-6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6:7-8</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6:9-11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6:12-17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8:1-6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04375068"/>
                  </a:ext>
                </a:extLst>
              </a:tr>
              <a:tr h="1594820">
                <a:tc>
                  <a:txBody>
                    <a:bodyPr/>
                    <a:lstStyle/>
                    <a:p>
                      <a:pPr algn="ctr" fontAlgn="ctr"/>
                      <a:r>
                        <a:rPr lang="en-US" sz="1100" b="1" i="0" u="none" strike="noStrike" dirty="0">
                          <a:solidFill>
                            <a:srgbClr val="000000"/>
                          </a:solidFill>
                          <a:effectLst/>
                          <a:latin typeface="Arial" panose="020B0604020202020204" pitchFamily="34" charset="0"/>
                        </a:rPr>
                        <a:t>Seal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White Horse     Bow                        Crown               (Stephanos)       Overcomer                      </a:t>
                      </a:r>
                      <a:r>
                        <a:rPr lang="en-US" sz="1100" b="1" i="0" u="none" strike="noStrike" dirty="0">
                          <a:solidFill>
                            <a:schemeClr val="bg1"/>
                          </a:solidFill>
                          <a:effectLst/>
                          <a:latin typeface="Arial" panose="020B0604020202020204" pitchFamily="34" charset="0"/>
                        </a:rPr>
                        <a:t>THE CHURCH</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Red Horse                Takes Peace                       Cause to Kill    One Another   Great Sword                      </a:t>
                      </a:r>
                      <a:r>
                        <a:rPr lang="en-US" sz="1100" b="1" i="0" u="none" strike="noStrike" dirty="0">
                          <a:solidFill>
                            <a:srgbClr val="FF0000"/>
                          </a:solidFill>
                          <a:effectLst/>
                          <a:latin typeface="Arial" panose="020B0604020202020204" pitchFamily="34" charset="0"/>
                        </a:rPr>
                        <a:t>WAR</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Black Horse               Balance (Yoke)                     Inflation on Needed Things                      Not Luxuries       </a:t>
                      </a:r>
                      <a:r>
                        <a:rPr lang="en-US" sz="1100" b="1" i="0" u="none" strike="noStrike" dirty="0">
                          <a:solidFill>
                            <a:srgbClr val="FF0000"/>
                          </a:solidFill>
                          <a:effectLst/>
                          <a:latin typeface="Arial" panose="020B0604020202020204" pitchFamily="34" charset="0"/>
                        </a:rPr>
                        <a:t>ECONOMIC</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Pale Horse                    Death &amp; Hades                          Power Over 1/4                    Sword, Hunger,                      Death &amp; Beasts           </a:t>
                      </a:r>
                      <a:r>
                        <a:rPr lang="en-US" sz="1100" b="1" i="0" u="none" strike="noStrike" dirty="0">
                          <a:solidFill>
                            <a:srgbClr val="FF0000"/>
                          </a:solidFill>
                          <a:effectLst/>
                          <a:latin typeface="Arial" panose="020B0604020202020204" pitchFamily="34" charset="0"/>
                        </a:rPr>
                        <a:t>FAMINE /  PESTILANCE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 Martyred Souls Under Altar                                    "How Long?"                                 White Robes                     Wait for the Remnant</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 Earthquake                                    Black Sun &amp;   Blood Moon                                Stars Fall                               Mts &amp; Isles Move                  Rich Men Hide                      from God’s Coming Wrath</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100" b="1" i="0" u="none" strike="noStrike" dirty="0">
                          <a:solidFill>
                            <a:schemeClr val="bg1"/>
                          </a:solidFill>
                          <a:effectLst/>
                          <a:latin typeface="Arial" panose="020B0604020202020204" pitchFamily="34" charset="0"/>
                        </a:rPr>
                        <a:t> </a:t>
                      </a:r>
                    </a:p>
                  </a:txBody>
                  <a:tcPr marL="5410" marR="5410" marT="5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Silence in Heaven            Angel w/ Censer         Noises, </a:t>
                      </a:r>
                      <a:r>
                        <a:rPr lang="en-US" sz="1100" b="1" i="0" u="none" strike="noStrike" dirty="0" err="1">
                          <a:solidFill>
                            <a:schemeClr val="tx1"/>
                          </a:solidFill>
                          <a:effectLst/>
                          <a:latin typeface="Arial" panose="020B0604020202020204" pitchFamily="34" charset="0"/>
                        </a:rPr>
                        <a:t>Thunderings</a:t>
                      </a:r>
                      <a:r>
                        <a:rPr lang="en-US" sz="1100" b="1" i="0" u="none" strike="noStrike" dirty="0">
                          <a:solidFill>
                            <a:schemeClr val="tx1"/>
                          </a:solidFill>
                          <a:effectLst/>
                          <a:latin typeface="Arial" panose="020B0604020202020204" pitchFamily="34" charset="0"/>
                        </a:rPr>
                        <a:t>,      Lightnings &amp; Earthquake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48941149"/>
                  </a:ext>
                </a:extLst>
              </a:tr>
              <a:tr h="194207">
                <a:tc gridSpan="9">
                  <a:txBody>
                    <a:bodyPr/>
                    <a:lstStyle/>
                    <a:p>
                      <a:pPr algn="ctr" fontAlgn="b"/>
                      <a:r>
                        <a:rPr lang="en-US" sz="1100" b="1" i="0" u="none" strike="noStrike" dirty="0">
                          <a:solidFill>
                            <a:srgbClr val="000000"/>
                          </a:solidFill>
                          <a:effectLst/>
                          <a:latin typeface="Arial" panose="020B0604020202020204" pitchFamily="34" charset="0"/>
                        </a:rPr>
                        <a:t> </a:t>
                      </a:r>
                    </a:p>
                  </a:txBody>
                  <a:tcPr marL="5410" marR="5410" marT="541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90740646"/>
                  </a:ext>
                </a:extLst>
              </a:tr>
              <a:tr h="221152">
                <a:tc>
                  <a:txBody>
                    <a:bodyPr/>
                    <a:lstStyle/>
                    <a:p>
                      <a:pPr algn="ctr" fontAlgn="ctr"/>
                      <a:r>
                        <a:rPr lang="en-US" sz="1100" b="1" i="0" u="none" strike="noStrike" dirty="0">
                          <a:solidFill>
                            <a:srgbClr val="000000"/>
                          </a:solidFill>
                          <a:effectLst/>
                          <a:latin typeface="Arial" panose="020B0604020202020204" pitchFamily="34" charset="0"/>
                        </a:rPr>
                        <a:t>Reference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8:7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8:8-9</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8:10-11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8:12-13</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9:1-12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9:13-21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11:15-19</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15852221"/>
                  </a:ext>
                </a:extLst>
              </a:tr>
              <a:tr h="1594820">
                <a:tc>
                  <a:txBody>
                    <a:bodyPr/>
                    <a:lstStyle/>
                    <a:p>
                      <a:pPr algn="ctr" fontAlgn="ctr"/>
                      <a:r>
                        <a:rPr lang="en-US" sz="1100" b="1" i="0" u="none" strike="noStrike" dirty="0">
                          <a:solidFill>
                            <a:srgbClr val="000000"/>
                          </a:solidFill>
                          <a:effectLst/>
                          <a:latin typeface="Arial" panose="020B0604020202020204" pitchFamily="34" charset="0"/>
                        </a:rPr>
                        <a:t>Trumpet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Hail &amp; Fire from Heaven                  Mingled w/ Blood                    Burn 1/3 of Trees               Burn All Grass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Burning Mountain into Sea                                  1/3 of Sea Creatures Die          Destroy 1/3         of Ships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Star Falls on         1/3 of Rivers &amp; Springs         Become Bitter     Many Men Die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1/3 of Sun, Moon Stars Dark           Day &amp; Night 1/3 Shorter              "Woe, Woe, Woe“  to Earth</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Star from Heaven with Key to Pit     Smoke &amp; Locusts  Harm Those Without God's Mark             "Woe, Woe"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4 Angels from Euphrates River      Kill 1/3 of Mankind with Fire, Smoke &amp; Brimstone               Men Don't Repent     3</a:t>
                      </a:r>
                      <a:r>
                        <a:rPr lang="en-US" sz="1100" b="1" i="0" u="none" strike="noStrike" baseline="30000" dirty="0">
                          <a:solidFill>
                            <a:schemeClr val="bg1"/>
                          </a:solidFill>
                          <a:effectLst/>
                          <a:latin typeface="Arial" panose="020B0604020202020204" pitchFamily="34" charset="0"/>
                        </a:rPr>
                        <a:t>rd</a:t>
                      </a:r>
                      <a:r>
                        <a:rPr lang="en-US" sz="1100" b="1" i="0" u="none" strike="noStrike" dirty="0">
                          <a:solidFill>
                            <a:schemeClr val="bg1"/>
                          </a:solidFill>
                          <a:effectLst/>
                          <a:latin typeface="Arial" panose="020B0604020202020204" pitchFamily="34" charset="0"/>
                        </a:rPr>
                        <a:t> "Woe"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Nations to God           Elders Worship     Noises, </a:t>
                      </a:r>
                      <a:r>
                        <a:rPr lang="en-US" sz="1100" b="1" i="0" u="none" strike="noStrike" dirty="0" err="1">
                          <a:solidFill>
                            <a:schemeClr val="bg1"/>
                          </a:solidFill>
                          <a:effectLst/>
                          <a:latin typeface="Arial" panose="020B0604020202020204" pitchFamily="34" charset="0"/>
                        </a:rPr>
                        <a:t>Thunderings</a:t>
                      </a:r>
                      <a:r>
                        <a:rPr lang="en-US" sz="1100" b="1" i="0" u="none" strike="noStrike" dirty="0">
                          <a:solidFill>
                            <a:schemeClr val="bg1"/>
                          </a:solidFill>
                          <a:effectLst/>
                          <a:latin typeface="Arial" panose="020B0604020202020204" pitchFamily="34" charset="0"/>
                        </a:rPr>
                        <a:t>,      Lightnings &amp; Earthquake        Temple Opened</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36557500"/>
                  </a:ext>
                </a:extLst>
              </a:tr>
              <a:tr h="221152">
                <a:tc gridSpan="9">
                  <a:txBody>
                    <a:bodyPr/>
                    <a:lstStyle/>
                    <a:p>
                      <a:pPr algn="l" fontAlgn="ctr"/>
                      <a:r>
                        <a:rPr lang="en-US" sz="1100" b="1" i="0" u="none" strike="noStrike" dirty="0">
                          <a:solidFill>
                            <a:srgbClr val="000000"/>
                          </a:solidFill>
                          <a:effectLst/>
                          <a:latin typeface="Arial" panose="020B0604020202020204" pitchFamily="34" charset="0"/>
                        </a:rPr>
                        <a:t>Seven Thunders                                   Rev 10:3-4                                     Sealed Up !!!</a:t>
                      </a:r>
                    </a:p>
                  </a:txBody>
                  <a:tcPr marL="5410" marR="5410" marT="541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01491828"/>
                  </a:ext>
                </a:extLst>
              </a:tr>
              <a:tr h="221152">
                <a:tc>
                  <a:txBody>
                    <a:bodyPr/>
                    <a:lstStyle/>
                    <a:p>
                      <a:pPr algn="ctr" fontAlgn="ctr"/>
                      <a:r>
                        <a:rPr lang="en-US" sz="1100" b="1" i="0" u="none" strike="noStrike">
                          <a:solidFill>
                            <a:srgbClr val="000000"/>
                          </a:solidFill>
                          <a:effectLst/>
                          <a:latin typeface="Arial" panose="020B0604020202020204" pitchFamily="34" charset="0"/>
                        </a:rPr>
                        <a:t>Reference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dirty="0">
                          <a:solidFill>
                            <a:srgbClr val="000000"/>
                          </a:solidFill>
                          <a:effectLst/>
                          <a:latin typeface="Arial" panose="020B0604020202020204" pitchFamily="34" charset="0"/>
                        </a:rPr>
                        <a:t>Rev 16:2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rgbClr val="000000"/>
                          </a:solidFill>
                          <a:effectLst/>
                          <a:latin typeface="Arial" panose="020B0604020202020204" pitchFamily="34" charset="0"/>
                        </a:rPr>
                        <a:t>Rev 16:3</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16:4-7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16:8-9</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16:10-11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16:12-16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ctr"/>
                      <a:r>
                        <a:rPr lang="en-US" sz="1100" b="1" i="0" u="none" strike="noStrike">
                          <a:solidFill>
                            <a:srgbClr val="000000"/>
                          </a:solidFill>
                          <a:effectLst/>
                          <a:latin typeface="Arial" panose="020B0604020202020204" pitchFamily="34" charset="0"/>
                        </a:rPr>
                        <a:t>Rev 16:17-21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300552316"/>
                  </a:ext>
                </a:extLst>
              </a:tr>
              <a:tr h="1594820">
                <a:tc>
                  <a:txBody>
                    <a:bodyPr/>
                    <a:lstStyle/>
                    <a:p>
                      <a:pPr algn="ctr" fontAlgn="ctr"/>
                      <a:r>
                        <a:rPr lang="en-US" sz="1100" b="1" i="0" u="none" strike="noStrike">
                          <a:solidFill>
                            <a:srgbClr val="000000"/>
                          </a:solidFill>
                          <a:effectLst/>
                          <a:latin typeface="Arial" panose="020B0604020202020204" pitchFamily="34" charset="0"/>
                        </a:rPr>
                        <a:t>Bowl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Sores on All Men with Mark of the Beast</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Sea Becomes Blood                      Every Sea Creature Dies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Rivers &amp; Springs Become Blood                              "True &amp; Righteous are Your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Sun Scorches       All Men                    Do Not Repent</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Darkness on Beast Kingdom              Men Gnaw Tongues in Pain</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Euphrates Dries Up                        3 Unclean Spirits    Gather Entire Earth to Battle at      </a:t>
                      </a:r>
                      <a:r>
                        <a:rPr lang="en-US" sz="1100" b="1" i="0" u="none" strike="noStrike" dirty="0" err="1">
                          <a:solidFill>
                            <a:schemeClr val="bg1"/>
                          </a:solidFill>
                          <a:effectLst/>
                          <a:latin typeface="Arial" panose="020B0604020202020204" pitchFamily="34" charset="0"/>
                        </a:rPr>
                        <a:t>HarMegiddo</a:t>
                      </a:r>
                      <a:endParaRPr lang="en-US" sz="1100" b="1" i="0" u="none" strike="noStrike" dirty="0">
                        <a:solidFill>
                          <a:schemeClr val="bg1"/>
                        </a:solidFill>
                        <a:effectLst/>
                        <a:latin typeface="Arial" panose="020B0604020202020204" pitchFamily="34" charset="0"/>
                      </a:endParaRP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ctr"/>
                      <a:r>
                        <a:rPr lang="en-US" sz="1100" b="1" i="0" u="none" strike="noStrike" dirty="0">
                          <a:solidFill>
                            <a:schemeClr val="bg1"/>
                          </a:solidFill>
                          <a:effectLst/>
                          <a:latin typeface="Arial" panose="020B0604020202020204" pitchFamily="34" charset="0"/>
                        </a:rPr>
                        <a:t>Poured on the Air     "It is Done"       Noises, </a:t>
                      </a:r>
                      <a:r>
                        <a:rPr lang="en-US" sz="1100" b="1" i="0" u="none" strike="noStrike" dirty="0" err="1">
                          <a:solidFill>
                            <a:schemeClr val="bg1"/>
                          </a:solidFill>
                          <a:effectLst/>
                          <a:latin typeface="Arial" panose="020B0604020202020204" pitchFamily="34" charset="0"/>
                        </a:rPr>
                        <a:t>Thunderings</a:t>
                      </a:r>
                      <a:r>
                        <a:rPr lang="en-US" sz="1100" b="1" i="0" u="none" strike="noStrike" dirty="0">
                          <a:solidFill>
                            <a:schemeClr val="bg1"/>
                          </a:solidFill>
                          <a:effectLst/>
                          <a:latin typeface="Arial" panose="020B0604020202020204" pitchFamily="34" charset="0"/>
                        </a:rPr>
                        <a:t>,      Lightnings, Earthquake                 &amp; Hail</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4026108361"/>
                  </a:ext>
                </a:extLst>
              </a:tr>
            </a:tbl>
          </a:graphicData>
        </a:graphic>
      </p:graphicFrame>
    </p:spTree>
    <p:extLst>
      <p:ext uri="{BB962C8B-B14F-4D97-AF65-F5344CB8AC3E}">
        <p14:creationId xmlns:p14="http://schemas.microsoft.com/office/powerpoint/2010/main" val="391766144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1D94673-E1D9-CEA2-0717-FDE427ED7757}"/>
              </a:ext>
            </a:extLst>
          </p:cNvPr>
          <p:cNvGraphicFramePr>
            <a:graphicFrameLocks noGrp="1"/>
          </p:cNvGraphicFramePr>
          <p:nvPr>
            <p:extLst>
              <p:ext uri="{D42A27DB-BD31-4B8C-83A1-F6EECF244321}">
                <p14:modId xmlns:p14="http://schemas.microsoft.com/office/powerpoint/2010/main" val="1348992390"/>
              </p:ext>
            </p:extLst>
          </p:nvPr>
        </p:nvGraphicFramePr>
        <p:xfrm>
          <a:off x="885825" y="95251"/>
          <a:ext cx="10544175" cy="6648452"/>
        </p:xfrm>
        <a:graphic>
          <a:graphicData uri="http://schemas.openxmlformats.org/drawingml/2006/table">
            <a:tbl>
              <a:tblPr/>
              <a:tblGrid>
                <a:gridCol w="964638">
                  <a:extLst>
                    <a:ext uri="{9D8B030D-6E8A-4147-A177-3AD203B41FA5}">
                      <a16:colId xmlns:a16="http://schemas.microsoft.com/office/drawing/2014/main" val="1435901299"/>
                    </a:ext>
                  </a:extLst>
                </a:gridCol>
                <a:gridCol w="1278434">
                  <a:extLst>
                    <a:ext uri="{9D8B030D-6E8A-4147-A177-3AD203B41FA5}">
                      <a16:colId xmlns:a16="http://schemas.microsoft.com/office/drawing/2014/main" val="2825328034"/>
                    </a:ext>
                  </a:extLst>
                </a:gridCol>
                <a:gridCol w="1231945">
                  <a:extLst>
                    <a:ext uri="{9D8B030D-6E8A-4147-A177-3AD203B41FA5}">
                      <a16:colId xmlns:a16="http://schemas.microsoft.com/office/drawing/2014/main" val="3167776089"/>
                    </a:ext>
                  </a:extLst>
                </a:gridCol>
                <a:gridCol w="1359789">
                  <a:extLst>
                    <a:ext uri="{9D8B030D-6E8A-4147-A177-3AD203B41FA5}">
                      <a16:colId xmlns:a16="http://schemas.microsoft.com/office/drawing/2014/main" val="457332901"/>
                    </a:ext>
                  </a:extLst>
                </a:gridCol>
                <a:gridCol w="1359789">
                  <a:extLst>
                    <a:ext uri="{9D8B030D-6E8A-4147-A177-3AD203B41FA5}">
                      <a16:colId xmlns:a16="http://schemas.microsoft.com/office/drawing/2014/main" val="3970420213"/>
                    </a:ext>
                  </a:extLst>
                </a:gridCol>
                <a:gridCol w="1394655">
                  <a:extLst>
                    <a:ext uri="{9D8B030D-6E8A-4147-A177-3AD203B41FA5}">
                      <a16:colId xmlns:a16="http://schemas.microsoft.com/office/drawing/2014/main" val="2813261295"/>
                    </a:ext>
                  </a:extLst>
                </a:gridCol>
                <a:gridCol w="1490537">
                  <a:extLst>
                    <a:ext uri="{9D8B030D-6E8A-4147-A177-3AD203B41FA5}">
                      <a16:colId xmlns:a16="http://schemas.microsoft.com/office/drawing/2014/main" val="3927669047"/>
                    </a:ext>
                  </a:extLst>
                </a:gridCol>
                <a:gridCol w="104599">
                  <a:extLst>
                    <a:ext uri="{9D8B030D-6E8A-4147-A177-3AD203B41FA5}">
                      <a16:colId xmlns:a16="http://schemas.microsoft.com/office/drawing/2014/main" val="3099739535"/>
                    </a:ext>
                  </a:extLst>
                </a:gridCol>
                <a:gridCol w="1359789">
                  <a:extLst>
                    <a:ext uri="{9D8B030D-6E8A-4147-A177-3AD203B41FA5}">
                      <a16:colId xmlns:a16="http://schemas.microsoft.com/office/drawing/2014/main" val="1330195557"/>
                    </a:ext>
                  </a:extLst>
                </a:gridCol>
              </a:tblGrid>
              <a:tr h="274514">
                <a:tc gridSpan="9">
                  <a:txBody>
                    <a:bodyPr/>
                    <a:lstStyle/>
                    <a:p>
                      <a:pPr algn="ctr" fontAlgn="ctr"/>
                      <a:r>
                        <a:rPr lang="en-US" sz="1100" b="1" i="0" u="none" strike="noStrike">
                          <a:solidFill>
                            <a:srgbClr val="000000"/>
                          </a:solidFill>
                          <a:effectLst/>
                          <a:latin typeface="Arial" panose="020B0604020202020204" pitchFamily="34" charset="0"/>
                        </a:rPr>
                        <a:t>The Revelation Judgments</a:t>
                      </a:r>
                    </a:p>
                  </a:txBody>
                  <a:tcPr marL="5410" marR="5410" marT="5410" marB="0" anchor="ctr">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71353899"/>
                  </a:ext>
                </a:extLst>
              </a:tr>
              <a:tr h="386190">
                <a:tc>
                  <a:txBody>
                    <a:bodyPr/>
                    <a:lstStyle/>
                    <a:p>
                      <a:pPr algn="l" fontAlgn="b"/>
                      <a:r>
                        <a:rPr lang="en-US" sz="500" b="1" i="0" u="none" strike="noStrike">
                          <a:solidFill>
                            <a:srgbClr val="000000"/>
                          </a:solidFill>
                          <a:effectLst/>
                          <a:latin typeface="Arial" panose="020B0604020202020204" pitchFamily="34" charset="0"/>
                        </a:rPr>
                        <a:t> </a:t>
                      </a:r>
                    </a:p>
                  </a:txBody>
                  <a:tcPr marL="5410" marR="5410" marT="541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900" b="1" i="0" u="none" strike="noStrike">
                          <a:solidFill>
                            <a:srgbClr val="000000"/>
                          </a:solidFill>
                          <a:effectLst/>
                          <a:latin typeface="Arial" panose="020B0604020202020204" pitchFamily="34" charset="0"/>
                        </a:rPr>
                        <a:t>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3</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4</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5</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900" b="1" i="0" u="none" strike="noStrike">
                          <a:solidFill>
                            <a:srgbClr val="000000"/>
                          </a:solidFill>
                          <a:effectLst/>
                          <a:latin typeface="Arial" panose="020B0604020202020204" pitchFamily="34" charset="0"/>
                        </a:rPr>
                        <a:t>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93015942"/>
                  </a:ext>
                </a:extLst>
              </a:tr>
              <a:tr h="124473">
                <a:tc gridSpan="9">
                  <a:txBody>
                    <a:bodyPr/>
                    <a:lstStyle/>
                    <a:p>
                      <a:pPr algn="ctr" fontAlgn="b"/>
                      <a:r>
                        <a:rPr lang="en-US" sz="500" b="1" i="0" u="none" strike="noStrike">
                          <a:solidFill>
                            <a:srgbClr val="000000"/>
                          </a:solidFill>
                          <a:effectLst/>
                          <a:latin typeface="Arial" panose="020B0604020202020204" pitchFamily="34" charset="0"/>
                        </a:rPr>
                        <a:t> </a:t>
                      </a:r>
                    </a:p>
                  </a:txBody>
                  <a:tcPr marL="5410" marR="5410" marT="5410" marB="0" anchor="b">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55474562"/>
                  </a:ext>
                </a:extLst>
              </a:tr>
              <a:tr h="221152">
                <a:tc>
                  <a:txBody>
                    <a:bodyPr/>
                    <a:lstStyle/>
                    <a:p>
                      <a:pPr algn="ctr" fontAlgn="ctr"/>
                      <a:r>
                        <a:rPr lang="en-US" sz="1100" b="1" i="0" u="none" strike="noStrike" dirty="0">
                          <a:solidFill>
                            <a:srgbClr val="000000"/>
                          </a:solidFill>
                          <a:effectLst/>
                          <a:latin typeface="Arial" panose="020B0604020202020204" pitchFamily="34" charset="0"/>
                        </a:rPr>
                        <a:t>Reference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6:1-2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6:3-4</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6:5-6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6:7-8</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6:9-11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6:12-17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8:1-6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04375068"/>
                  </a:ext>
                </a:extLst>
              </a:tr>
              <a:tr h="1594820">
                <a:tc>
                  <a:txBody>
                    <a:bodyPr/>
                    <a:lstStyle/>
                    <a:p>
                      <a:pPr algn="ctr" fontAlgn="ctr"/>
                      <a:r>
                        <a:rPr lang="en-US" sz="1100" b="1" i="0" u="none" strike="noStrike" dirty="0">
                          <a:solidFill>
                            <a:srgbClr val="000000"/>
                          </a:solidFill>
                          <a:effectLst/>
                          <a:latin typeface="Arial" panose="020B0604020202020204" pitchFamily="34" charset="0"/>
                        </a:rPr>
                        <a:t>Seal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White Horse     Bow                        Crown               (Stephanos)       Overcomer                      </a:t>
                      </a:r>
                      <a:r>
                        <a:rPr lang="en-US" sz="1100" b="1" i="0" u="none" strike="noStrike" dirty="0">
                          <a:solidFill>
                            <a:schemeClr val="bg1"/>
                          </a:solidFill>
                          <a:effectLst/>
                          <a:latin typeface="Arial" panose="020B0604020202020204" pitchFamily="34" charset="0"/>
                        </a:rPr>
                        <a:t>THE CHURCH</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Red Horse                Takes Peace                       Cause to Kill    One Another   Great Sword                      </a:t>
                      </a:r>
                      <a:r>
                        <a:rPr lang="en-US" sz="1100" b="1" i="0" u="none" strike="noStrike" dirty="0">
                          <a:solidFill>
                            <a:srgbClr val="FF0000"/>
                          </a:solidFill>
                          <a:effectLst/>
                          <a:latin typeface="Arial" panose="020B0604020202020204" pitchFamily="34" charset="0"/>
                        </a:rPr>
                        <a:t>WAR</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Black Horse               Balance (Yoke)                     Inflation on Needed Things                      Not Luxuries       </a:t>
                      </a:r>
                      <a:r>
                        <a:rPr lang="en-US" sz="1100" b="1" i="0" u="none" strike="noStrike" dirty="0">
                          <a:solidFill>
                            <a:srgbClr val="FF0000"/>
                          </a:solidFill>
                          <a:effectLst/>
                          <a:latin typeface="Arial" panose="020B0604020202020204" pitchFamily="34" charset="0"/>
                        </a:rPr>
                        <a:t>ECONOMIC</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Pale Horse                    Death &amp; Hades                          Power Over 1/4                    Sword, Hunger,                      Death &amp; Beasts           </a:t>
                      </a:r>
                      <a:r>
                        <a:rPr lang="en-US" sz="1100" b="1" i="0" u="none" strike="noStrike" dirty="0">
                          <a:solidFill>
                            <a:srgbClr val="FF0000"/>
                          </a:solidFill>
                          <a:effectLst/>
                          <a:latin typeface="Arial" panose="020B0604020202020204" pitchFamily="34" charset="0"/>
                        </a:rPr>
                        <a:t>FAMINE /  PESTILANCE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 Martyred Souls Under Altar                                    "How Long?"                                 White Robes                     Wait for the Remnant</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 Earthquake                                    Black Sun &amp;   Blood Moon                                Stars Fall                               Mts &amp; Isles Move                  Rich Men Hide                      from God’s Coming Wrath</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100" b="1" i="0" u="none" strike="noStrike" dirty="0">
                          <a:solidFill>
                            <a:schemeClr val="bg1"/>
                          </a:solidFill>
                          <a:effectLst/>
                          <a:latin typeface="Arial" panose="020B0604020202020204" pitchFamily="34" charset="0"/>
                        </a:rPr>
                        <a:t> </a:t>
                      </a:r>
                    </a:p>
                  </a:txBody>
                  <a:tcPr marL="5410" marR="5410" marT="5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Silence in Heaven            Angel w/ Censer         Noises, </a:t>
                      </a:r>
                      <a:r>
                        <a:rPr lang="en-US" sz="1100" b="1" i="0" u="none" strike="noStrike" dirty="0" err="1">
                          <a:solidFill>
                            <a:schemeClr val="tx1"/>
                          </a:solidFill>
                          <a:effectLst/>
                          <a:latin typeface="Arial" panose="020B0604020202020204" pitchFamily="34" charset="0"/>
                        </a:rPr>
                        <a:t>Thunderings</a:t>
                      </a:r>
                      <a:r>
                        <a:rPr lang="en-US" sz="1100" b="1" i="0" u="none" strike="noStrike" dirty="0">
                          <a:solidFill>
                            <a:schemeClr val="tx1"/>
                          </a:solidFill>
                          <a:effectLst/>
                          <a:latin typeface="Arial" panose="020B0604020202020204" pitchFamily="34" charset="0"/>
                        </a:rPr>
                        <a:t>,      Lightnings &amp; Earthquake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48941149"/>
                  </a:ext>
                </a:extLst>
              </a:tr>
              <a:tr h="194207">
                <a:tc gridSpan="9">
                  <a:txBody>
                    <a:bodyPr/>
                    <a:lstStyle/>
                    <a:p>
                      <a:pPr algn="ctr" fontAlgn="b"/>
                      <a:r>
                        <a:rPr lang="en-US" sz="1100" b="1" i="0" u="none" strike="noStrike" dirty="0">
                          <a:solidFill>
                            <a:srgbClr val="000000"/>
                          </a:solidFill>
                          <a:effectLst/>
                          <a:latin typeface="Arial" panose="020B0604020202020204" pitchFamily="34" charset="0"/>
                        </a:rPr>
                        <a:t> </a:t>
                      </a:r>
                    </a:p>
                  </a:txBody>
                  <a:tcPr marL="5410" marR="5410" marT="541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90740646"/>
                  </a:ext>
                </a:extLst>
              </a:tr>
              <a:tr h="221152">
                <a:tc>
                  <a:txBody>
                    <a:bodyPr/>
                    <a:lstStyle/>
                    <a:p>
                      <a:pPr algn="ctr" fontAlgn="ctr"/>
                      <a:r>
                        <a:rPr lang="en-US" sz="1100" b="1" i="0" u="none" strike="noStrike" dirty="0">
                          <a:solidFill>
                            <a:srgbClr val="000000"/>
                          </a:solidFill>
                          <a:effectLst/>
                          <a:latin typeface="Arial" panose="020B0604020202020204" pitchFamily="34" charset="0"/>
                        </a:rPr>
                        <a:t>Reference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8:7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8:8-9</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8:10-11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8:12-13</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9:1-12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9:13-21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11:15-19</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15852221"/>
                  </a:ext>
                </a:extLst>
              </a:tr>
              <a:tr h="1594820">
                <a:tc>
                  <a:txBody>
                    <a:bodyPr/>
                    <a:lstStyle/>
                    <a:p>
                      <a:pPr algn="ctr" fontAlgn="ctr"/>
                      <a:r>
                        <a:rPr lang="en-US" sz="1100" b="1" i="0" u="none" strike="noStrike" dirty="0">
                          <a:solidFill>
                            <a:srgbClr val="000000"/>
                          </a:solidFill>
                          <a:effectLst/>
                          <a:latin typeface="Arial" panose="020B0604020202020204" pitchFamily="34" charset="0"/>
                        </a:rPr>
                        <a:t>Trumpet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Hail &amp; Fire from Heaven                  Mingled w/ Blood                    Burn 1/3 of Trees               Burn All Grass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Burning Mountain into Sea                                  1/3 of Sea Creatures Die          Destroy 1/3         of Ships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Star Falls on         1/3 of Rivers &amp; Springs         Become Bitter     Many Men Die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1/3 of Sun, Moon Stars Dark           Day &amp; Night 1/3 Shorter              "Woe, Woe, Woe“  to Earth</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Star from Heaven with Key to Pit     Smoke &amp; Locusts  Harm Those Without God's Mark             "Woe, Woe"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4 Angels from Euphrates River      Kill 1/3 of Mankind with Fire, Smoke &amp; Brimstone               Men Don't Repent     3</a:t>
                      </a:r>
                      <a:r>
                        <a:rPr lang="en-US" sz="1100" b="1" i="0" u="none" strike="noStrike" baseline="30000" dirty="0">
                          <a:solidFill>
                            <a:schemeClr val="bg1"/>
                          </a:solidFill>
                          <a:effectLst/>
                          <a:latin typeface="Arial" panose="020B0604020202020204" pitchFamily="34" charset="0"/>
                        </a:rPr>
                        <a:t>rd</a:t>
                      </a:r>
                      <a:r>
                        <a:rPr lang="en-US" sz="1100" b="1" i="0" u="none" strike="noStrike" dirty="0">
                          <a:solidFill>
                            <a:schemeClr val="bg1"/>
                          </a:solidFill>
                          <a:effectLst/>
                          <a:latin typeface="Arial" panose="020B0604020202020204" pitchFamily="34" charset="0"/>
                        </a:rPr>
                        <a:t> "Woe"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Nations to God           Elders Worship     Noises, </a:t>
                      </a:r>
                      <a:r>
                        <a:rPr lang="en-US" sz="1100" b="1" i="0" u="none" strike="noStrike" dirty="0" err="1">
                          <a:solidFill>
                            <a:schemeClr val="bg1"/>
                          </a:solidFill>
                          <a:effectLst/>
                          <a:latin typeface="Arial" panose="020B0604020202020204" pitchFamily="34" charset="0"/>
                        </a:rPr>
                        <a:t>Thunderings</a:t>
                      </a:r>
                      <a:r>
                        <a:rPr lang="en-US" sz="1100" b="1" i="0" u="none" strike="noStrike" dirty="0">
                          <a:solidFill>
                            <a:schemeClr val="bg1"/>
                          </a:solidFill>
                          <a:effectLst/>
                          <a:latin typeface="Arial" panose="020B0604020202020204" pitchFamily="34" charset="0"/>
                        </a:rPr>
                        <a:t>,      Lightnings &amp; Earthquake        Temple Opened</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36557500"/>
                  </a:ext>
                </a:extLst>
              </a:tr>
              <a:tr h="221152">
                <a:tc gridSpan="9">
                  <a:txBody>
                    <a:bodyPr/>
                    <a:lstStyle/>
                    <a:p>
                      <a:pPr algn="l" fontAlgn="ctr"/>
                      <a:r>
                        <a:rPr lang="en-US" sz="1100" b="1" i="0" u="none" strike="noStrike" dirty="0">
                          <a:solidFill>
                            <a:schemeClr val="tx1"/>
                          </a:solidFill>
                          <a:effectLst/>
                          <a:latin typeface="Arial" panose="020B0604020202020204" pitchFamily="34" charset="0"/>
                        </a:rPr>
                        <a:t>Seven Thunders                                   Rev 10:3-4                                     Sealed Up !!!</a:t>
                      </a:r>
                    </a:p>
                  </a:txBody>
                  <a:tcPr marL="5410" marR="5410" marT="541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01491828"/>
                  </a:ext>
                </a:extLst>
              </a:tr>
              <a:tr h="221152">
                <a:tc>
                  <a:txBody>
                    <a:bodyPr/>
                    <a:lstStyle/>
                    <a:p>
                      <a:pPr algn="ctr" fontAlgn="ctr"/>
                      <a:r>
                        <a:rPr lang="en-US" sz="1100" b="1" i="0" u="none" strike="noStrike">
                          <a:solidFill>
                            <a:srgbClr val="000000"/>
                          </a:solidFill>
                          <a:effectLst/>
                          <a:latin typeface="Arial" panose="020B0604020202020204" pitchFamily="34" charset="0"/>
                        </a:rPr>
                        <a:t>Reference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dirty="0">
                          <a:solidFill>
                            <a:srgbClr val="000000"/>
                          </a:solidFill>
                          <a:effectLst/>
                          <a:latin typeface="Arial" panose="020B0604020202020204" pitchFamily="34" charset="0"/>
                        </a:rPr>
                        <a:t>Rev 16:2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rgbClr val="000000"/>
                          </a:solidFill>
                          <a:effectLst/>
                          <a:latin typeface="Arial" panose="020B0604020202020204" pitchFamily="34" charset="0"/>
                        </a:rPr>
                        <a:t>Rev 16:3</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16:4-7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16:8-9</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16:10-11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16:12-16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ctr"/>
                      <a:r>
                        <a:rPr lang="en-US" sz="1100" b="1" i="0" u="none" strike="noStrike" dirty="0">
                          <a:solidFill>
                            <a:srgbClr val="000000"/>
                          </a:solidFill>
                          <a:effectLst/>
                          <a:latin typeface="Arial" panose="020B0604020202020204" pitchFamily="34" charset="0"/>
                        </a:rPr>
                        <a:t>Rev 16:17-21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300552316"/>
                  </a:ext>
                </a:extLst>
              </a:tr>
              <a:tr h="1594820">
                <a:tc>
                  <a:txBody>
                    <a:bodyPr/>
                    <a:lstStyle/>
                    <a:p>
                      <a:pPr algn="ctr" fontAlgn="ctr"/>
                      <a:r>
                        <a:rPr lang="en-US" sz="1100" b="1" i="0" u="none" strike="noStrike">
                          <a:solidFill>
                            <a:srgbClr val="000000"/>
                          </a:solidFill>
                          <a:effectLst/>
                          <a:latin typeface="Arial" panose="020B0604020202020204" pitchFamily="34" charset="0"/>
                        </a:rPr>
                        <a:t>Bowl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Sores on All Men with Mark of the Beast</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Sea Becomes Blood                      Every Sea Creature Dies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Rivers &amp; Springs Become Blood                              "True &amp; Righteous are Your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Sun Scorches       All Men                    Do Not Repent</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Darkness on Beast Kingdom              Men Gnaw Tongues in Pain</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Euphrates Dries Up                        3 Unclean Spirits    Gather Entire Earth to Battle at      </a:t>
                      </a:r>
                      <a:r>
                        <a:rPr lang="en-US" sz="1100" b="1" i="0" u="none" strike="noStrike" dirty="0" err="1">
                          <a:solidFill>
                            <a:schemeClr val="bg1"/>
                          </a:solidFill>
                          <a:effectLst/>
                          <a:latin typeface="Arial" panose="020B0604020202020204" pitchFamily="34" charset="0"/>
                        </a:rPr>
                        <a:t>HarMegiddo</a:t>
                      </a:r>
                      <a:endParaRPr lang="en-US" sz="1100" b="1" i="0" u="none" strike="noStrike" dirty="0">
                        <a:solidFill>
                          <a:schemeClr val="bg1"/>
                        </a:solidFill>
                        <a:effectLst/>
                        <a:latin typeface="Arial" panose="020B0604020202020204" pitchFamily="34" charset="0"/>
                      </a:endParaRP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ctr"/>
                      <a:r>
                        <a:rPr lang="en-US" sz="1100" b="1" i="0" u="none" strike="noStrike" dirty="0">
                          <a:solidFill>
                            <a:schemeClr val="bg1"/>
                          </a:solidFill>
                          <a:effectLst/>
                          <a:latin typeface="Arial" panose="020B0604020202020204" pitchFamily="34" charset="0"/>
                        </a:rPr>
                        <a:t>Poured on the Air     "It is Done"       Noises, </a:t>
                      </a:r>
                      <a:r>
                        <a:rPr lang="en-US" sz="1100" b="1" i="0" u="none" strike="noStrike" dirty="0" err="1">
                          <a:solidFill>
                            <a:schemeClr val="bg1"/>
                          </a:solidFill>
                          <a:effectLst/>
                          <a:latin typeface="Arial" panose="020B0604020202020204" pitchFamily="34" charset="0"/>
                        </a:rPr>
                        <a:t>Thunderings</a:t>
                      </a:r>
                      <a:r>
                        <a:rPr lang="en-US" sz="1100" b="1" i="0" u="none" strike="noStrike" dirty="0">
                          <a:solidFill>
                            <a:schemeClr val="bg1"/>
                          </a:solidFill>
                          <a:effectLst/>
                          <a:latin typeface="Arial" panose="020B0604020202020204" pitchFamily="34" charset="0"/>
                        </a:rPr>
                        <a:t>,      Lightnings, Earthquake                 &amp; Hail</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4026108361"/>
                  </a:ext>
                </a:extLst>
              </a:tr>
            </a:tbl>
          </a:graphicData>
        </a:graphic>
      </p:graphicFrame>
    </p:spTree>
    <p:extLst>
      <p:ext uri="{BB962C8B-B14F-4D97-AF65-F5344CB8AC3E}">
        <p14:creationId xmlns:p14="http://schemas.microsoft.com/office/powerpoint/2010/main" val="271111365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1D94673-E1D9-CEA2-0717-FDE427ED7757}"/>
              </a:ext>
            </a:extLst>
          </p:cNvPr>
          <p:cNvGraphicFramePr>
            <a:graphicFrameLocks noGrp="1"/>
          </p:cNvGraphicFramePr>
          <p:nvPr>
            <p:extLst>
              <p:ext uri="{D42A27DB-BD31-4B8C-83A1-F6EECF244321}">
                <p14:modId xmlns:p14="http://schemas.microsoft.com/office/powerpoint/2010/main" val="2998513064"/>
              </p:ext>
            </p:extLst>
          </p:nvPr>
        </p:nvGraphicFramePr>
        <p:xfrm>
          <a:off x="885825" y="95251"/>
          <a:ext cx="10544175" cy="6648452"/>
        </p:xfrm>
        <a:graphic>
          <a:graphicData uri="http://schemas.openxmlformats.org/drawingml/2006/table">
            <a:tbl>
              <a:tblPr/>
              <a:tblGrid>
                <a:gridCol w="964638">
                  <a:extLst>
                    <a:ext uri="{9D8B030D-6E8A-4147-A177-3AD203B41FA5}">
                      <a16:colId xmlns:a16="http://schemas.microsoft.com/office/drawing/2014/main" val="1435901299"/>
                    </a:ext>
                  </a:extLst>
                </a:gridCol>
                <a:gridCol w="1278434">
                  <a:extLst>
                    <a:ext uri="{9D8B030D-6E8A-4147-A177-3AD203B41FA5}">
                      <a16:colId xmlns:a16="http://schemas.microsoft.com/office/drawing/2014/main" val="2825328034"/>
                    </a:ext>
                  </a:extLst>
                </a:gridCol>
                <a:gridCol w="1231945">
                  <a:extLst>
                    <a:ext uri="{9D8B030D-6E8A-4147-A177-3AD203B41FA5}">
                      <a16:colId xmlns:a16="http://schemas.microsoft.com/office/drawing/2014/main" val="3167776089"/>
                    </a:ext>
                  </a:extLst>
                </a:gridCol>
                <a:gridCol w="1359789">
                  <a:extLst>
                    <a:ext uri="{9D8B030D-6E8A-4147-A177-3AD203B41FA5}">
                      <a16:colId xmlns:a16="http://schemas.microsoft.com/office/drawing/2014/main" val="457332901"/>
                    </a:ext>
                  </a:extLst>
                </a:gridCol>
                <a:gridCol w="1359789">
                  <a:extLst>
                    <a:ext uri="{9D8B030D-6E8A-4147-A177-3AD203B41FA5}">
                      <a16:colId xmlns:a16="http://schemas.microsoft.com/office/drawing/2014/main" val="3970420213"/>
                    </a:ext>
                  </a:extLst>
                </a:gridCol>
                <a:gridCol w="1394655">
                  <a:extLst>
                    <a:ext uri="{9D8B030D-6E8A-4147-A177-3AD203B41FA5}">
                      <a16:colId xmlns:a16="http://schemas.microsoft.com/office/drawing/2014/main" val="2813261295"/>
                    </a:ext>
                  </a:extLst>
                </a:gridCol>
                <a:gridCol w="1490537">
                  <a:extLst>
                    <a:ext uri="{9D8B030D-6E8A-4147-A177-3AD203B41FA5}">
                      <a16:colId xmlns:a16="http://schemas.microsoft.com/office/drawing/2014/main" val="3927669047"/>
                    </a:ext>
                  </a:extLst>
                </a:gridCol>
                <a:gridCol w="104599">
                  <a:extLst>
                    <a:ext uri="{9D8B030D-6E8A-4147-A177-3AD203B41FA5}">
                      <a16:colId xmlns:a16="http://schemas.microsoft.com/office/drawing/2014/main" val="3099739535"/>
                    </a:ext>
                  </a:extLst>
                </a:gridCol>
                <a:gridCol w="1359789">
                  <a:extLst>
                    <a:ext uri="{9D8B030D-6E8A-4147-A177-3AD203B41FA5}">
                      <a16:colId xmlns:a16="http://schemas.microsoft.com/office/drawing/2014/main" val="1330195557"/>
                    </a:ext>
                  </a:extLst>
                </a:gridCol>
              </a:tblGrid>
              <a:tr h="274514">
                <a:tc gridSpan="9">
                  <a:txBody>
                    <a:bodyPr/>
                    <a:lstStyle/>
                    <a:p>
                      <a:pPr algn="ctr" fontAlgn="ctr"/>
                      <a:r>
                        <a:rPr lang="en-US" sz="1100" b="1" i="0" u="none" strike="noStrike">
                          <a:solidFill>
                            <a:srgbClr val="000000"/>
                          </a:solidFill>
                          <a:effectLst/>
                          <a:latin typeface="Arial" panose="020B0604020202020204" pitchFamily="34" charset="0"/>
                        </a:rPr>
                        <a:t>The Revelation Judgments</a:t>
                      </a:r>
                    </a:p>
                  </a:txBody>
                  <a:tcPr marL="5410" marR="5410" marT="5410" marB="0" anchor="ctr">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71353899"/>
                  </a:ext>
                </a:extLst>
              </a:tr>
              <a:tr h="386190">
                <a:tc>
                  <a:txBody>
                    <a:bodyPr/>
                    <a:lstStyle/>
                    <a:p>
                      <a:pPr algn="l" fontAlgn="b"/>
                      <a:r>
                        <a:rPr lang="en-US" sz="500" b="1" i="0" u="none" strike="noStrike">
                          <a:solidFill>
                            <a:srgbClr val="000000"/>
                          </a:solidFill>
                          <a:effectLst/>
                          <a:latin typeface="Arial" panose="020B0604020202020204" pitchFamily="34" charset="0"/>
                        </a:rPr>
                        <a:t> </a:t>
                      </a:r>
                    </a:p>
                  </a:txBody>
                  <a:tcPr marL="5410" marR="5410" marT="541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900" b="1" i="0" u="none" strike="noStrike">
                          <a:solidFill>
                            <a:srgbClr val="000000"/>
                          </a:solidFill>
                          <a:effectLst/>
                          <a:latin typeface="Arial" panose="020B0604020202020204" pitchFamily="34" charset="0"/>
                        </a:rPr>
                        <a:t>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3</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4</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5</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900" b="1" i="0" u="none" strike="noStrike">
                          <a:solidFill>
                            <a:srgbClr val="000000"/>
                          </a:solidFill>
                          <a:effectLst/>
                          <a:latin typeface="Arial" panose="020B0604020202020204" pitchFamily="34" charset="0"/>
                        </a:rPr>
                        <a:t>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93015942"/>
                  </a:ext>
                </a:extLst>
              </a:tr>
              <a:tr h="124473">
                <a:tc gridSpan="9">
                  <a:txBody>
                    <a:bodyPr/>
                    <a:lstStyle/>
                    <a:p>
                      <a:pPr algn="ctr" fontAlgn="b"/>
                      <a:r>
                        <a:rPr lang="en-US" sz="500" b="1" i="0" u="none" strike="noStrike">
                          <a:solidFill>
                            <a:srgbClr val="000000"/>
                          </a:solidFill>
                          <a:effectLst/>
                          <a:latin typeface="Arial" panose="020B0604020202020204" pitchFamily="34" charset="0"/>
                        </a:rPr>
                        <a:t> </a:t>
                      </a:r>
                    </a:p>
                  </a:txBody>
                  <a:tcPr marL="5410" marR="5410" marT="5410" marB="0" anchor="b">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55474562"/>
                  </a:ext>
                </a:extLst>
              </a:tr>
              <a:tr h="221152">
                <a:tc>
                  <a:txBody>
                    <a:bodyPr/>
                    <a:lstStyle/>
                    <a:p>
                      <a:pPr algn="ctr" fontAlgn="ctr"/>
                      <a:r>
                        <a:rPr lang="en-US" sz="1100" b="1" i="0" u="none" strike="noStrike" dirty="0">
                          <a:solidFill>
                            <a:srgbClr val="000000"/>
                          </a:solidFill>
                          <a:effectLst/>
                          <a:latin typeface="Arial" panose="020B0604020202020204" pitchFamily="34" charset="0"/>
                        </a:rPr>
                        <a:t>Reference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6:1-2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6:3-4</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6:5-6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6:7-8</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6:9-11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6:12-17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8:1-6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04375068"/>
                  </a:ext>
                </a:extLst>
              </a:tr>
              <a:tr h="1594820">
                <a:tc>
                  <a:txBody>
                    <a:bodyPr/>
                    <a:lstStyle/>
                    <a:p>
                      <a:pPr algn="ctr" fontAlgn="ctr"/>
                      <a:r>
                        <a:rPr lang="en-US" sz="1100" b="1" i="0" u="none" strike="noStrike" dirty="0">
                          <a:solidFill>
                            <a:srgbClr val="000000"/>
                          </a:solidFill>
                          <a:effectLst/>
                          <a:latin typeface="Arial" panose="020B0604020202020204" pitchFamily="34" charset="0"/>
                        </a:rPr>
                        <a:t>Seal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White Horse     Bow                        Crown               (Stephanos)       Overcomer                      </a:t>
                      </a:r>
                      <a:r>
                        <a:rPr lang="en-US" sz="1100" b="1" i="0" u="none" strike="noStrike" dirty="0">
                          <a:solidFill>
                            <a:schemeClr val="bg1"/>
                          </a:solidFill>
                          <a:effectLst/>
                          <a:latin typeface="Arial" panose="020B0604020202020204" pitchFamily="34" charset="0"/>
                        </a:rPr>
                        <a:t>THE CHURCH</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Red Horse                Takes Peace                       Cause to Kill    One Another   Great Sword                      </a:t>
                      </a:r>
                      <a:r>
                        <a:rPr lang="en-US" sz="1100" b="1" i="0" u="none" strike="noStrike" dirty="0">
                          <a:solidFill>
                            <a:srgbClr val="FF0000"/>
                          </a:solidFill>
                          <a:effectLst/>
                          <a:latin typeface="Arial" panose="020B0604020202020204" pitchFamily="34" charset="0"/>
                        </a:rPr>
                        <a:t>WAR</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Black Horse               Balance (Yoke)                     Inflation on Needed Things                      Not Luxuries       </a:t>
                      </a:r>
                      <a:r>
                        <a:rPr lang="en-US" sz="1100" b="1" i="0" u="none" strike="noStrike" dirty="0">
                          <a:solidFill>
                            <a:srgbClr val="FF0000"/>
                          </a:solidFill>
                          <a:effectLst/>
                          <a:latin typeface="Arial" panose="020B0604020202020204" pitchFamily="34" charset="0"/>
                        </a:rPr>
                        <a:t>ECONOMIC</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Pale Horse                    Death &amp; Hades                          Power Over 1/4                    Sword, Hunger,                      Death &amp; Beasts           </a:t>
                      </a:r>
                      <a:r>
                        <a:rPr lang="en-US" sz="1100" b="1" i="0" u="none" strike="noStrike" dirty="0">
                          <a:solidFill>
                            <a:srgbClr val="FF0000"/>
                          </a:solidFill>
                          <a:effectLst/>
                          <a:latin typeface="Arial" panose="020B0604020202020204" pitchFamily="34" charset="0"/>
                        </a:rPr>
                        <a:t>FAMINE /  PESTILANCE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 Martyred Souls Under Altar                                    "How Long?"                                 White Robes                     Wait for the Remnant</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 Earthquake                                    Black Sun &amp;   Blood Moon                                Stars Fall                               Mts &amp; Isles Move                  Rich Men Hide                      from God’s Coming Wrath</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100" b="1" i="0" u="none" strike="noStrike" dirty="0">
                          <a:solidFill>
                            <a:schemeClr val="bg1"/>
                          </a:solidFill>
                          <a:effectLst/>
                          <a:latin typeface="Arial" panose="020B0604020202020204" pitchFamily="34" charset="0"/>
                        </a:rPr>
                        <a:t> </a:t>
                      </a:r>
                    </a:p>
                  </a:txBody>
                  <a:tcPr marL="5410" marR="5410" marT="5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Silence in Heaven            Angel w/ Censer         Noises, </a:t>
                      </a:r>
                      <a:r>
                        <a:rPr lang="en-US" sz="1100" b="1" i="0" u="none" strike="noStrike" dirty="0" err="1">
                          <a:solidFill>
                            <a:schemeClr val="tx1"/>
                          </a:solidFill>
                          <a:effectLst/>
                          <a:latin typeface="Arial" panose="020B0604020202020204" pitchFamily="34" charset="0"/>
                        </a:rPr>
                        <a:t>Thunderings</a:t>
                      </a:r>
                      <a:r>
                        <a:rPr lang="en-US" sz="1100" b="1" i="0" u="none" strike="noStrike" dirty="0">
                          <a:solidFill>
                            <a:schemeClr val="tx1"/>
                          </a:solidFill>
                          <a:effectLst/>
                          <a:latin typeface="Arial" panose="020B0604020202020204" pitchFamily="34" charset="0"/>
                        </a:rPr>
                        <a:t>,      Lightnings &amp; Earthquake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48941149"/>
                  </a:ext>
                </a:extLst>
              </a:tr>
              <a:tr h="194207">
                <a:tc gridSpan="9">
                  <a:txBody>
                    <a:bodyPr/>
                    <a:lstStyle/>
                    <a:p>
                      <a:pPr algn="ctr" fontAlgn="b"/>
                      <a:r>
                        <a:rPr lang="en-US" sz="1100" b="1" i="0" u="none" strike="noStrike" dirty="0">
                          <a:solidFill>
                            <a:srgbClr val="000000"/>
                          </a:solidFill>
                          <a:effectLst/>
                          <a:latin typeface="Arial" panose="020B0604020202020204" pitchFamily="34" charset="0"/>
                        </a:rPr>
                        <a:t> </a:t>
                      </a:r>
                    </a:p>
                  </a:txBody>
                  <a:tcPr marL="5410" marR="5410" marT="541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90740646"/>
                  </a:ext>
                </a:extLst>
              </a:tr>
              <a:tr h="221152">
                <a:tc>
                  <a:txBody>
                    <a:bodyPr/>
                    <a:lstStyle/>
                    <a:p>
                      <a:pPr algn="ctr" fontAlgn="ctr"/>
                      <a:r>
                        <a:rPr lang="en-US" sz="1100" b="1" i="0" u="none" strike="noStrike" dirty="0">
                          <a:solidFill>
                            <a:srgbClr val="000000"/>
                          </a:solidFill>
                          <a:effectLst/>
                          <a:latin typeface="Arial" panose="020B0604020202020204" pitchFamily="34" charset="0"/>
                        </a:rPr>
                        <a:t>Reference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8:7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8:8-9</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8:10-11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8:12-13</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9:1-12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9:13-21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11:15-19</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15852221"/>
                  </a:ext>
                </a:extLst>
              </a:tr>
              <a:tr h="1594820">
                <a:tc>
                  <a:txBody>
                    <a:bodyPr/>
                    <a:lstStyle/>
                    <a:p>
                      <a:pPr algn="ctr" fontAlgn="ctr"/>
                      <a:r>
                        <a:rPr lang="en-US" sz="1100" b="1" i="0" u="none" strike="noStrike" dirty="0">
                          <a:solidFill>
                            <a:srgbClr val="000000"/>
                          </a:solidFill>
                          <a:effectLst/>
                          <a:latin typeface="Arial" panose="020B0604020202020204" pitchFamily="34" charset="0"/>
                        </a:rPr>
                        <a:t>Trumpet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Hail &amp; Fire from Heaven                  Mingled w/ Blood                    Burn 1/3 of Trees               Burn All Grass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Burning Mountain into Sea                                  1/3 of Sea Creatures Die          Destroy 1/3         of Ships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Star Falls on         1/3 of Rivers &amp; Springs         Become Bitter     Many Men Die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1/3 of Sun, Moon Stars Dark           Day &amp; Night 1/3 Shorter              "Woe, Woe, Woe“  to Earth</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Star from Heaven with Key to Pit     Smoke &amp; Locusts  Harm Those Without God's Mark             "Woe, Woe"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4 Angels from Euphrates River      Kill 1/3 of Mankind with Fire, Smoke &amp; Brimstone               Men Don't Repent     3</a:t>
                      </a:r>
                      <a:r>
                        <a:rPr lang="en-US" sz="1100" b="1" i="0" u="none" strike="noStrike" baseline="30000" dirty="0">
                          <a:solidFill>
                            <a:schemeClr val="bg1"/>
                          </a:solidFill>
                          <a:effectLst/>
                          <a:latin typeface="Arial" panose="020B0604020202020204" pitchFamily="34" charset="0"/>
                        </a:rPr>
                        <a:t>rd</a:t>
                      </a:r>
                      <a:r>
                        <a:rPr lang="en-US" sz="1100" b="1" i="0" u="none" strike="noStrike" dirty="0">
                          <a:solidFill>
                            <a:schemeClr val="bg1"/>
                          </a:solidFill>
                          <a:effectLst/>
                          <a:latin typeface="Arial" panose="020B0604020202020204" pitchFamily="34" charset="0"/>
                        </a:rPr>
                        <a:t> "Woe"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Nations to God           Elders Worship     Noises, </a:t>
                      </a:r>
                      <a:r>
                        <a:rPr lang="en-US" sz="1100" b="1" i="0" u="none" strike="noStrike" dirty="0" err="1">
                          <a:solidFill>
                            <a:schemeClr val="bg1"/>
                          </a:solidFill>
                          <a:effectLst/>
                          <a:latin typeface="Arial" panose="020B0604020202020204" pitchFamily="34" charset="0"/>
                        </a:rPr>
                        <a:t>Thunderings</a:t>
                      </a:r>
                      <a:r>
                        <a:rPr lang="en-US" sz="1100" b="1" i="0" u="none" strike="noStrike" dirty="0">
                          <a:solidFill>
                            <a:schemeClr val="bg1"/>
                          </a:solidFill>
                          <a:effectLst/>
                          <a:latin typeface="Arial" panose="020B0604020202020204" pitchFamily="34" charset="0"/>
                        </a:rPr>
                        <a:t>,      Lightnings &amp; Earthquake        Temple Opened</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36557500"/>
                  </a:ext>
                </a:extLst>
              </a:tr>
              <a:tr h="221152">
                <a:tc gridSpan="9">
                  <a:txBody>
                    <a:bodyPr/>
                    <a:lstStyle/>
                    <a:p>
                      <a:pPr algn="l" fontAlgn="ctr"/>
                      <a:r>
                        <a:rPr lang="en-US" sz="1100" b="1" i="0" u="none" strike="noStrike" dirty="0">
                          <a:solidFill>
                            <a:schemeClr val="tx1"/>
                          </a:solidFill>
                          <a:effectLst/>
                          <a:latin typeface="Arial" panose="020B0604020202020204" pitchFamily="34" charset="0"/>
                        </a:rPr>
                        <a:t>Seven Thunders                                   Rev 10:3-4                                     Sealed Up !!!</a:t>
                      </a:r>
                    </a:p>
                  </a:txBody>
                  <a:tcPr marL="5410" marR="5410" marT="541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01491828"/>
                  </a:ext>
                </a:extLst>
              </a:tr>
              <a:tr h="221152">
                <a:tc>
                  <a:txBody>
                    <a:bodyPr/>
                    <a:lstStyle/>
                    <a:p>
                      <a:pPr algn="ctr" fontAlgn="ctr"/>
                      <a:r>
                        <a:rPr lang="en-US" sz="1100" b="1" i="0" u="none" strike="noStrike">
                          <a:solidFill>
                            <a:srgbClr val="000000"/>
                          </a:solidFill>
                          <a:effectLst/>
                          <a:latin typeface="Arial" panose="020B0604020202020204" pitchFamily="34" charset="0"/>
                        </a:rPr>
                        <a:t>Reference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dirty="0">
                          <a:solidFill>
                            <a:srgbClr val="000000"/>
                          </a:solidFill>
                          <a:effectLst/>
                          <a:latin typeface="Arial" panose="020B0604020202020204" pitchFamily="34" charset="0"/>
                        </a:rPr>
                        <a:t>Rev 16:2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rgbClr val="000000"/>
                          </a:solidFill>
                          <a:effectLst/>
                          <a:latin typeface="Arial" panose="020B0604020202020204" pitchFamily="34" charset="0"/>
                        </a:rPr>
                        <a:t>Rev 16:3</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16:4-7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16:8-9</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16:10-11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16:12-16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ctr"/>
                      <a:r>
                        <a:rPr lang="en-US" sz="1100" b="1" i="0" u="none" strike="noStrike" dirty="0">
                          <a:solidFill>
                            <a:srgbClr val="000000"/>
                          </a:solidFill>
                          <a:effectLst/>
                          <a:latin typeface="Arial" panose="020B0604020202020204" pitchFamily="34" charset="0"/>
                        </a:rPr>
                        <a:t>Rev 16:17-21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300552316"/>
                  </a:ext>
                </a:extLst>
              </a:tr>
              <a:tr h="1594820">
                <a:tc>
                  <a:txBody>
                    <a:bodyPr/>
                    <a:lstStyle/>
                    <a:p>
                      <a:pPr algn="ctr" fontAlgn="ctr"/>
                      <a:r>
                        <a:rPr lang="en-US" sz="1100" b="1" i="0" u="none" strike="noStrike">
                          <a:solidFill>
                            <a:srgbClr val="000000"/>
                          </a:solidFill>
                          <a:effectLst/>
                          <a:latin typeface="Arial" panose="020B0604020202020204" pitchFamily="34" charset="0"/>
                        </a:rPr>
                        <a:t>Bowl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Sores on All Men with Mark of the Beast</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Sea Becomes Blood                      Every Sea Creature Dies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Rivers &amp; Springs Become Blood                              "True &amp; Righteous are Your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Sun Scorches       All Men                    Do Not Repent</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Darkness on Beast Kingdom              Men Gnaw Tongues in Pain</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Euphrates Dries Up                        3 Unclean Spirits    Gather Entire Earth to Battle at      </a:t>
                      </a:r>
                      <a:r>
                        <a:rPr lang="en-US" sz="1100" b="1" i="0" u="none" strike="noStrike" dirty="0" err="1">
                          <a:solidFill>
                            <a:schemeClr val="bg1"/>
                          </a:solidFill>
                          <a:effectLst/>
                          <a:latin typeface="Arial" panose="020B0604020202020204" pitchFamily="34" charset="0"/>
                        </a:rPr>
                        <a:t>HarMegiddo</a:t>
                      </a:r>
                      <a:endParaRPr lang="en-US" sz="1100" b="1" i="0" u="none" strike="noStrike" dirty="0">
                        <a:solidFill>
                          <a:schemeClr val="bg1"/>
                        </a:solidFill>
                        <a:effectLst/>
                        <a:latin typeface="Arial" panose="020B0604020202020204" pitchFamily="34" charset="0"/>
                      </a:endParaRP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ctr"/>
                      <a:r>
                        <a:rPr lang="en-US" sz="1100" b="1" i="0" u="none" strike="noStrike" dirty="0">
                          <a:solidFill>
                            <a:schemeClr val="bg1"/>
                          </a:solidFill>
                          <a:effectLst/>
                          <a:latin typeface="Arial" panose="020B0604020202020204" pitchFamily="34" charset="0"/>
                        </a:rPr>
                        <a:t>Poured on the Air     "It is Done"       Noises, </a:t>
                      </a:r>
                      <a:r>
                        <a:rPr lang="en-US" sz="1100" b="1" i="0" u="none" strike="noStrike" dirty="0" err="1">
                          <a:solidFill>
                            <a:schemeClr val="bg1"/>
                          </a:solidFill>
                          <a:effectLst/>
                          <a:latin typeface="Arial" panose="020B0604020202020204" pitchFamily="34" charset="0"/>
                        </a:rPr>
                        <a:t>Thunderings</a:t>
                      </a:r>
                      <a:r>
                        <a:rPr lang="en-US" sz="1100" b="1" i="0" u="none" strike="noStrike" dirty="0">
                          <a:solidFill>
                            <a:schemeClr val="bg1"/>
                          </a:solidFill>
                          <a:effectLst/>
                          <a:latin typeface="Arial" panose="020B0604020202020204" pitchFamily="34" charset="0"/>
                        </a:rPr>
                        <a:t>,      Lightnings, Earthquake                 &amp; Hail</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4026108361"/>
                  </a:ext>
                </a:extLst>
              </a:tr>
            </a:tbl>
          </a:graphicData>
        </a:graphic>
      </p:graphicFrame>
    </p:spTree>
    <p:extLst>
      <p:ext uri="{BB962C8B-B14F-4D97-AF65-F5344CB8AC3E}">
        <p14:creationId xmlns:p14="http://schemas.microsoft.com/office/powerpoint/2010/main" val="42096566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1D94673-E1D9-CEA2-0717-FDE427ED7757}"/>
              </a:ext>
            </a:extLst>
          </p:cNvPr>
          <p:cNvGraphicFramePr>
            <a:graphicFrameLocks noGrp="1"/>
          </p:cNvGraphicFramePr>
          <p:nvPr>
            <p:extLst>
              <p:ext uri="{D42A27DB-BD31-4B8C-83A1-F6EECF244321}">
                <p14:modId xmlns:p14="http://schemas.microsoft.com/office/powerpoint/2010/main" val="1706396517"/>
              </p:ext>
            </p:extLst>
          </p:nvPr>
        </p:nvGraphicFramePr>
        <p:xfrm>
          <a:off x="885825" y="95251"/>
          <a:ext cx="10544175" cy="6648452"/>
        </p:xfrm>
        <a:graphic>
          <a:graphicData uri="http://schemas.openxmlformats.org/drawingml/2006/table">
            <a:tbl>
              <a:tblPr/>
              <a:tblGrid>
                <a:gridCol w="964638">
                  <a:extLst>
                    <a:ext uri="{9D8B030D-6E8A-4147-A177-3AD203B41FA5}">
                      <a16:colId xmlns:a16="http://schemas.microsoft.com/office/drawing/2014/main" val="1435901299"/>
                    </a:ext>
                  </a:extLst>
                </a:gridCol>
                <a:gridCol w="1278434">
                  <a:extLst>
                    <a:ext uri="{9D8B030D-6E8A-4147-A177-3AD203B41FA5}">
                      <a16:colId xmlns:a16="http://schemas.microsoft.com/office/drawing/2014/main" val="2825328034"/>
                    </a:ext>
                  </a:extLst>
                </a:gridCol>
                <a:gridCol w="1231945">
                  <a:extLst>
                    <a:ext uri="{9D8B030D-6E8A-4147-A177-3AD203B41FA5}">
                      <a16:colId xmlns:a16="http://schemas.microsoft.com/office/drawing/2014/main" val="3167776089"/>
                    </a:ext>
                  </a:extLst>
                </a:gridCol>
                <a:gridCol w="1359789">
                  <a:extLst>
                    <a:ext uri="{9D8B030D-6E8A-4147-A177-3AD203B41FA5}">
                      <a16:colId xmlns:a16="http://schemas.microsoft.com/office/drawing/2014/main" val="457332901"/>
                    </a:ext>
                  </a:extLst>
                </a:gridCol>
                <a:gridCol w="1359789">
                  <a:extLst>
                    <a:ext uri="{9D8B030D-6E8A-4147-A177-3AD203B41FA5}">
                      <a16:colId xmlns:a16="http://schemas.microsoft.com/office/drawing/2014/main" val="3970420213"/>
                    </a:ext>
                  </a:extLst>
                </a:gridCol>
                <a:gridCol w="1394655">
                  <a:extLst>
                    <a:ext uri="{9D8B030D-6E8A-4147-A177-3AD203B41FA5}">
                      <a16:colId xmlns:a16="http://schemas.microsoft.com/office/drawing/2014/main" val="2813261295"/>
                    </a:ext>
                  </a:extLst>
                </a:gridCol>
                <a:gridCol w="1490537">
                  <a:extLst>
                    <a:ext uri="{9D8B030D-6E8A-4147-A177-3AD203B41FA5}">
                      <a16:colId xmlns:a16="http://schemas.microsoft.com/office/drawing/2014/main" val="3927669047"/>
                    </a:ext>
                  </a:extLst>
                </a:gridCol>
                <a:gridCol w="104599">
                  <a:extLst>
                    <a:ext uri="{9D8B030D-6E8A-4147-A177-3AD203B41FA5}">
                      <a16:colId xmlns:a16="http://schemas.microsoft.com/office/drawing/2014/main" val="3099739535"/>
                    </a:ext>
                  </a:extLst>
                </a:gridCol>
                <a:gridCol w="1359789">
                  <a:extLst>
                    <a:ext uri="{9D8B030D-6E8A-4147-A177-3AD203B41FA5}">
                      <a16:colId xmlns:a16="http://schemas.microsoft.com/office/drawing/2014/main" val="1330195557"/>
                    </a:ext>
                  </a:extLst>
                </a:gridCol>
              </a:tblGrid>
              <a:tr h="274514">
                <a:tc gridSpan="9">
                  <a:txBody>
                    <a:bodyPr/>
                    <a:lstStyle/>
                    <a:p>
                      <a:pPr algn="ctr" fontAlgn="ctr"/>
                      <a:r>
                        <a:rPr lang="en-US" sz="1100" b="1" i="0" u="none" strike="noStrike">
                          <a:solidFill>
                            <a:srgbClr val="000000"/>
                          </a:solidFill>
                          <a:effectLst/>
                          <a:latin typeface="Arial" panose="020B0604020202020204" pitchFamily="34" charset="0"/>
                        </a:rPr>
                        <a:t>The Revelation Judgments</a:t>
                      </a:r>
                    </a:p>
                  </a:txBody>
                  <a:tcPr marL="5410" marR="5410" marT="5410" marB="0" anchor="ctr">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71353899"/>
                  </a:ext>
                </a:extLst>
              </a:tr>
              <a:tr h="386190">
                <a:tc>
                  <a:txBody>
                    <a:bodyPr/>
                    <a:lstStyle/>
                    <a:p>
                      <a:pPr algn="l" fontAlgn="b"/>
                      <a:r>
                        <a:rPr lang="en-US" sz="500" b="1" i="0" u="none" strike="noStrike">
                          <a:solidFill>
                            <a:srgbClr val="000000"/>
                          </a:solidFill>
                          <a:effectLst/>
                          <a:latin typeface="Arial" panose="020B0604020202020204" pitchFamily="34" charset="0"/>
                        </a:rPr>
                        <a:t> </a:t>
                      </a:r>
                    </a:p>
                  </a:txBody>
                  <a:tcPr marL="5410" marR="5410" marT="541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900" b="1" i="0" u="none" strike="noStrike">
                          <a:solidFill>
                            <a:srgbClr val="000000"/>
                          </a:solidFill>
                          <a:effectLst/>
                          <a:latin typeface="Arial" panose="020B0604020202020204" pitchFamily="34" charset="0"/>
                        </a:rPr>
                        <a:t>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3</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4</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5</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900" b="1" i="0" u="none" strike="noStrike">
                          <a:solidFill>
                            <a:srgbClr val="000000"/>
                          </a:solidFill>
                          <a:effectLst/>
                          <a:latin typeface="Arial" panose="020B0604020202020204" pitchFamily="34" charset="0"/>
                        </a:rPr>
                        <a:t>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93015942"/>
                  </a:ext>
                </a:extLst>
              </a:tr>
              <a:tr h="124473">
                <a:tc gridSpan="9">
                  <a:txBody>
                    <a:bodyPr/>
                    <a:lstStyle/>
                    <a:p>
                      <a:pPr algn="ctr" fontAlgn="b"/>
                      <a:r>
                        <a:rPr lang="en-US" sz="500" b="1" i="0" u="none" strike="noStrike">
                          <a:solidFill>
                            <a:srgbClr val="000000"/>
                          </a:solidFill>
                          <a:effectLst/>
                          <a:latin typeface="Arial" panose="020B0604020202020204" pitchFamily="34" charset="0"/>
                        </a:rPr>
                        <a:t> </a:t>
                      </a:r>
                    </a:p>
                  </a:txBody>
                  <a:tcPr marL="5410" marR="5410" marT="5410" marB="0" anchor="b">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55474562"/>
                  </a:ext>
                </a:extLst>
              </a:tr>
              <a:tr h="221152">
                <a:tc>
                  <a:txBody>
                    <a:bodyPr/>
                    <a:lstStyle/>
                    <a:p>
                      <a:pPr algn="ctr" fontAlgn="ctr"/>
                      <a:r>
                        <a:rPr lang="en-US" sz="1100" b="1" i="0" u="none" strike="noStrike" dirty="0">
                          <a:solidFill>
                            <a:srgbClr val="000000"/>
                          </a:solidFill>
                          <a:effectLst/>
                          <a:latin typeface="Arial" panose="020B0604020202020204" pitchFamily="34" charset="0"/>
                        </a:rPr>
                        <a:t>Reference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6:1-2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6:3-4</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6:5-6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6:7-8</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6:9-11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6:12-17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8:1-6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04375068"/>
                  </a:ext>
                </a:extLst>
              </a:tr>
              <a:tr h="1594820">
                <a:tc>
                  <a:txBody>
                    <a:bodyPr/>
                    <a:lstStyle/>
                    <a:p>
                      <a:pPr algn="ctr" fontAlgn="ctr"/>
                      <a:r>
                        <a:rPr lang="en-US" sz="1100" b="1" i="0" u="none" strike="noStrike" dirty="0">
                          <a:solidFill>
                            <a:srgbClr val="000000"/>
                          </a:solidFill>
                          <a:effectLst/>
                          <a:latin typeface="Arial" panose="020B0604020202020204" pitchFamily="34" charset="0"/>
                        </a:rPr>
                        <a:t>Seal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White Horse     Bow                        Crown               (Stephanos)       Overcomer                      </a:t>
                      </a:r>
                      <a:r>
                        <a:rPr lang="en-US" sz="1100" b="1" i="0" u="none" strike="noStrike" dirty="0">
                          <a:solidFill>
                            <a:schemeClr val="bg1"/>
                          </a:solidFill>
                          <a:effectLst/>
                          <a:latin typeface="Arial" panose="020B0604020202020204" pitchFamily="34" charset="0"/>
                        </a:rPr>
                        <a:t>THE CHURCH</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Red Horse                Takes Peace                       Cause to Kill    One Another   Great Sword                      </a:t>
                      </a:r>
                      <a:r>
                        <a:rPr lang="en-US" sz="1100" b="1" i="0" u="none" strike="noStrike" dirty="0">
                          <a:solidFill>
                            <a:srgbClr val="FF0000"/>
                          </a:solidFill>
                          <a:effectLst/>
                          <a:latin typeface="Arial" panose="020B0604020202020204" pitchFamily="34" charset="0"/>
                        </a:rPr>
                        <a:t>WAR</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Black Horse               Balance (Yoke)                     Inflation on Needed Things                      Not Luxuries       </a:t>
                      </a:r>
                      <a:r>
                        <a:rPr lang="en-US" sz="1100" b="1" i="0" u="none" strike="noStrike" dirty="0">
                          <a:solidFill>
                            <a:srgbClr val="FF0000"/>
                          </a:solidFill>
                          <a:effectLst/>
                          <a:latin typeface="Arial" panose="020B0604020202020204" pitchFamily="34" charset="0"/>
                        </a:rPr>
                        <a:t>ECONOMIC</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Pale Horse                    Death &amp; Hades                          Power Over 1/4                    Sword, Hunger,                      Death &amp; Beasts           </a:t>
                      </a:r>
                      <a:r>
                        <a:rPr lang="en-US" sz="1100" b="1" i="0" u="none" strike="noStrike" dirty="0">
                          <a:solidFill>
                            <a:srgbClr val="FF0000"/>
                          </a:solidFill>
                          <a:effectLst/>
                          <a:latin typeface="Arial" panose="020B0604020202020204" pitchFamily="34" charset="0"/>
                        </a:rPr>
                        <a:t>FAMINE /  PESTILANCE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 Martyred Souls Under Altar                                    "How Long?"                                 White Robes                     Wait for the Remnant</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 Earthquake                                    Black Sun &amp;   Blood Moon                                Stars Fall                               Mts &amp; Isles Move                  Rich Men Hide                      from God’s Coming Wrath</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100" b="1" i="0" u="none" strike="noStrike" dirty="0">
                          <a:solidFill>
                            <a:schemeClr val="bg1"/>
                          </a:solidFill>
                          <a:effectLst/>
                          <a:latin typeface="Arial" panose="020B0604020202020204" pitchFamily="34" charset="0"/>
                        </a:rPr>
                        <a:t> </a:t>
                      </a:r>
                    </a:p>
                  </a:txBody>
                  <a:tcPr marL="5410" marR="5410" marT="5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Silence in Heaven            Angel w/ Censer         Noises, </a:t>
                      </a:r>
                      <a:r>
                        <a:rPr lang="en-US" sz="1100" b="1" i="0" u="none" strike="noStrike" dirty="0" err="1">
                          <a:solidFill>
                            <a:schemeClr val="tx1"/>
                          </a:solidFill>
                          <a:effectLst/>
                          <a:latin typeface="Arial" panose="020B0604020202020204" pitchFamily="34" charset="0"/>
                        </a:rPr>
                        <a:t>Thunderings</a:t>
                      </a:r>
                      <a:r>
                        <a:rPr lang="en-US" sz="1100" b="1" i="0" u="none" strike="noStrike" dirty="0">
                          <a:solidFill>
                            <a:schemeClr val="tx1"/>
                          </a:solidFill>
                          <a:effectLst/>
                          <a:latin typeface="Arial" panose="020B0604020202020204" pitchFamily="34" charset="0"/>
                        </a:rPr>
                        <a:t>,      Lightnings &amp; Earthquake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48941149"/>
                  </a:ext>
                </a:extLst>
              </a:tr>
              <a:tr h="194207">
                <a:tc gridSpan="9">
                  <a:txBody>
                    <a:bodyPr/>
                    <a:lstStyle/>
                    <a:p>
                      <a:pPr algn="ctr" fontAlgn="b"/>
                      <a:r>
                        <a:rPr lang="en-US" sz="1100" b="1" i="0" u="none" strike="noStrike" dirty="0">
                          <a:solidFill>
                            <a:srgbClr val="000000"/>
                          </a:solidFill>
                          <a:effectLst/>
                          <a:latin typeface="Arial" panose="020B0604020202020204" pitchFamily="34" charset="0"/>
                        </a:rPr>
                        <a:t> </a:t>
                      </a:r>
                    </a:p>
                  </a:txBody>
                  <a:tcPr marL="5410" marR="5410" marT="541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90740646"/>
                  </a:ext>
                </a:extLst>
              </a:tr>
              <a:tr h="221152">
                <a:tc>
                  <a:txBody>
                    <a:bodyPr/>
                    <a:lstStyle/>
                    <a:p>
                      <a:pPr algn="ctr" fontAlgn="ctr"/>
                      <a:r>
                        <a:rPr lang="en-US" sz="1100" b="1" i="0" u="none" strike="noStrike" dirty="0">
                          <a:solidFill>
                            <a:srgbClr val="000000"/>
                          </a:solidFill>
                          <a:effectLst/>
                          <a:latin typeface="Arial" panose="020B0604020202020204" pitchFamily="34" charset="0"/>
                        </a:rPr>
                        <a:t>Reference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8:7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8:8-9</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8:10-11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8:12-13</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9:1-12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9:13-21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11:15-19</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15852221"/>
                  </a:ext>
                </a:extLst>
              </a:tr>
              <a:tr h="1594820">
                <a:tc>
                  <a:txBody>
                    <a:bodyPr/>
                    <a:lstStyle/>
                    <a:p>
                      <a:pPr algn="ctr" fontAlgn="ctr"/>
                      <a:r>
                        <a:rPr lang="en-US" sz="1100" b="1" i="0" u="none" strike="noStrike" dirty="0">
                          <a:solidFill>
                            <a:srgbClr val="000000"/>
                          </a:solidFill>
                          <a:effectLst/>
                          <a:latin typeface="Arial" panose="020B0604020202020204" pitchFamily="34" charset="0"/>
                        </a:rPr>
                        <a:t>Trumpet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Hail &amp; Fire from Heaven                  Mingled w/ Blood                    Burn 1/3 of Trees               Burn All Grass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Burning Mountain into Sea                                  1/3 of Sea Creatures Die          Destroy 1/3         of Ships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Star Falls on         1/3 of Rivers &amp; Springs         Become Bitter     Many Men Die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1/3 of Sun, Moon Stars Dark           Day &amp; Night 1/3 Shorter              "Woe, Woe, Woe“  to Earth</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Star from Heaven with Key to Pit     Smoke &amp; Locusts  Harm Those Without God's Mark             "Woe, Woe"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4 Angels from Euphrates River      Kill 1/3 of Mankind with Fire, Smoke &amp; Brimstone               Men Don't Repent     3</a:t>
                      </a:r>
                      <a:r>
                        <a:rPr lang="en-US" sz="1100" b="1" i="0" u="none" strike="noStrike" baseline="30000" dirty="0">
                          <a:solidFill>
                            <a:schemeClr val="bg1"/>
                          </a:solidFill>
                          <a:effectLst/>
                          <a:latin typeface="Arial" panose="020B0604020202020204" pitchFamily="34" charset="0"/>
                        </a:rPr>
                        <a:t>rd</a:t>
                      </a:r>
                      <a:r>
                        <a:rPr lang="en-US" sz="1100" b="1" i="0" u="none" strike="noStrike" dirty="0">
                          <a:solidFill>
                            <a:schemeClr val="bg1"/>
                          </a:solidFill>
                          <a:effectLst/>
                          <a:latin typeface="Arial" panose="020B0604020202020204" pitchFamily="34" charset="0"/>
                        </a:rPr>
                        <a:t> "Woe"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Nations to God           Elders Worship     Noises, </a:t>
                      </a:r>
                      <a:r>
                        <a:rPr lang="en-US" sz="1100" b="1" i="0" u="none" strike="noStrike" dirty="0" err="1">
                          <a:solidFill>
                            <a:schemeClr val="bg1"/>
                          </a:solidFill>
                          <a:effectLst/>
                          <a:latin typeface="Arial" panose="020B0604020202020204" pitchFamily="34" charset="0"/>
                        </a:rPr>
                        <a:t>Thunderings</a:t>
                      </a:r>
                      <a:r>
                        <a:rPr lang="en-US" sz="1100" b="1" i="0" u="none" strike="noStrike" dirty="0">
                          <a:solidFill>
                            <a:schemeClr val="bg1"/>
                          </a:solidFill>
                          <a:effectLst/>
                          <a:latin typeface="Arial" panose="020B0604020202020204" pitchFamily="34" charset="0"/>
                        </a:rPr>
                        <a:t>,      Lightnings &amp; Earthquake        Temple Opened</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36557500"/>
                  </a:ext>
                </a:extLst>
              </a:tr>
              <a:tr h="221152">
                <a:tc gridSpan="9">
                  <a:txBody>
                    <a:bodyPr/>
                    <a:lstStyle/>
                    <a:p>
                      <a:pPr algn="l" fontAlgn="ctr"/>
                      <a:r>
                        <a:rPr lang="en-US" sz="1100" b="1" i="0" u="none" strike="noStrike" dirty="0">
                          <a:solidFill>
                            <a:schemeClr val="tx1"/>
                          </a:solidFill>
                          <a:effectLst/>
                          <a:latin typeface="Arial" panose="020B0604020202020204" pitchFamily="34" charset="0"/>
                        </a:rPr>
                        <a:t>Seven Thunders                                   Rev 10:3-4                                     Sealed Up !!!</a:t>
                      </a:r>
                    </a:p>
                  </a:txBody>
                  <a:tcPr marL="5410" marR="5410" marT="541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01491828"/>
                  </a:ext>
                </a:extLst>
              </a:tr>
              <a:tr h="221152">
                <a:tc>
                  <a:txBody>
                    <a:bodyPr/>
                    <a:lstStyle/>
                    <a:p>
                      <a:pPr algn="ctr" fontAlgn="ctr"/>
                      <a:r>
                        <a:rPr lang="en-US" sz="1100" b="1" i="0" u="none" strike="noStrike">
                          <a:solidFill>
                            <a:srgbClr val="000000"/>
                          </a:solidFill>
                          <a:effectLst/>
                          <a:latin typeface="Arial" panose="020B0604020202020204" pitchFamily="34" charset="0"/>
                        </a:rPr>
                        <a:t>Reference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dirty="0">
                          <a:solidFill>
                            <a:srgbClr val="000000"/>
                          </a:solidFill>
                          <a:effectLst/>
                          <a:latin typeface="Arial" panose="020B0604020202020204" pitchFamily="34" charset="0"/>
                        </a:rPr>
                        <a:t>Rev 16:2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rgbClr val="000000"/>
                          </a:solidFill>
                          <a:effectLst/>
                          <a:latin typeface="Arial" panose="020B0604020202020204" pitchFamily="34" charset="0"/>
                        </a:rPr>
                        <a:t>Rev 16:3</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16:4-7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16:8-9</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16:10-11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16:12-16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ctr"/>
                      <a:r>
                        <a:rPr lang="en-US" sz="1100" b="1" i="0" u="none" strike="noStrike" dirty="0">
                          <a:solidFill>
                            <a:srgbClr val="000000"/>
                          </a:solidFill>
                          <a:effectLst/>
                          <a:latin typeface="Arial" panose="020B0604020202020204" pitchFamily="34" charset="0"/>
                        </a:rPr>
                        <a:t>Rev 16:17-21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300552316"/>
                  </a:ext>
                </a:extLst>
              </a:tr>
              <a:tr h="1594820">
                <a:tc>
                  <a:txBody>
                    <a:bodyPr/>
                    <a:lstStyle/>
                    <a:p>
                      <a:pPr algn="ctr" fontAlgn="ctr"/>
                      <a:r>
                        <a:rPr lang="en-US" sz="1100" b="1" i="0" u="none" strike="noStrike">
                          <a:solidFill>
                            <a:srgbClr val="000000"/>
                          </a:solidFill>
                          <a:effectLst/>
                          <a:latin typeface="Arial" panose="020B0604020202020204" pitchFamily="34" charset="0"/>
                        </a:rPr>
                        <a:t>Bowl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Sores on All Men with Mark of the Beast</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Sea Becomes Blood                      Every Sea Creature Dies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Rivers &amp; Springs Become Blood                              "True &amp; Righteous are Your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Sun Scorches       All Men                    Do Not Repent</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Darkness on Beast Kingdom              Men Gnaw Tongues in Pain</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Euphrates Dries Up                        3 Unclean Spirits    Gather Entire Earth to Battle at      </a:t>
                      </a:r>
                      <a:r>
                        <a:rPr lang="en-US" sz="1100" b="1" i="0" u="none" strike="noStrike" dirty="0" err="1">
                          <a:solidFill>
                            <a:schemeClr val="bg1"/>
                          </a:solidFill>
                          <a:effectLst/>
                          <a:latin typeface="Arial" panose="020B0604020202020204" pitchFamily="34" charset="0"/>
                        </a:rPr>
                        <a:t>HarMegiddo</a:t>
                      </a:r>
                      <a:endParaRPr lang="en-US" sz="1100" b="1" i="0" u="none" strike="noStrike" dirty="0">
                        <a:solidFill>
                          <a:schemeClr val="bg1"/>
                        </a:solidFill>
                        <a:effectLst/>
                        <a:latin typeface="Arial" panose="020B0604020202020204" pitchFamily="34" charset="0"/>
                      </a:endParaRP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ctr"/>
                      <a:r>
                        <a:rPr lang="en-US" sz="1100" b="1" i="0" u="none" strike="noStrike" dirty="0">
                          <a:solidFill>
                            <a:schemeClr val="bg1"/>
                          </a:solidFill>
                          <a:effectLst/>
                          <a:latin typeface="Arial" panose="020B0604020202020204" pitchFamily="34" charset="0"/>
                        </a:rPr>
                        <a:t>Poured on the Air     "It is Done"       Noises, </a:t>
                      </a:r>
                      <a:r>
                        <a:rPr lang="en-US" sz="1100" b="1" i="0" u="none" strike="noStrike" dirty="0" err="1">
                          <a:solidFill>
                            <a:schemeClr val="bg1"/>
                          </a:solidFill>
                          <a:effectLst/>
                          <a:latin typeface="Arial" panose="020B0604020202020204" pitchFamily="34" charset="0"/>
                        </a:rPr>
                        <a:t>Thunderings</a:t>
                      </a:r>
                      <a:r>
                        <a:rPr lang="en-US" sz="1100" b="1" i="0" u="none" strike="noStrike" dirty="0">
                          <a:solidFill>
                            <a:schemeClr val="bg1"/>
                          </a:solidFill>
                          <a:effectLst/>
                          <a:latin typeface="Arial" panose="020B0604020202020204" pitchFamily="34" charset="0"/>
                        </a:rPr>
                        <a:t>,      Lightnings, Earthquake                 &amp; Hail</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4026108361"/>
                  </a:ext>
                </a:extLst>
              </a:tr>
            </a:tbl>
          </a:graphicData>
        </a:graphic>
      </p:graphicFrame>
    </p:spTree>
    <p:extLst>
      <p:ext uri="{BB962C8B-B14F-4D97-AF65-F5344CB8AC3E}">
        <p14:creationId xmlns:p14="http://schemas.microsoft.com/office/powerpoint/2010/main" val="399983596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1D94673-E1D9-CEA2-0717-FDE427ED7757}"/>
              </a:ext>
            </a:extLst>
          </p:cNvPr>
          <p:cNvGraphicFramePr>
            <a:graphicFrameLocks noGrp="1"/>
          </p:cNvGraphicFramePr>
          <p:nvPr>
            <p:extLst>
              <p:ext uri="{D42A27DB-BD31-4B8C-83A1-F6EECF244321}">
                <p14:modId xmlns:p14="http://schemas.microsoft.com/office/powerpoint/2010/main" val="1908799475"/>
              </p:ext>
            </p:extLst>
          </p:nvPr>
        </p:nvGraphicFramePr>
        <p:xfrm>
          <a:off x="885825" y="95251"/>
          <a:ext cx="10544175" cy="6648452"/>
        </p:xfrm>
        <a:graphic>
          <a:graphicData uri="http://schemas.openxmlformats.org/drawingml/2006/table">
            <a:tbl>
              <a:tblPr/>
              <a:tblGrid>
                <a:gridCol w="964638">
                  <a:extLst>
                    <a:ext uri="{9D8B030D-6E8A-4147-A177-3AD203B41FA5}">
                      <a16:colId xmlns:a16="http://schemas.microsoft.com/office/drawing/2014/main" val="1435901299"/>
                    </a:ext>
                  </a:extLst>
                </a:gridCol>
                <a:gridCol w="1278434">
                  <a:extLst>
                    <a:ext uri="{9D8B030D-6E8A-4147-A177-3AD203B41FA5}">
                      <a16:colId xmlns:a16="http://schemas.microsoft.com/office/drawing/2014/main" val="2825328034"/>
                    </a:ext>
                  </a:extLst>
                </a:gridCol>
                <a:gridCol w="1231945">
                  <a:extLst>
                    <a:ext uri="{9D8B030D-6E8A-4147-A177-3AD203B41FA5}">
                      <a16:colId xmlns:a16="http://schemas.microsoft.com/office/drawing/2014/main" val="3167776089"/>
                    </a:ext>
                  </a:extLst>
                </a:gridCol>
                <a:gridCol w="1359789">
                  <a:extLst>
                    <a:ext uri="{9D8B030D-6E8A-4147-A177-3AD203B41FA5}">
                      <a16:colId xmlns:a16="http://schemas.microsoft.com/office/drawing/2014/main" val="457332901"/>
                    </a:ext>
                  </a:extLst>
                </a:gridCol>
                <a:gridCol w="1359789">
                  <a:extLst>
                    <a:ext uri="{9D8B030D-6E8A-4147-A177-3AD203B41FA5}">
                      <a16:colId xmlns:a16="http://schemas.microsoft.com/office/drawing/2014/main" val="3970420213"/>
                    </a:ext>
                  </a:extLst>
                </a:gridCol>
                <a:gridCol w="1394655">
                  <a:extLst>
                    <a:ext uri="{9D8B030D-6E8A-4147-A177-3AD203B41FA5}">
                      <a16:colId xmlns:a16="http://schemas.microsoft.com/office/drawing/2014/main" val="2813261295"/>
                    </a:ext>
                  </a:extLst>
                </a:gridCol>
                <a:gridCol w="1490537">
                  <a:extLst>
                    <a:ext uri="{9D8B030D-6E8A-4147-A177-3AD203B41FA5}">
                      <a16:colId xmlns:a16="http://schemas.microsoft.com/office/drawing/2014/main" val="3927669047"/>
                    </a:ext>
                  </a:extLst>
                </a:gridCol>
                <a:gridCol w="104599">
                  <a:extLst>
                    <a:ext uri="{9D8B030D-6E8A-4147-A177-3AD203B41FA5}">
                      <a16:colId xmlns:a16="http://schemas.microsoft.com/office/drawing/2014/main" val="3099739535"/>
                    </a:ext>
                  </a:extLst>
                </a:gridCol>
                <a:gridCol w="1359789">
                  <a:extLst>
                    <a:ext uri="{9D8B030D-6E8A-4147-A177-3AD203B41FA5}">
                      <a16:colId xmlns:a16="http://schemas.microsoft.com/office/drawing/2014/main" val="1330195557"/>
                    </a:ext>
                  </a:extLst>
                </a:gridCol>
              </a:tblGrid>
              <a:tr h="274514">
                <a:tc gridSpan="9">
                  <a:txBody>
                    <a:bodyPr/>
                    <a:lstStyle/>
                    <a:p>
                      <a:pPr algn="ctr" fontAlgn="ctr"/>
                      <a:r>
                        <a:rPr lang="en-US" sz="1100" b="1" i="0" u="none" strike="noStrike">
                          <a:solidFill>
                            <a:srgbClr val="000000"/>
                          </a:solidFill>
                          <a:effectLst/>
                          <a:latin typeface="Arial" panose="020B0604020202020204" pitchFamily="34" charset="0"/>
                        </a:rPr>
                        <a:t>The Revelation Judgments</a:t>
                      </a:r>
                    </a:p>
                  </a:txBody>
                  <a:tcPr marL="5410" marR="5410" marT="5410" marB="0" anchor="ctr">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71353899"/>
                  </a:ext>
                </a:extLst>
              </a:tr>
              <a:tr h="386190">
                <a:tc>
                  <a:txBody>
                    <a:bodyPr/>
                    <a:lstStyle/>
                    <a:p>
                      <a:pPr algn="l" fontAlgn="b"/>
                      <a:r>
                        <a:rPr lang="en-US" sz="500" b="1" i="0" u="none" strike="noStrike">
                          <a:solidFill>
                            <a:srgbClr val="000000"/>
                          </a:solidFill>
                          <a:effectLst/>
                          <a:latin typeface="Arial" panose="020B0604020202020204" pitchFamily="34" charset="0"/>
                        </a:rPr>
                        <a:t> </a:t>
                      </a:r>
                    </a:p>
                  </a:txBody>
                  <a:tcPr marL="5410" marR="5410" marT="541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900" b="1" i="0" u="none" strike="noStrike">
                          <a:solidFill>
                            <a:srgbClr val="000000"/>
                          </a:solidFill>
                          <a:effectLst/>
                          <a:latin typeface="Arial" panose="020B0604020202020204" pitchFamily="34" charset="0"/>
                        </a:rPr>
                        <a:t>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3</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4</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5</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900" b="1" i="0" u="none" strike="noStrike">
                          <a:solidFill>
                            <a:srgbClr val="000000"/>
                          </a:solidFill>
                          <a:effectLst/>
                          <a:latin typeface="Arial" panose="020B0604020202020204" pitchFamily="34" charset="0"/>
                        </a:rPr>
                        <a:t>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93015942"/>
                  </a:ext>
                </a:extLst>
              </a:tr>
              <a:tr h="124473">
                <a:tc gridSpan="9">
                  <a:txBody>
                    <a:bodyPr/>
                    <a:lstStyle/>
                    <a:p>
                      <a:pPr algn="ctr" fontAlgn="b"/>
                      <a:r>
                        <a:rPr lang="en-US" sz="500" b="1" i="0" u="none" strike="noStrike">
                          <a:solidFill>
                            <a:srgbClr val="000000"/>
                          </a:solidFill>
                          <a:effectLst/>
                          <a:latin typeface="Arial" panose="020B0604020202020204" pitchFamily="34" charset="0"/>
                        </a:rPr>
                        <a:t> </a:t>
                      </a:r>
                    </a:p>
                  </a:txBody>
                  <a:tcPr marL="5410" marR="5410" marT="5410" marB="0" anchor="b">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55474562"/>
                  </a:ext>
                </a:extLst>
              </a:tr>
              <a:tr h="221152">
                <a:tc>
                  <a:txBody>
                    <a:bodyPr/>
                    <a:lstStyle/>
                    <a:p>
                      <a:pPr algn="ctr" fontAlgn="ctr"/>
                      <a:r>
                        <a:rPr lang="en-US" sz="1100" b="1" i="0" u="none" strike="noStrike" dirty="0">
                          <a:solidFill>
                            <a:srgbClr val="000000"/>
                          </a:solidFill>
                          <a:effectLst/>
                          <a:latin typeface="Arial" panose="020B0604020202020204" pitchFamily="34" charset="0"/>
                        </a:rPr>
                        <a:t>Reference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6:1-2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6:3-4</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6:5-6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6:7-8</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6:9-11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6:12-17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8:1-6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04375068"/>
                  </a:ext>
                </a:extLst>
              </a:tr>
              <a:tr h="1594820">
                <a:tc>
                  <a:txBody>
                    <a:bodyPr/>
                    <a:lstStyle/>
                    <a:p>
                      <a:pPr algn="ctr" fontAlgn="ctr"/>
                      <a:r>
                        <a:rPr lang="en-US" sz="1100" b="1" i="0" u="none" strike="noStrike" dirty="0">
                          <a:solidFill>
                            <a:srgbClr val="000000"/>
                          </a:solidFill>
                          <a:effectLst/>
                          <a:latin typeface="Arial" panose="020B0604020202020204" pitchFamily="34" charset="0"/>
                        </a:rPr>
                        <a:t>Seal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White Horse     Bow                        Crown               (Stephanos)       Overcomer                      </a:t>
                      </a:r>
                      <a:r>
                        <a:rPr lang="en-US" sz="1100" b="1" i="0" u="none" strike="noStrike" dirty="0">
                          <a:solidFill>
                            <a:schemeClr val="bg1"/>
                          </a:solidFill>
                          <a:effectLst/>
                          <a:latin typeface="Arial" panose="020B0604020202020204" pitchFamily="34" charset="0"/>
                        </a:rPr>
                        <a:t>THE CHURCH</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Red Horse                Takes Peace                       Cause to Kill    One Another   Great Sword                      </a:t>
                      </a:r>
                      <a:r>
                        <a:rPr lang="en-US" sz="1100" b="1" i="0" u="none" strike="noStrike" dirty="0">
                          <a:solidFill>
                            <a:srgbClr val="FF0000"/>
                          </a:solidFill>
                          <a:effectLst/>
                          <a:latin typeface="Arial" panose="020B0604020202020204" pitchFamily="34" charset="0"/>
                        </a:rPr>
                        <a:t>WAR</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Black Horse               Balance (Yoke)                     Inflation on Needed Things                      Not Luxuries       </a:t>
                      </a:r>
                      <a:r>
                        <a:rPr lang="en-US" sz="1100" b="1" i="0" u="none" strike="noStrike" dirty="0">
                          <a:solidFill>
                            <a:srgbClr val="FF0000"/>
                          </a:solidFill>
                          <a:effectLst/>
                          <a:latin typeface="Arial" panose="020B0604020202020204" pitchFamily="34" charset="0"/>
                        </a:rPr>
                        <a:t>ECONOMIC</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Pale Horse                    Death &amp; Hades                          Power Over 1/4                    Sword, Hunger,                      Death &amp; Beasts           </a:t>
                      </a:r>
                      <a:r>
                        <a:rPr lang="en-US" sz="1100" b="1" i="0" u="none" strike="noStrike" dirty="0">
                          <a:solidFill>
                            <a:srgbClr val="FF0000"/>
                          </a:solidFill>
                          <a:effectLst/>
                          <a:latin typeface="Arial" panose="020B0604020202020204" pitchFamily="34" charset="0"/>
                        </a:rPr>
                        <a:t>FAMINE /  PESTILANCE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 Martyred Souls Under Altar                                    "How Long?"                                 White Robes                     Wait for the Remnant</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 Earthquake                                    Black Sun &amp;   Blood Moon                                Stars Fall                               Mts &amp; Isles Move                  Rich Men Hide                      from God’s Coming Wrath</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100" b="1" i="0" u="none" strike="noStrike" dirty="0">
                          <a:solidFill>
                            <a:schemeClr val="bg1"/>
                          </a:solidFill>
                          <a:effectLst/>
                          <a:latin typeface="Arial" panose="020B0604020202020204" pitchFamily="34" charset="0"/>
                        </a:rPr>
                        <a:t> </a:t>
                      </a:r>
                    </a:p>
                  </a:txBody>
                  <a:tcPr marL="5410" marR="5410" marT="5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Silence in Heaven            Angel w/ Censer         Noises, </a:t>
                      </a:r>
                      <a:r>
                        <a:rPr lang="en-US" sz="1100" b="1" i="0" u="none" strike="noStrike" dirty="0" err="1">
                          <a:solidFill>
                            <a:schemeClr val="tx1"/>
                          </a:solidFill>
                          <a:effectLst/>
                          <a:latin typeface="Arial" panose="020B0604020202020204" pitchFamily="34" charset="0"/>
                        </a:rPr>
                        <a:t>Thunderings</a:t>
                      </a:r>
                      <a:r>
                        <a:rPr lang="en-US" sz="1100" b="1" i="0" u="none" strike="noStrike" dirty="0">
                          <a:solidFill>
                            <a:schemeClr val="tx1"/>
                          </a:solidFill>
                          <a:effectLst/>
                          <a:latin typeface="Arial" panose="020B0604020202020204" pitchFamily="34" charset="0"/>
                        </a:rPr>
                        <a:t>,      Lightnings &amp; Earthquake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48941149"/>
                  </a:ext>
                </a:extLst>
              </a:tr>
              <a:tr h="194207">
                <a:tc gridSpan="9">
                  <a:txBody>
                    <a:bodyPr/>
                    <a:lstStyle/>
                    <a:p>
                      <a:pPr algn="ctr" fontAlgn="b"/>
                      <a:r>
                        <a:rPr lang="en-US" sz="1100" b="1" i="0" u="none" strike="noStrike" dirty="0">
                          <a:solidFill>
                            <a:srgbClr val="000000"/>
                          </a:solidFill>
                          <a:effectLst/>
                          <a:latin typeface="Arial" panose="020B0604020202020204" pitchFamily="34" charset="0"/>
                        </a:rPr>
                        <a:t> </a:t>
                      </a:r>
                    </a:p>
                  </a:txBody>
                  <a:tcPr marL="5410" marR="5410" marT="541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90740646"/>
                  </a:ext>
                </a:extLst>
              </a:tr>
              <a:tr h="221152">
                <a:tc>
                  <a:txBody>
                    <a:bodyPr/>
                    <a:lstStyle/>
                    <a:p>
                      <a:pPr algn="ctr" fontAlgn="ctr"/>
                      <a:r>
                        <a:rPr lang="en-US" sz="1100" b="1" i="0" u="none" strike="noStrike" dirty="0">
                          <a:solidFill>
                            <a:srgbClr val="000000"/>
                          </a:solidFill>
                          <a:effectLst/>
                          <a:latin typeface="Arial" panose="020B0604020202020204" pitchFamily="34" charset="0"/>
                        </a:rPr>
                        <a:t>Reference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8:7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8:8-9</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8:10-11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8:12-13</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9:1-12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9:13-21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11:15-19</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15852221"/>
                  </a:ext>
                </a:extLst>
              </a:tr>
              <a:tr h="1594820">
                <a:tc>
                  <a:txBody>
                    <a:bodyPr/>
                    <a:lstStyle/>
                    <a:p>
                      <a:pPr algn="ctr" fontAlgn="ctr"/>
                      <a:r>
                        <a:rPr lang="en-US" sz="1100" b="1" i="0" u="none" strike="noStrike" dirty="0">
                          <a:solidFill>
                            <a:srgbClr val="000000"/>
                          </a:solidFill>
                          <a:effectLst/>
                          <a:latin typeface="Arial" panose="020B0604020202020204" pitchFamily="34" charset="0"/>
                        </a:rPr>
                        <a:t>Trumpet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Hail &amp; Fire from Heaven                  Mingled w/ Blood                    Burn 1/3 of Trees               Burn All Grass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Burning Mountain into Sea                                  1/3 of Sea Creatures Die          Destroy 1/3         of Ships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Star Falls on         1/3 of Rivers &amp; Springs         Become Bitter     Many Men Die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1/3 of Sun, Moon Stars Dark           Day &amp; Night 1/3 Shorter              "Woe, Woe, Woe“  to Earth</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Star from Heaven with Key to Pit     Smoke &amp; Locusts  Harm Those Without God's Mark             "Woe, Woe"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4 Angels from Euphrates River      Kill 1/3 of Mankind with Fire, Smoke &amp; Brimstone               Men Don't Repent     3</a:t>
                      </a:r>
                      <a:r>
                        <a:rPr lang="en-US" sz="1100" b="1" i="0" u="none" strike="noStrike" baseline="30000" dirty="0">
                          <a:solidFill>
                            <a:schemeClr val="bg1"/>
                          </a:solidFill>
                          <a:effectLst/>
                          <a:latin typeface="Arial" panose="020B0604020202020204" pitchFamily="34" charset="0"/>
                        </a:rPr>
                        <a:t>rd</a:t>
                      </a:r>
                      <a:r>
                        <a:rPr lang="en-US" sz="1100" b="1" i="0" u="none" strike="noStrike" dirty="0">
                          <a:solidFill>
                            <a:schemeClr val="bg1"/>
                          </a:solidFill>
                          <a:effectLst/>
                          <a:latin typeface="Arial" panose="020B0604020202020204" pitchFamily="34" charset="0"/>
                        </a:rPr>
                        <a:t> "Woe"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Nations to God           Elders Worship     Noises, </a:t>
                      </a:r>
                      <a:r>
                        <a:rPr lang="en-US" sz="1100" b="1" i="0" u="none" strike="noStrike" dirty="0" err="1">
                          <a:solidFill>
                            <a:schemeClr val="bg1"/>
                          </a:solidFill>
                          <a:effectLst/>
                          <a:latin typeface="Arial" panose="020B0604020202020204" pitchFamily="34" charset="0"/>
                        </a:rPr>
                        <a:t>Thunderings</a:t>
                      </a:r>
                      <a:r>
                        <a:rPr lang="en-US" sz="1100" b="1" i="0" u="none" strike="noStrike" dirty="0">
                          <a:solidFill>
                            <a:schemeClr val="bg1"/>
                          </a:solidFill>
                          <a:effectLst/>
                          <a:latin typeface="Arial" panose="020B0604020202020204" pitchFamily="34" charset="0"/>
                        </a:rPr>
                        <a:t>,      Lightnings &amp; Earthquake        Temple Opened</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36557500"/>
                  </a:ext>
                </a:extLst>
              </a:tr>
              <a:tr h="221152">
                <a:tc gridSpan="9">
                  <a:txBody>
                    <a:bodyPr/>
                    <a:lstStyle/>
                    <a:p>
                      <a:pPr algn="l" fontAlgn="ctr"/>
                      <a:r>
                        <a:rPr lang="en-US" sz="1100" b="1" i="0" u="none" strike="noStrike" dirty="0">
                          <a:solidFill>
                            <a:schemeClr val="tx1"/>
                          </a:solidFill>
                          <a:effectLst/>
                          <a:latin typeface="Arial" panose="020B0604020202020204" pitchFamily="34" charset="0"/>
                        </a:rPr>
                        <a:t>Seven Thunders                                   Rev 10:3-4                                     Sealed Up !!!</a:t>
                      </a:r>
                    </a:p>
                  </a:txBody>
                  <a:tcPr marL="5410" marR="5410" marT="541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01491828"/>
                  </a:ext>
                </a:extLst>
              </a:tr>
              <a:tr h="221152">
                <a:tc>
                  <a:txBody>
                    <a:bodyPr/>
                    <a:lstStyle/>
                    <a:p>
                      <a:pPr algn="ctr" fontAlgn="ctr"/>
                      <a:r>
                        <a:rPr lang="en-US" sz="1100" b="1" i="0" u="none" strike="noStrike">
                          <a:solidFill>
                            <a:srgbClr val="000000"/>
                          </a:solidFill>
                          <a:effectLst/>
                          <a:latin typeface="Arial" panose="020B0604020202020204" pitchFamily="34" charset="0"/>
                        </a:rPr>
                        <a:t>Reference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dirty="0">
                          <a:solidFill>
                            <a:srgbClr val="000000"/>
                          </a:solidFill>
                          <a:effectLst/>
                          <a:latin typeface="Arial" panose="020B0604020202020204" pitchFamily="34" charset="0"/>
                        </a:rPr>
                        <a:t>Rev 16:2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rgbClr val="000000"/>
                          </a:solidFill>
                          <a:effectLst/>
                          <a:latin typeface="Arial" panose="020B0604020202020204" pitchFamily="34" charset="0"/>
                        </a:rPr>
                        <a:t>Rev 16:3</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16:4-7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16:8-9</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16:10-11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16:12-16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ctr"/>
                      <a:r>
                        <a:rPr lang="en-US" sz="1100" b="1" i="0" u="none" strike="noStrike" dirty="0">
                          <a:solidFill>
                            <a:srgbClr val="000000"/>
                          </a:solidFill>
                          <a:effectLst/>
                          <a:latin typeface="Arial" panose="020B0604020202020204" pitchFamily="34" charset="0"/>
                        </a:rPr>
                        <a:t>Rev 16:17-21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300552316"/>
                  </a:ext>
                </a:extLst>
              </a:tr>
              <a:tr h="1594820">
                <a:tc>
                  <a:txBody>
                    <a:bodyPr/>
                    <a:lstStyle/>
                    <a:p>
                      <a:pPr algn="ctr" fontAlgn="ctr"/>
                      <a:r>
                        <a:rPr lang="en-US" sz="1100" b="1" i="0" u="none" strike="noStrike">
                          <a:solidFill>
                            <a:srgbClr val="000000"/>
                          </a:solidFill>
                          <a:effectLst/>
                          <a:latin typeface="Arial" panose="020B0604020202020204" pitchFamily="34" charset="0"/>
                        </a:rPr>
                        <a:t>Bowl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Sores on All Men with Mark of the Beast</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Sea Becomes Blood                      Every Sea Creature Dies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Rivers &amp; Springs Become Blood                              "True &amp; Righteous are Your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Sun Scorches       All Men                    Do Not Repent</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Darkness on Beast Kingdom              Men Gnaw Tongues in Pain</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Euphrates Dries Up                        3 Unclean Spirits    Gather Entire Earth to Battle at      </a:t>
                      </a:r>
                      <a:r>
                        <a:rPr lang="en-US" sz="1100" b="1" i="0" u="none" strike="noStrike" dirty="0" err="1">
                          <a:solidFill>
                            <a:schemeClr val="bg1"/>
                          </a:solidFill>
                          <a:effectLst/>
                          <a:latin typeface="Arial" panose="020B0604020202020204" pitchFamily="34" charset="0"/>
                        </a:rPr>
                        <a:t>HarMegiddo</a:t>
                      </a:r>
                      <a:endParaRPr lang="en-US" sz="1100" b="1" i="0" u="none" strike="noStrike" dirty="0">
                        <a:solidFill>
                          <a:schemeClr val="bg1"/>
                        </a:solidFill>
                        <a:effectLst/>
                        <a:latin typeface="Arial" panose="020B0604020202020204" pitchFamily="34" charset="0"/>
                      </a:endParaRP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ctr"/>
                      <a:r>
                        <a:rPr lang="en-US" sz="1100" b="1" i="0" u="none" strike="noStrike" dirty="0">
                          <a:solidFill>
                            <a:schemeClr val="bg1"/>
                          </a:solidFill>
                          <a:effectLst/>
                          <a:latin typeface="Arial" panose="020B0604020202020204" pitchFamily="34" charset="0"/>
                        </a:rPr>
                        <a:t>Poured on the Air     "It is Done"       Noises, </a:t>
                      </a:r>
                      <a:r>
                        <a:rPr lang="en-US" sz="1100" b="1" i="0" u="none" strike="noStrike" dirty="0" err="1">
                          <a:solidFill>
                            <a:schemeClr val="bg1"/>
                          </a:solidFill>
                          <a:effectLst/>
                          <a:latin typeface="Arial" panose="020B0604020202020204" pitchFamily="34" charset="0"/>
                        </a:rPr>
                        <a:t>Thunderings</a:t>
                      </a:r>
                      <a:r>
                        <a:rPr lang="en-US" sz="1100" b="1" i="0" u="none" strike="noStrike" dirty="0">
                          <a:solidFill>
                            <a:schemeClr val="bg1"/>
                          </a:solidFill>
                          <a:effectLst/>
                          <a:latin typeface="Arial" panose="020B0604020202020204" pitchFamily="34" charset="0"/>
                        </a:rPr>
                        <a:t>,      Lightnings, Earthquake                 &amp; Hail</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4026108361"/>
                  </a:ext>
                </a:extLst>
              </a:tr>
            </a:tbl>
          </a:graphicData>
        </a:graphic>
      </p:graphicFrame>
    </p:spTree>
    <p:extLst>
      <p:ext uri="{BB962C8B-B14F-4D97-AF65-F5344CB8AC3E}">
        <p14:creationId xmlns:p14="http://schemas.microsoft.com/office/powerpoint/2010/main" val="421040293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1D94673-E1D9-CEA2-0717-FDE427ED7757}"/>
              </a:ext>
            </a:extLst>
          </p:cNvPr>
          <p:cNvGraphicFramePr>
            <a:graphicFrameLocks noGrp="1"/>
          </p:cNvGraphicFramePr>
          <p:nvPr>
            <p:extLst>
              <p:ext uri="{D42A27DB-BD31-4B8C-83A1-F6EECF244321}">
                <p14:modId xmlns:p14="http://schemas.microsoft.com/office/powerpoint/2010/main" val="2040588848"/>
              </p:ext>
            </p:extLst>
          </p:nvPr>
        </p:nvGraphicFramePr>
        <p:xfrm>
          <a:off x="885825" y="95251"/>
          <a:ext cx="10544175" cy="6648452"/>
        </p:xfrm>
        <a:graphic>
          <a:graphicData uri="http://schemas.openxmlformats.org/drawingml/2006/table">
            <a:tbl>
              <a:tblPr/>
              <a:tblGrid>
                <a:gridCol w="964638">
                  <a:extLst>
                    <a:ext uri="{9D8B030D-6E8A-4147-A177-3AD203B41FA5}">
                      <a16:colId xmlns:a16="http://schemas.microsoft.com/office/drawing/2014/main" val="1435901299"/>
                    </a:ext>
                  </a:extLst>
                </a:gridCol>
                <a:gridCol w="1278434">
                  <a:extLst>
                    <a:ext uri="{9D8B030D-6E8A-4147-A177-3AD203B41FA5}">
                      <a16:colId xmlns:a16="http://schemas.microsoft.com/office/drawing/2014/main" val="2825328034"/>
                    </a:ext>
                  </a:extLst>
                </a:gridCol>
                <a:gridCol w="1231945">
                  <a:extLst>
                    <a:ext uri="{9D8B030D-6E8A-4147-A177-3AD203B41FA5}">
                      <a16:colId xmlns:a16="http://schemas.microsoft.com/office/drawing/2014/main" val="3167776089"/>
                    </a:ext>
                  </a:extLst>
                </a:gridCol>
                <a:gridCol w="1359789">
                  <a:extLst>
                    <a:ext uri="{9D8B030D-6E8A-4147-A177-3AD203B41FA5}">
                      <a16:colId xmlns:a16="http://schemas.microsoft.com/office/drawing/2014/main" val="457332901"/>
                    </a:ext>
                  </a:extLst>
                </a:gridCol>
                <a:gridCol w="1359789">
                  <a:extLst>
                    <a:ext uri="{9D8B030D-6E8A-4147-A177-3AD203B41FA5}">
                      <a16:colId xmlns:a16="http://schemas.microsoft.com/office/drawing/2014/main" val="3970420213"/>
                    </a:ext>
                  </a:extLst>
                </a:gridCol>
                <a:gridCol w="1394655">
                  <a:extLst>
                    <a:ext uri="{9D8B030D-6E8A-4147-A177-3AD203B41FA5}">
                      <a16:colId xmlns:a16="http://schemas.microsoft.com/office/drawing/2014/main" val="2813261295"/>
                    </a:ext>
                  </a:extLst>
                </a:gridCol>
                <a:gridCol w="1490537">
                  <a:extLst>
                    <a:ext uri="{9D8B030D-6E8A-4147-A177-3AD203B41FA5}">
                      <a16:colId xmlns:a16="http://schemas.microsoft.com/office/drawing/2014/main" val="3927669047"/>
                    </a:ext>
                  </a:extLst>
                </a:gridCol>
                <a:gridCol w="104599">
                  <a:extLst>
                    <a:ext uri="{9D8B030D-6E8A-4147-A177-3AD203B41FA5}">
                      <a16:colId xmlns:a16="http://schemas.microsoft.com/office/drawing/2014/main" val="3099739535"/>
                    </a:ext>
                  </a:extLst>
                </a:gridCol>
                <a:gridCol w="1359789">
                  <a:extLst>
                    <a:ext uri="{9D8B030D-6E8A-4147-A177-3AD203B41FA5}">
                      <a16:colId xmlns:a16="http://schemas.microsoft.com/office/drawing/2014/main" val="1330195557"/>
                    </a:ext>
                  </a:extLst>
                </a:gridCol>
              </a:tblGrid>
              <a:tr h="274514">
                <a:tc gridSpan="9">
                  <a:txBody>
                    <a:bodyPr/>
                    <a:lstStyle/>
                    <a:p>
                      <a:pPr algn="ctr" fontAlgn="ctr"/>
                      <a:r>
                        <a:rPr lang="en-US" sz="1100" b="1" i="0" u="none" strike="noStrike">
                          <a:solidFill>
                            <a:srgbClr val="000000"/>
                          </a:solidFill>
                          <a:effectLst/>
                          <a:latin typeface="Arial" panose="020B0604020202020204" pitchFamily="34" charset="0"/>
                        </a:rPr>
                        <a:t>The Revelation Judgments</a:t>
                      </a:r>
                    </a:p>
                  </a:txBody>
                  <a:tcPr marL="5410" marR="5410" marT="5410" marB="0" anchor="ctr">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71353899"/>
                  </a:ext>
                </a:extLst>
              </a:tr>
              <a:tr h="386190">
                <a:tc>
                  <a:txBody>
                    <a:bodyPr/>
                    <a:lstStyle/>
                    <a:p>
                      <a:pPr algn="l" fontAlgn="b"/>
                      <a:r>
                        <a:rPr lang="en-US" sz="500" b="1" i="0" u="none" strike="noStrike">
                          <a:solidFill>
                            <a:srgbClr val="000000"/>
                          </a:solidFill>
                          <a:effectLst/>
                          <a:latin typeface="Arial" panose="020B0604020202020204" pitchFamily="34" charset="0"/>
                        </a:rPr>
                        <a:t> </a:t>
                      </a:r>
                    </a:p>
                  </a:txBody>
                  <a:tcPr marL="5410" marR="5410" marT="541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900" b="1" i="0" u="none" strike="noStrike">
                          <a:solidFill>
                            <a:srgbClr val="000000"/>
                          </a:solidFill>
                          <a:effectLst/>
                          <a:latin typeface="Arial" panose="020B0604020202020204" pitchFamily="34" charset="0"/>
                        </a:rPr>
                        <a:t>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3</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4</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5</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900" b="1" i="0" u="none" strike="noStrike">
                          <a:solidFill>
                            <a:srgbClr val="000000"/>
                          </a:solidFill>
                          <a:effectLst/>
                          <a:latin typeface="Arial" panose="020B0604020202020204" pitchFamily="34" charset="0"/>
                        </a:rPr>
                        <a:t>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93015942"/>
                  </a:ext>
                </a:extLst>
              </a:tr>
              <a:tr h="124473">
                <a:tc gridSpan="9">
                  <a:txBody>
                    <a:bodyPr/>
                    <a:lstStyle/>
                    <a:p>
                      <a:pPr algn="ctr" fontAlgn="b"/>
                      <a:r>
                        <a:rPr lang="en-US" sz="500" b="1" i="0" u="none" strike="noStrike">
                          <a:solidFill>
                            <a:srgbClr val="000000"/>
                          </a:solidFill>
                          <a:effectLst/>
                          <a:latin typeface="Arial" panose="020B0604020202020204" pitchFamily="34" charset="0"/>
                        </a:rPr>
                        <a:t> </a:t>
                      </a:r>
                    </a:p>
                  </a:txBody>
                  <a:tcPr marL="5410" marR="5410" marT="5410" marB="0" anchor="b">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55474562"/>
                  </a:ext>
                </a:extLst>
              </a:tr>
              <a:tr h="221152">
                <a:tc>
                  <a:txBody>
                    <a:bodyPr/>
                    <a:lstStyle/>
                    <a:p>
                      <a:pPr algn="ctr" fontAlgn="ctr"/>
                      <a:r>
                        <a:rPr lang="en-US" sz="1100" b="1" i="0" u="none" strike="noStrike" dirty="0">
                          <a:solidFill>
                            <a:srgbClr val="000000"/>
                          </a:solidFill>
                          <a:effectLst/>
                          <a:latin typeface="Arial" panose="020B0604020202020204" pitchFamily="34" charset="0"/>
                        </a:rPr>
                        <a:t>Reference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6:1-2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6:3-4</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6:5-6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6:7-8</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6:9-11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6:12-17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8:1-6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04375068"/>
                  </a:ext>
                </a:extLst>
              </a:tr>
              <a:tr h="1594820">
                <a:tc>
                  <a:txBody>
                    <a:bodyPr/>
                    <a:lstStyle/>
                    <a:p>
                      <a:pPr algn="ctr" fontAlgn="ctr"/>
                      <a:r>
                        <a:rPr lang="en-US" sz="1100" b="1" i="0" u="none" strike="noStrike" dirty="0">
                          <a:solidFill>
                            <a:srgbClr val="000000"/>
                          </a:solidFill>
                          <a:effectLst/>
                          <a:latin typeface="Arial" panose="020B0604020202020204" pitchFamily="34" charset="0"/>
                        </a:rPr>
                        <a:t>Seal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White Horse     Bow                        Crown               (Stephanos)       Overcomer                      </a:t>
                      </a:r>
                      <a:r>
                        <a:rPr lang="en-US" sz="1100" b="1" i="0" u="none" strike="noStrike" dirty="0">
                          <a:solidFill>
                            <a:schemeClr val="bg1"/>
                          </a:solidFill>
                          <a:effectLst/>
                          <a:latin typeface="Arial" panose="020B0604020202020204" pitchFamily="34" charset="0"/>
                        </a:rPr>
                        <a:t>THE CHURCH</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Red Horse                Takes Peace                       Cause to Kill    One Another   Great Sword                      </a:t>
                      </a:r>
                      <a:r>
                        <a:rPr lang="en-US" sz="1100" b="1" i="0" u="none" strike="noStrike" dirty="0">
                          <a:solidFill>
                            <a:srgbClr val="FF0000"/>
                          </a:solidFill>
                          <a:effectLst/>
                          <a:latin typeface="Arial" panose="020B0604020202020204" pitchFamily="34" charset="0"/>
                        </a:rPr>
                        <a:t>WAR</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Black Horse               Balance (Yoke)                     Inflation on Needed Things                      Not Luxuries       </a:t>
                      </a:r>
                      <a:r>
                        <a:rPr lang="en-US" sz="1100" b="1" i="0" u="none" strike="noStrike" dirty="0">
                          <a:solidFill>
                            <a:srgbClr val="FF0000"/>
                          </a:solidFill>
                          <a:effectLst/>
                          <a:latin typeface="Arial" panose="020B0604020202020204" pitchFamily="34" charset="0"/>
                        </a:rPr>
                        <a:t>ECONOMIC</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Pale Horse                    Death &amp; Hades                          Power Over 1/4                    Sword, Hunger,                      Death &amp; Beasts           </a:t>
                      </a:r>
                      <a:r>
                        <a:rPr lang="en-US" sz="1100" b="1" i="0" u="none" strike="noStrike" dirty="0">
                          <a:solidFill>
                            <a:srgbClr val="FF0000"/>
                          </a:solidFill>
                          <a:effectLst/>
                          <a:latin typeface="Arial" panose="020B0604020202020204" pitchFamily="34" charset="0"/>
                        </a:rPr>
                        <a:t>FAMINE /  PESTILANCE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 Martyred Souls Under Altar                                    "How Long?"                                 White Robes                     Wait for the Remnant</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 Earthquake                                    Black Sun &amp;   Blood Moon                                Stars Fall                               Mts &amp; Isles Move                  Rich Men Hide                      from God’s Coming Wrath</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100" b="1" i="0" u="none" strike="noStrike" dirty="0">
                          <a:solidFill>
                            <a:schemeClr val="bg1"/>
                          </a:solidFill>
                          <a:effectLst/>
                          <a:latin typeface="Arial" panose="020B0604020202020204" pitchFamily="34" charset="0"/>
                        </a:rPr>
                        <a:t> </a:t>
                      </a:r>
                    </a:p>
                  </a:txBody>
                  <a:tcPr marL="5410" marR="5410" marT="5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Silence in Heaven            Angel w/ Censer         Noises, </a:t>
                      </a:r>
                      <a:r>
                        <a:rPr lang="en-US" sz="1100" b="1" i="0" u="none" strike="noStrike" dirty="0" err="1">
                          <a:solidFill>
                            <a:schemeClr val="tx1"/>
                          </a:solidFill>
                          <a:effectLst/>
                          <a:latin typeface="Arial" panose="020B0604020202020204" pitchFamily="34" charset="0"/>
                        </a:rPr>
                        <a:t>Thunderings</a:t>
                      </a:r>
                      <a:r>
                        <a:rPr lang="en-US" sz="1100" b="1" i="0" u="none" strike="noStrike" dirty="0">
                          <a:solidFill>
                            <a:schemeClr val="tx1"/>
                          </a:solidFill>
                          <a:effectLst/>
                          <a:latin typeface="Arial" panose="020B0604020202020204" pitchFamily="34" charset="0"/>
                        </a:rPr>
                        <a:t>,      Lightnings &amp; Earthquake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48941149"/>
                  </a:ext>
                </a:extLst>
              </a:tr>
              <a:tr h="194207">
                <a:tc gridSpan="9">
                  <a:txBody>
                    <a:bodyPr/>
                    <a:lstStyle/>
                    <a:p>
                      <a:pPr algn="ctr" fontAlgn="b"/>
                      <a:r>
                        <a:rPr lang="en-US" sz="1100" b="1" i="0" u="none" strike="noStrike" dirty="0">
                          <a:solidFill>
                            <a:srgbClr val="000000"/>
                          </a:solidFill>
                          <a:effectLst/>
                          <a:latin typeface="Arial" panose="020B0604020202020204" pitchFamily="34" charset="0"/>
                        </a:rPr>
                        <a:t> </a:t>
                      </a:r>
                    </a:p>
                  </a:txBody>
                  <a:tcPr marL="5410" marR="5410" marT="541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90740646"/>
                  </a:ext>
                </a:extLst>
              </a:tr>
              <a:tr h="221152">
                <a:tc>
                  <a:txBody>
                    <a:bodyPr/>
                    <a:lstStyle/>
                    <a:p>
                      <a:pPr algn="ctr" fontAlgn="ctr"/>
                      <a:r>
                        <a:rPr lang="en-US" sz="1100" b="1" i="0" u="none" strike="noStrike" dirty="0">
                          <a:solidFill>
                            <a:srgbClr val="000000"/>
                          </a:solidFill>
                          <a:effectLst/>
                          <a:latin typeface="Arial" panose="020B0604020202020204" pitchFamily="34" charset="0"/>
                        </a:rPr>
                        <a:t>Reference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8:7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8:8-9</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8:10-11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8:12-13</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9:1-12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9:13-21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11:15-19</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15852221"/>
                  </a:ext>
                </a:extLst>
              </a:tr>
              <a:tr h="1594820">
                <a:tc>
                  <a:txBody>
                    <a:bodyPr/>
                    <a:lstStyle/>
                    <a:p>
                      <a:pPr algn="ctr" fontAlgn="ctr"/>
                      <a:r>
                        <a:rPr lang="en-US" sz="1100" b="1" i="0" u="none" strike="noStrike" dirty="0">
                          <a:solidFill>
                            <a:srgbClr val="000000"/>
                          </a:solidFill>
                          <a:effectLst/>
                          <a:latin typeface="Arial" panose="020B0604020202020204" pitchFamily="34" charset="0"/>
                        </a:rPr>
                        <a:t>Trumpet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Hail &amp; Fire from Heaven                  Mingled w/ Blood                    Burn 1/3 of Trees               Burn All Grass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Burning Mountain into Sea                                  1/3 of Sea Creatures Die          Destroy 1/3         of Ships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Star Falls on         1/3 of Rivers &amp; Springs         Become Bitter     Many Men Die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1/3 of Sun, Moon Stars Dark           Day &amp; Night 1/3 Shorter              "Woe, Woe, Woe“  to Earth</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Star from Heaven with Key to Pit     Smoke &amp; Locusts  Harm Those w/out God's Mark 5 Mo.             "Woe, Woe"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4 Angels from Euphrates River      Kill 1/3 of Mankind with Fire, Smoke &amp; Brimstone               Men Don't Repent     3</a:t>
                      </a:r>
                      <a:r>
                        <a:rPr lang="en-US" sz="1100" b="1" i="0" u="none" strike="noStrike" baseline="30000" dirty="0">
                          <a:solidFill>
                            <a:schemeClr val="bg1"/>
                          </a:solidFill>
                          <a:effectLst/>
                          <a:latin typeface="Arial" panose="020B0604020202020204" pitchFamily="34" charset="0"/>
                        </a:rPr>
                        <a:t>rd</a:t>
                      </a:r>
                      <a:r>
                        <a:rPr lang="en-US" sz="1100" b="1" i="0" u="none" strike="noStrike" dirty="0">
                          <a:solidFill>
                            <a:schemeClr val="bg1"/>
                          </a:solidFill>
                          <a:effectLst/>
                          <a:latin typeface="Arial" panose="020B0604020202020204" pitchFamily="34" charset="0"/>
                        </a:rPr>
                        <a:t> "Woe"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Nations to God           Elders Worship     Noises, </a:t>
                      </a:r>
                      <a:r>
                        <a:rPr lang="en-US" sz="1100" b="1" i="0" u="none" strike="noStrike" dirty="0" err="1">
                          <a:solidFill>
                            <a:schemeClr val="bg1"/>
                          </a:solidFill>
                          <a:effectLst/>
                          <a:latin typeface="Arial" panose="020B0604020202020204" pitchFamily="34" charset="0"/>
                        </a:rPr>
                        <a:t>Thunderings</a:t>
                      </a:r>
                      <a:r>
                        <a:rPr lang="en-US" sz="1100" b="1" i="0" u="none" strike="noStrike" dirty="0">
                          <a:solidFill>
                            <a:schemeClr val="bg1"/>
                          </a:solidFill>
                          <a:effectLst/>
                          <a:latin typeface="Arial" panose="020B0604020202020204" pitchFamily="34" charset="0"/>
                        </a:rPr>
                        <a:t>,      Lightnings &amp; Earthquake        Temple Opened</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36557500"/>
                  </a:ext>
                </a:extLst>
              </a:tr>
              <a:tr h="221152">
                <a:tc gridSpan="9">
                  <a:txBody>
                    <a:bodyPr/>
                    <a:lstStyle/>
                    <a:p>
                      <a:pPr algn="l" fontAlgn="ctr"/>
                      <a:r>
                        <a:rPr lang="en-US" sz="1100" b="1" i="0" u="none" strike="noStrike" dirty="0">
                          <a:solidFill>
                            <a:schemeClr val="tx1"/>
                          </a:solidFill>
                          <a:effectLst/>
                          <a:latin typeface="Arial" panose="020B0604020202020204" pitchFamily="34" charset="0"/>
                        </a:rPr>
                        <a:t>Seven Thunders                                   Rev 10:3-4                                     Sealed Up !!!</a:t>
                      </a:r>
                    </a:p>
                  </a:txBody>
                  <a:tcPr marL="5410" marR="5410" marT="541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01491828"/>
                  </a:ext>
                </a:extLst>
              </a:tr>
              <a:tr h="221152">
                <a:tc>
                  <a:txBody>
                    <a:bodyPr/>
                    <a:lstStyle/>
                    <a:p>
                      <a:pPr algn="ctr" fontAlgn="ctr"/>
                      <a:r>
                        <a:rPr lang="en-US" sz="1100" b="1" i="0" u="none" strike="noStrike">
                          <a:solidFill>
                            <a:srgbClr val="000000"/>
                          </a:solidFill>
                          <a:effectLst/>
                          <a:latin typeface="Arial" panose="020B0604020202020204" pitchFamily="34" charset="0"/>
                        </a:rPr>
                        <a:t>Reference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dirty="0">
                          <a:solidFill>
                            <a:srgbClr val="000000"/>
                          </a:solidFill>
                          <a:effectLst/>
                          <a:latin typeface="Arial" panose="020B0604020202020204" pitchFamily="34" charset="0"/>
                        </a:rPr>
                        <a:t>Rev 16:2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rgbClr val="000000"/>
                          </a:solidFill>
                          <a:effectLst/>
                          <a:latin typeface="Arial" panose="020B0604020202020204" pitchFamily="34" charset="0"/>
                        </a:rPr>
                        <a:t>Rev 16:3</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16:4-7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16:8-9</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16:10-11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16:12-16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ctr"/>
                      <a:r>
                        <a:rPr lang="en-US" sz="1100" b="1" i="0" u="none" strike="noStrike" dirty="0">
                          <a:solidFill>
                            <a:srgbClr val="000000"/>
                          </a:solidFill>
                          <a:effectLst/>
                          <a:latin typeface="Arial" panose="020B0604020202020204" pitchFamily="34" charset="0"/>
                        </a:rPr>
                        <a:t>Rev 16:17-21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300552316"/>
                  </a:ext>
                </a:extLst>
              </a:tr>
              <a:tr h="1594820">
                <a:tc>
                  <a:txBody>
                    <a:bodyPr/>
                    <a:lstStyle/>
                    <a:p>
                      <a:pPr algn="ctr" fontAlgn="ctr"/>
                      <a:r>
                        <a:rPr lang="en-US" sz="1100" b="1" i="0" u="none" strike="noStrike">
                          <a:solidFill>
                            <a:srgbClr val="000000"/>
                          </a:solidFill>
                          <a:effectLst/>
                          <a:latin typeface="Arial" panose="020B0604020202020204" pitchFamily="34" charset="0"/>
                        </a:rPr>
                        <a:t>Bowl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Sores on All Men with Mark of the Beast</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Sea Becomes Blood                      Every Sea Creature Dies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Rivers &amp; Springs Become Blood                              "True &amp; Righteous are Your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Sun Scorches       All Men                    Do Not Repent</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Darkness on Beast Kingdom              Men Gnaw Tongues in Pain</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Euphrates Dries Up                        3 Unclean Spirits    Gather Entire Earth to Battle at      </a:t>
                      </a:r>
                      <a:r>
                        <a:rPr lang="en-US" sz="1100" b="1" i="0" u="none" strike="noStrike" dirty="0" err="1">
                          <a:solidFill>
                            <a:schemeClr val="bg1"/>
                          </a:solidFill>
                          <a:effectLst/>
                          <a:latin typeface="Arial" panose="020B0604020202020204" pitchFamily="34" charset="0"/>
                        </a:rPr>
                        <a:t>HarMegiddo</a:t>
                      </a:r>
                      <a:endParaRPr lang="en-US" sz="1100" b="1" i="0" u="none" strike="noStrike" dirty="0">
                        <a:solidFill>
                          <a:schemeClr val="bg1"/>
                        </a:solidFill>
                        <a:effectLst/>
                        <a:latin typeface="Arial" panose="020B0604020202020204" pitchFamily="34" charset="0"/>
                      </a:endParaRP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ctr"/>
                      <a:r>
                        <a:rPr lang="en-US" sz="1100" b="1" i="0" u="none" strike="noStrike" dirty="0">
                          <a:solidFill>
                            <a:schemeClr val="bg1"/>
                          </a:solidFill>
                          <a:effectLst/>
                          <a:latin typeface="Arial" panose="020B0604020202020204" pitchFamily="34" charset="0"/>
                        </a:rPr>
                        <a:t>Poured on the Air     "It is Done"       Noises, </a:t>
                      </a:r>
                      <a:r>
                        <a:rPr lang="en-US" sz="1100" b="1" i="0" u="none" strike="noStrike" dirty="0" err="1">
                          <a:solidFill>
                            <a:schemeClr val="bg1"/>
                          </a:solidFill>
                          <a:effectLst/>
                          <a:latin typeface="Arial" panose="020B0604020202020204" pitchFamily="34" charset="0"/>
                        </a:rPr>
                        <a:t>Thunderings</a:t>
                      </a:r>
                      <a:r>
                        <a:rPr lang="en-US" sz="1100" b="1" i="0" u="none" strike="noStrike" dirty="0">
                          <a:solidFill>
                            <a:schemeClr val="bg1"/>
                          </a:solidFill>
                          <a:effectLst/>
                          <a:latin typeface="Arial" panose="020B0604020202020204" pitchFamily="34" charset="0"/>
                        </a:rPr>
                        <a:t>,      Lightnings, Earthquake                 &amp; Hail</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4026108361"/>
                  </a:ext>
                </a:extLst>
              </a:tr>
            </a:tbl>
          </a:graphicData>
        </a:graphic>
      </p:graphicFrame>
    </p:spTree>
    <p:extLst>
      <p:ext uri="{BB962C8B-B14F-4D97-AF65-F5344CB8AC3E}">
        <p14:creationId xmlns:p14="http://schemas.microsoft.com/office/powerpoint/2010/main" val="120073321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1D94673-E1D9-CEA2-0717-FDE427ED7757}"/>
              </a:ext>
            </a:extLst>
          </p:cNvPr>
          <p:cNvGraphicFramePr>
            <a:graphicFrameLocks noGrp="1"/>
          </p:cNvGraphicFramePr>
          <p:nvPr>
            <p:extLst>
              <p:ext uri="{D42A27DB-BD31-4B8C-83A1-F6EECF244321}">
                <p14:modId xmlns:p14="http://schemas.microsoft.com/office/powerpoint/2010/main" val="1942507208"/>
              </p:ext>
            </p:extLst>
          </p:nvPr>
        </p:nvGraphicFramePr>
        <p:xfrm>
          <a:off x="885825" y="95251"/>
          <a:ext cx="10544175" cy="6648452"/>
        </p:xfrm>
        <a:graphic>
          <a:graphicData uri="http://schemas.openxmlformats.org/drawingml/2006/table">
            <a:tbl>
              <a:tblPr/>
              <a:tblGrid>
                <a:gridCol w="964638">
                  <a:extLst>
                    <a:ext uri="{9D8B030D-6E8A-4147-A177-3AD203B41FA5}">
                      <a16:colId xmlns:a16="http://schemas.microsoft.com/office/drawing/2014/main" val="1435901299"/>
                    </a:ext>
                  </a:extLst>
                </a:gridCol>
                <a:gridCol w="1278434">
                  <a:extLst>
                    <a:ext uri="{9D8B030D-6E8A-4147-A177-3AD203B41FA5}">
                      <a16:colId xmlns:a16="http://schemas.microsoft.com/office/drawing/2014/main" val="2825328034"/>
                    </a:ext>
                  </a:extLst>
                </a:gridCol>
                <a:gridCol w="1231945">
                  <a:extLst>
                    <a:ext uri="{9D8B030D-6E8A-4147-A177-3AD203B41FA5}">
                      <a16:colId xmlns:a16="http://schemas.microsoft.com/office/drawing/2014/main" val="3167776089"/>
                    </a:ext>
                  </a:extLst>
                </a:gridCol>
                <a:gridCol w="1359789">
                  <a:extLst>
                    <a:ext uri="{9D8B030D-6E8A-4147-A177-3AD203B41FA5}">
                      <a16:colId xmlns:a16="http://schemas.microsoft.com/office/drawing/2014/main" val="457332901"/>
                    </a:ext>
                  </a:extLst>
                </a:gridCol>
                <a:gridCol w="1359789">
                  <a:extLst>
                    <a:ext uri="{9D8B030D-6E8A-4147-A177-3AD203B41FA5}">
                      <a16:colId xmlns:a16="http://schemas.microsoft.com/office/drawing/2014/main" val="3970420213"/>
                    </a:ext>
                  </a:extLst>
                </a:gridCol>
                <a:gridCol w="1394655">
                  <a:extLst>
                    <a:ext uri="{9D8B030D-6E8A-4147-A177-3AD203B41FA5}">
                      <a16:colId xmlns:a16="http://schemas.microsoft.com/office/drawing/2014/main" val="2813261295"/>
                    </a:ext>
                  </a:extLst>
                </a:gridCol>
                <a:gridCol w="1490537">
                  <a:extLst>
                    <a:ext uri="{9D8B030D-6E8A-4147-A177-3AD203B41FA5}">
                      <a16:colId xmlns:a16="http://schemas.microsoft.com/office/drawing/2014/main" val="3927669047"/>
                    </a:ext>
                  </a:extLst>
                </a:gridCol>
                <a:gridCol w="104599">
                  <a:extLst>
                    <a:ext uri="{9D8B030D-6E8A-4147-A177-3AD203B41FA5}">
                      <a16:colId xmlns:a16="http://schemas.microsoft.com/office/drawing/2014/main" val="3099739535"/>
                    </a:ext>
                  </a:extLst>
                </a:gridCol>
                <a:gridCol w="1359789">
                  <a:extLst>
                    <a:ext uri="{9D8B030D-6E8A-4147-A177-3AD203B41FA5}">
                      <a16:colId xmlns:a16="http://schemas.microsoft.com/office/drawing/2014/main" val="1330195557"/>
                    </a:ext>
                  </a:extLst>
                </a:gridCol>
              </a:tblGrid>
              <a:tr h="274514">
                <a:tc gridSpan="9">
                  <a:txBody>
                    <a:bodyPr/>
                    <a:lstStyle/>
                    <a:p>
                      <a:pPr algn="ctr" fontAlgn="ctr"/>
                      <a:r>
                        <a:rPr lang="en-US" sz="1100" b="1" i="0" u="none" strike="noStrike">
                          <a:solidFill>
                            <a:srgbClr val="000000"/>
                          </a:solidFill>
                          <a:effectLst/>
                          <a:latin typeface="Arial" panose="020B0604020202020204" pitchFamily="34" charset="0"/>
                        </a:rPr>
                        <a:t>The Revelation Judgments</a:t>
                      </a:r>
                    </a:p>
                  </a:txBody>
                  <a:tcPr marL="5410" marR="5410" marT="5410" marB="0" anchor="ctr">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71353899"/>
                  </a:ext>
                </a:extLst>
              </a:tr>
              <a:tr h="386190">
                <a:tc>
                  <a:txBody>
                    <a:bodyPr/>
                    <a:lstStyle/>
                    <a:p>
                      <a:pPr algn="l" fontAlgn="b"/>
                      <a:r>
                        <a:rPr lang="en-US" sz="500" b="1" i="0" u="none" strike="noStrike">
                          <a:solidFill>
                            <a:srgbClr val="000000"/>
                          </a:solidFill>
                          <a:effectLst/>
                          <a:latin typeface="Arial" panose="020B0604020202020204" pitchFamily="34" charset="0"/>
                        </a:rPr>
                        <a:t> </a:t>
                      </a:r>
                    </a:p>
                  </a:txBody>
                  <a:tcPr marL="5410" marR="5410" marT="541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900" b="1" i="0" u="none" strike="noStrike">
                          <a:solidFill>
                            <a:srgbClr val="000000"/>
                          </a:solidFill>
                          <a:effectLst/>
                          <a:latin typeface="Arial" panose="020B0604020202020204" pitchFamily="34" charset="0"/>
                        </a:rPr>
                        <a:t>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3</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4</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5</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900" b="1" i="0" u="none" strike="noStrike">
                          <a:solidFill>
                            <a:srgbClr val="000000"/>
                          </a:solidFill>
                          <a:effectLst/>
                          <a:latin typeface="Arial" panose="020B0604020202020204" pitchFamily="34" charset="0"/>
                        </a:rPr>
                        <a:t>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93015942"/>
                  </a:ext>
                </a:extLst>
              </a:tr>
              <a:tr h="124473">
                <a:tc gridSpan="9">
                  <a:txBody>
                    <a:bodyPr/>
                    <a:lstStyle/>
                    <a:p>
                      <a:pPr algn="ctr" fontAlgn="b"/>
                      <a:r>
                        <a:rPr lang="en-US" sz="500" b="1" i="0" u="none" strike="noStrike">
                          <a:solidFill>
                            <a:srgbClr val="000000"/>
                          </a:solidFill>
                          <a:effectLst/>
                          <a:latin typeface="Arial" panose="020B0604020202020204" pitchFamily="34" charset="0"/>
                        </a:rPr>
                        <a:t> </a:t>
                      </a:r>
                    </a:p>
                  </a:txBody>
                  <a:tcPr marL="5410" marR="5410" marT="5410" marB="0" anchor="b">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55474562"/>
                  </a:ext>
                </a:extLst>
              </a:tr>
              <a:tr h="221152">
                <a:tc>
                  <a:txBody>
                    <a:bodyPr/>
                    <a:lstStyle/>
                    <a:p>
                      <a:pPr algn="ctr" fontAlgn="ctr"/>
                      <a:r>
                        <a:rPr lang="en-US" sz="1100" b="1" i="0" u="none" strike="noStrike" dirty="0">
                          <a:solidFill>
                            <a:srgbClr val="000000"/>
                          </a:solidFill>
                          <a:effectLst/>
                          <a:latin typeface="Arial" panose="020B0604020202020204" pitchFamily="34" charset="0"/>
                        </a:rPr>
                        <a:t>Reference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6:1-2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6:3-4</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6:5-6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6:7-8</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6:9-11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6:12-17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8:1-6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04375068"/>
                  </a:ext>
                </a:extLst>
              </a:tr>
              <a:tr h="1594820">
                <a:tc>
                  <a:txBody>
                    <a:bodyPr/>
                    <a:lstStyle/>
                    <a:p>
                      <a:pPr algn="ctr" fontAlgn="ctr"/>
                      <a:r>
                        <a:rPr lang="en-US" sz="1100" b="1" i="0" u="none" strike="noStrike" dirty="0">
                          <a:solidFill>
                            <a:srgbClr val="000000"/>
                          </a:solidFill>
                          <a:effectLst/>
                          <a:latin typeface="Arial" panose="020B0604020202020204" pitchFamily="34" charset="0"/>
                        </a:rPr>
                        <a:t>Seal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White Horse     Bow                        Crown               (Stephanos)       Overcomer                      </a:t>
                      </a:r>
                      <a:r>
                        <a:rPr lang="en-US" sz="1100" b="1" i="0" u="none" strike="noStrike" dirty="0">
                          <a:solidFill>
                            <a:schemeClr val="bg1"/>
                          </a:solidFill>
                          <a:effectLst/>
                          <a:latin typeface="Arial" panose="020B0604020202020204" pitchFamily="34" charset="0"/>
                        </a:rPr>
                        <a:t>THE CHURCH</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Red Horse                Takes Peace                       Cause to Kill    One Another   Great Sword                      </a:t>
                      </a:r>
                      <a:r>
                        <a:rPr lang="en-US" sz="1100" b="1" i="0" u="none" strike="noStrike" dirty="0">
                          <a:solidFill>
                            <a:srgbClr val="FF0000"/>
                          </a:solidFill>
                          <a:effectLst/>
                          <a:latin typeface="Arial" panose="020B0604020202020204" pitchFamily="34" charset="0"/>
                        </a:rPr>
                        <a:t>WAR</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Black Horse               Balance (Yoke)                     Inflation on Needed Things                      Not Luxuries       </a:t>
                      </a:r>
                      <a:r>
                        <a:rPr lang="en-US" sz="1100" b="1" i="0" u="none" strike="noStrike" dirty="0">
                          <a:solidFill>
                            <a:srgbClr val="FF0000"/>
                          </a:solidFill>
                          <a:effectLst/>
                          <a:latin typeface="Arial" panose="020B0604020202020204" pitchFamily="34" charset="0"/>
                        </a:rPr>
                        <a:t>ECONOMIC</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Pale Horse                    Death &amp; Hades                          Power Over 1/4                    Sword, Hunger,                      Death &amp; Beasts           </a:t>
                      </a:r>
                      <a:r>
                        <a:rPr lang="en-US" sz="1100" b="1" i="0" u="none" strike="noStrike" dirty="0">
                          <a:solidFill>
                            <a:srgbClr val="FF0000"/>
                          </a:solidFill>
                          <a:effectLst/>
                          <a:latin typeface="Arial" panose="020B0604020202020204" pitchFamily="34" charset="0"/>
                        </a:rPr>
                        <a:t>FAMINE /  PESTILANCE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 Martyred Souls Under Altar                                    "How Long?"                                 White Robes                     Wait for the Remnant</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 Earthquake                                    Black Sun &amp;   Blood Moon                                Stars Fall                               Mts &amp; Isles Move                  Rich Men Hide                      from God’s Coming Wrath</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100" b="1" i="0" u="none" strike="noStrike" dirty="0">
                          <a:solidFill>
                            <a:schemeClr val="bg1"/>
                          </a:solidFill>
                          <a:effectLst/>
                          <a:latin typeface="Arial" panose="020B0604020202020204" pitchFamily="34" charset="0"/>
                        </a:rPr>
                        <a:t> </a:t>
                      </a:r>
                    </a:p>
                  </a:txBody>
                  <a:tcPr marL="5410" marR="5410" marT="5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Silence in Heaven            Angel w/ Censer         Noises, </a:t>
                      </a:r>
                      <a:r>
                        <a:rPr lang="en-US" sz="1100" b="1" i="0" u="none" strike="noStrike" dirty="0" err="1">
                          <a:solidFill>
                            <a:schemeClr val="tx1"/>
                          </a:solidFill>
                          <a:effectLst/>
                          <a:latin typeface="Arial" panose="020B0604020202020204" pitchFamily="34" charset="0"/>
                        </a:rPr>
                        <a:t>Thunderings</a:t>
                      </a:r>
                      <a:r>
                        <a:rPr lang="en-US" sz="1100" b="1" i="0" u="none" strike="noStrike" dirty="0">
                          <a:solidFill>
                            <a:schemeClr val="tx1"/>
                          </a:solidFill>
                          <a:effectLst/>
                          <a:latin typeface="Arial" panose="020B0604020202020204" pitchFamily="34" charset="0"/>
                        </a:rPr>
                        <a:t>,      Lightnings &amp; Earthquake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48941149"/>
                  </a:ext>
                </a:extLst>
              </a:tr>
              <a:tr h="194207">
                <a:tc gridSpan="9">
                  <a:txBody>
                    <a:bodyPr/>
                    <a:lstStyle/>
                    <a:p>
                      <a:pPr algn="ctr" fontAlgn="b"/>
                      <a:r>
                        <a:rPr lang="en-US" sz="1100" b="1" i="0" u="none" strike="noStrike" dirty="0">
                          <a:solidFill>
                            <a:srgbClr val="000000"/>
                          </a:solidFill>
                          <a:effectLst/>
                          <a:latin typeface="Arial" panose="020B0604020202020204" pitchFamily="34" charset="0"/>
                        </a:rPr>
                        <a:t> </a:t>
                      </a:r>
                    </a:p>
                  </a:txBody>
                  <a:tcPr marL="5410" marR="5410" marT="541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90740646"/>
                  </a:ext>
                </a:extLst>
              </a:tr>
              <a:tr h="221152">
                <a:tc>
                  <a:txBody>
                    <a:bodyPr/>
                    <a:lstStyle/>
                    <a:p>
                      <a:pPr algn="ctr" fontAlgn="ctr"/>
                      <a:r>
                        <a:rPr lang="en-US" sz="1100" b="1" i="0" u="none" strike="noStrike" dirty="0">
                          <a:solidFill>
                            <a:srgbClr val="000000"/>
                          </a:solidFill>
                          <a:effectLst/>
                          <a:latin typeface="Arial" panose="020B0604020202020204" pitchFamily="34" charset="0"/>
                        </a:rPr>
                        <a:t>Reference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8:7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8:8-9</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8:10-11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8:12-13</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9:1-12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9:13-21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11:15-19</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15852221"/>
                  </a:ext>
                </a:extLst>
              </a:tr>
              <a:tr h="1594820">
                <a:tc>
                  <a:txBody>
                    <a:bodyPr/>
                    <a:lstStyle/>
                    <a:p>
                      <a:pPr algn="ctr" fontAlgn="ctr"/>
                      <a:r>
                        <a:rPr lang="en-US" sz="1100" b="1" i="0" u="none" strike="noStrike" dirty="0">
                          <a:solidFill>
                            <a:srgbClr val="000000"/>
                          </a:solidFill>
                          <a:effectLst/>
                          <a:latin typeface="Arial" panose="020B0604020202020204" pitchFamily="34" charset="0"/>
                        </a:rPr>
                        <a:t>Trumpet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Hail &amp; Fire from Heaven                  Mingled w/ Blood                    Burn 1/3 of Trees               Burn All Grass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Burning Mountain into Sea                                  1/3 of Sea Creatures Die          Destroy 1/3         of Ships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Star Falls on         1/3 of Rivers &amp; Springs         Become Bitter     Many Men Die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1/3 of Sun, Moon Stars Dark           Day &amp; Night 1/3 Shorter              "Woe, Woe, Woe“  to Earth</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100" b="1" i="0" u="none" strike="noStrike" dirty="0">
                          <a:solidFill>
                            <a:schemeClr val="tx1"/>
                          </a:solidFill>
                          <a:effectLst/>
                          <a:latin typeface="Arial" panose="020B0604020202020204" pitchFamily="34" charset="0"/>
                        </a:rPr>
                        <a:t>Star from Heaven with Key to Pit     Smoke &amp; Locusts  Harm Those w/out God's Mark 5 Mo.             "Woe, Woe"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4 Angels from Euphrates River      Kill 1/3 of Mankind with Fire, Smoke &amp; Brimstone               Men Don't Repent     3</a:t>
                      </a:r>
                      <a:r>
                        <a:rPr lang="en-US" sz="1100" b="1" i="0" u="none" strike="noStrike" baseline="30000" dirty="0">
                          <a:solidFill>
                            <a:schemeClr val="tx1"/>
                          </a:solidFill>
                          <a:effectLst/>
                          <a:latin typeface="Arial" panose="020B0604020202020204" pitchFamily="34" charset="0"/>
                        </a:rPr>
                        <a:t>rd</a:t>
                      </a:r>
                      <a:r>
                        <a:rPr lang="en-US" sz="1100" b="1" i="0" u="none" strike="noStrike" dirty="0">
                          <a:solidFill>
                            <a:schemeClr val="tx1"/>
                          </a:solidFill>
                          <a:effectLst/>
                          <a:latin typeface="Arial" panose="020B0604020202020204" pitchFamily="34" charset="0"/>
                        </a:rPr>
                        <a:t> "Woe"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Nations to God           Elders Worship     Noises, </a:t>
                      </a:r>
                      <a:r>
                        <a:rPr lang="en-US" sz="1100" b="1" i="0" u="none" strike="noStrike" dirty="0" err="1">
                          <a:solidFill>
                            <a:schemeClr val="bg1"/>
                          </a:solidFill>
                          <a:effectLst/>
                          <a:latin typeface="Arial" panose="020B0604020202020204" pitchFamily="34" charset="0"/>
                        </a:rPr>
                        <a:t>Thunderings</a:t>
                      </a:r>
                      <a:r>
                        <a:rPr lang="en-US" sz="1100" b="1" i="0" u="none" strike="noStrike" dirty="0">
                          <a:solidFill>
                            <a:schemeClr val="bg1"/>
                          </a:solidFill>
                          <a:effectLst/>
                          <a:latin typeface="Arial" panose="020B0604020202020204" pitchFamily="34" charset="0"/>
                        </a:rPr>
                        <a:t>,      Lightnings &amp; Earthquake        Temple Opened</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36557500"/>
                  </a:ext>
                </a:extLst>
              </a:tr>
              <a:tr h="221152">
                <a:tc gridSpan="9">
                  <a:txBody>
                    <a:bodyPr/>
                    <a:lstStyle/>
                    <a:p>
                      <a:pPr algn="l" fontAlgn="ctr"/>
                      <a:r>
                        <a:rPr lang="en-US" sz="1100" b="1" i="0" u="none" strike="noStrike" dirty="0">
                          <a:solidFill>
                            <a:schemeClr val="tx1"/>
                          </a:solidFill>
                          <a:effectLst/>
                          <a:latin typeface="Arial" panose="020B0604020202020204" pitchFamily="34" charset="0"/>
                        </a:rPr>
                        <a:t>Seven Thunders                                   Rev 10:3-4                                     Sealed Up !!!</a:t>
                      </a:r>
                    </a:p>
                  </a:txBody>
                  <a:tcPr marL="5410" marR="5410" marT="541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01491828"/>
                  </a:ext>
                </a:extLst>
              </a:tr>
              <a:tr h="221152">
                <a:tc>
                  <a:txBody>
                    <a:bodyPr/>
                    <a:lstStyle/>
                    <a:p>
                      <a:pPr algn="ctr" fontAlgn="ctr"/>
                      <a:r>
                        <a:rPr lang="en-US" sz="1100" b="1" i="0" u="none" strike="noStrike">
                          <a:solidFill>
                            <a:srgbClr val="000000"/>
                          </a:solidFill>
                          <a:effectLst/>
                          <a:latin typeface="Arial" panose="020B0604020202020204" pitchFamily="34" charset="0"/>
                        </a:rPr>
                        <a:t>Reference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dirty="0">
                          <a:solidFill>
                            <a:srgbClr val="000000"/>
                          </a:solidFill>
                          <a:effectLst/>
                          <a:latin typeface="Arial" panose="020B0604020202020204" pitchFamily="34" charset="0"/>
                        </a:rPr>
                        <a:t>Rev 16:2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rgbClr val="000000"/>
                          </a:solidFill>
                          <a:effectLst/>
                          <a:latin typeface="Arial" panose="020B0604020202020204" pitchFamily="34" charset="0"/>
                        </a:rPr>
                        <a:t>Rev 16:3</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16:4-7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16:8-9</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16:10-11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16:12-16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ctr"/>
                      <a:r>
                        <a:rPr lang="en-US" sz="1100" b="1" i="0" u="none" strike="noStrike" dirty="0">
                          <a:solidFill>
                            <a:srgbClr val="000000"/>
                          </a:solidFill>
                          <a:effectLst/>
                          <a:latin typeface="Arial" panose="020B0604020202020204" pitchFamily="34" charset="0"/>
                        </a:rPr>
                        <a:t>Rev 16:17-21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300552316"/>
                  </a:ext>
                </a:extLst>
              </a:tr>
              <a:tr h="1594820">
                <a:tc>
                  <a:txBody>
                    <a:bodyPr/>
                    <a:lstStyle/>
                    <a:p>
                      <a:pPr algn="ctr" fontAlgn="ctr"/>
                      <a:r>
                        <a:rPr lang="en-US" sz="1100" b="1" i="0" u="none" strike="noStrike">
                          <a:solidFill>
                            <a:srgbClr val="000000"/>
                          </a:solidFill>
                          <a:effectLst/>
                          <a:latin typeface="Arial" panose="020B0604020202020204" pitchFamily="34" charset="0"/>
                        </a:rPr>
                        <a:t>Bowl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Sores on All Men with Mark of the Beast</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Sea Becomes Blood                      Every Sea Creature Dies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Rivers &amp; Springs Become Blood                              "True &amp; Righteous are Your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Sun Scorches       All Men                    Do Not Repent</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Darkness on Beast Kingdom              Men Gnaw Tongues in Pain</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Euphrates Dries Up                        3 Unclean Spirits    Gather Entire Earth to Battle at      </a:t>
                      </a:r>
                      <a:r>
                        <a:rPr lang="en-US" sz="1100" b="1" i="0" u="none" strike="noStrike" dirty="0" err="1">
                          <a:solidFill>
                            <a:schemeClr val="bg1"/>
                          </a:solidFill>
                          <a:effectLst/>
                          <a:latin typeface="Arial" panose="020B0604020202020204" pitchFamily="34" charset="0"/>
                        </a:rPr>
                        <a:t>HarMegiddo</a:t>
                      </a:r>
                      <a:endParaRPr lang="en-US" sz="1100" b="1" i="0" u="none" strike="noStrike" dirty="0">
                        <a:solidFill>
                          <a:schemeClr val="bg1"/>
                        </a:solidFill>
                        <a:effectLst/>
                        <a:latin typeface="Arial" panose="020B0604020202020204" pitchFamily="34" charset="0"/>
                      </a:endParaRP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ctr"/>
                      <a:r>
                        <a:rPr lang="en-US" sz="1100" b="1" i="0" u="none" strike="noStrike" dirty="0">
                          <a:solidFill>
                            <a:schemeClr val="bg1"/>
                          </a:solidFill>
                          <a:effectLst/>
                          <a:latin typeface="Arial" panose="020B0604020202020204" pitchFamily="34" charset="0"/>
                        </a:rPr>
                        <a:t>Poured on the Air     "It is Done"       Noises, </a:t>
                      </a:r>
                      <a:r>
                        <a:rPr lang="en-US" sz="1100" b="1" i="0" u="none" strike="noStrike" dirty="0" err="1">
                          <a:solidFill>
                            <a:schemeClr val="bg1"/>
                          </a:solidFill>
                          <a:effectLst/>
                          <a:latin typeface="Arial" panose="020B0604020202020204" pitchFamily="34" charset="0"/>
                        </a:rPr>
                        <a:t>Thunderings</a:t>
                      </a:r>
                      <a:r>
                        <a:rPr lang="en-US" sz="1100" b="1" i="0" u="none" strike="noStrike" dirty="0">
                          <a:solidFill>
                            <a:schemeClr val="bg1"/>
                          </a:solidFill>
                          <a:effectLst/>
                          <a:latin typeface="Arial" panose="020B0604020202020204" pitchFamily="34" charset="0"/>
                        </a:rPr>
                        <a:t>,      Lightnings, Earthquake                 &amp; Hail</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4026108361"/>
                  </a:ext>
                </a:extLst>
              </a:tr>
            </a:tbl>
          </a:graphicData>
        </a:graphic>
      </p:graphicFrame>
    </p:spTree>
    <p:extLst>
      <p:ext uri="{BB962C8B-B14F-4D97-AF65-F5344CB8AC3E}">
        <p14:creationId xmlns:p14="http://schemas.microsoft.com/office/powerpoint/2010/main" val="6349834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7170" name="FA47916E-EE8F-46A4-A5BA-217DE8A289A0" descr="phonto.JPG">
            <a:extLst>
              <a:ext uri="{FF2B5EF4-FFF2-40B4-BE49-F238E27FC236}">
                <a16:creationId xmlns:a16="http://schemas.microsoft.com/office/drawing/2014/main" id="{23645671-3F21-1993-40F9-62B6F6D12D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9745" y="4764"/>
            <a:ext cx="5552509" cy="6853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754050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1D94673-E1D9-CEA2-0717-FDE427ED7757}"/>
              </a:ext>
            </a:extLst>
          </p:cNvPr>
          <p:cNvGraphicFramePr>
            <a:graphicFrameLocks noGrp="1"/>
          </p:cNvGraphicFramePr>
          <p:nvPr>
            <p:extLst>
              <p:ext uri="{D42A27DB-BD31-4B8C-83A1-F6EECF244321}">
                <p14:modId xmlns:p14="http://schemas.microsoft.com/office/powerpoint/2010/main" val="1080930689"/>
              </p:ext>
            </p:extLst>
          </p:nvPr>
        </p:nvGraphicFramePr>
        <p:xfrm>
          <a:off x="885825" y="95251"/>
          <a:ext cx="10544175" cy="6648452"/>
        </p:xfrm>
        <a:graphic>
          <a:graphicData uri="http://schemas.openxmlformats.org/drawingml/2006/table">
            <a:tbl>
              <a:tblPr/>
              <a:tblGrid>
                <a:gridCol w="964638">
                  <a:extLst>
                    <a:ext uri="{9D8B030D-6E8A-4147-A177-3AD203B41FA5}">
                      <a16:colId xmlns:a16="http://schemas.microsoft.com/office/drawing/2014/main" val="1435901299"/>
                    </a:ext>
                  </a:extLst>
                </a:gridCol>
                <a:gridCol w="1278434">
                  <a:extLst>
                    <a:ext uri="{9D8B030D-6E8A-4147-A177-3AD203B41FA5}">
                      <a16:colId xmlns:a16="http://schemas.microsoft.com/office/drawing/2014/main" val="2825328034"/>
                    </a:ext>
                  </a:extLst>
                </a:gridCol>
                <a:gridCol w="1231945">
                  <a:extLst>
                    <a:ext uri="{9D8B030D-6E8A-4147-A177-3AD203B41FA5}">
                      <a16:colId xmlns:a16="http://schemas.microsoft.com/office/drawing/2014/main" val="3167776089"/>
                    </a:ext>
                  </a:extLst>
                </a:gridCol>
                <a:gridCol w="1359789">
                  <a:extLst>
                    <a:ext uri="{9D8B030D-6E8A-4147-A177-3AD203B41FA5}">
                      <a16:colId xmlns:a16="http://schemas.microsoft.com/office/drawing/2014/main" val="457332901"/>
                    </a:ext>
                  </a:extLst>
                </a:gridCol>
                <a:gridCol w="1359789">
                  <a:extLst>
                    <a:ext uri="{9D8B030D-6E8A-4147-A177-3AD203B41FA5}">
                      <a16:colId xmlns:a16="http://schemas.microsoft.com/office/drawing/2014/main" val="3970420213"/>
                    </a:ext>
                  </a:extLst>
                </a:gridCol>
                <a:gridCol w="1394655">
                  <a:extLst>
                    <a:ext uri="{9D8B030D-6E8A-4147-A177-3AD203B41FA5}">
                      <a16:colId xmlns:a16="http://schemas.microsoft.com/office/drawing/2014/main" val="2813261295"/>
                    </a:ext>
                  </a:extLst>
                </a:gridCol>
                <a:gridCol w="1490537">
                  <a:extLst>
                    <a:ext uri="{9D8B030D-6E8A-4147-A177-3AD203B41FA5}">
                      <a16:colId xmlns:a16="http://schemas.microsoft.com/office/drawing/2014/main" val="3927669047"/>
                    </a:ext>
                  </a:extLst>
                </a:gridCol>
                <a:gridCol w="104599">
                  <a:extLst>
                    <a:ext uri="{9D8B030D-6E8A-4147-A177-3AD203B41FA5}">
                      <a16:colId xmlns:a16="http://schemas.microsoft.com/office/drawing/2014/main" val="3099739535"/>
                    </a:ext>
                  </a:extLst>
                </a:gridCol>
                <a:gridCol w="1359789">
                  <a:extLst>
                    <a:ext uri="{9D8B030D-6E8A-4147-A177-3AD203B41FA5}">
                      <a16:colId xmlns:a16="http://schemas.microsoft.com/office/drawing/2014/main" val="1330195557"/>
                    </a:ext>
                  </a:extLst>
                </a:gridCol>
              </a:tblGrid>
              <a:tr h="274514">
                <a:tc gridSpan="9">
                  <a:txBody>
                    <a:bodyPr/>
                    <a:lstStyle/>
                    <a:p>
                      <a:pPr algn="ctr" fontAlgn="ctr"/>
                      <a:r>
                        <a:rPr lang="en-US" sz="1100" b="1" i="0" u="none" strike="noStrike">
                          <a:solidFill>
                            <a:srgbClr val="000000"/>
                          </a:solidFill>
                          <a:effectLst/>
                          <a:latin typeface="Arial" panose="020B0604020202020204" pitchFamily="34" charset="0"/>
                        </a:rPr>
                        <a:t>The Revelation Judgments</a:t>
                      </a:r>
                    </a:p>
                  </a:txBody>
                  <a:tcPr marL="5410" marR="5410" marT="5410" marB="0" anchor="ctr">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71353899"/>
                  </a:ext>
                </a:extLst>
              </a:tr>
              <a:tr h="386190">
                <a:tc>
                  <a:txBody>
                    <a:bodyPr/>
                    <a:lstStyle/>
                    <a:p>
                      <a:pPr algn="l" fontAlgn="b"/>
                      <a:r>
                        <a:rPr lang="en-US" sz="500" b="1" i="0" u="none" strike="noStrike">
                          <a:solidFill>
                            <a:srgbClr val="000000"/>
                          </a:solidFill>
                          <a:effectLst/>
                          <a:latin typeface="Arial" panose="020B0604020202020204" pitchFamily="34" charset="0"/>
                        </a:rPr>
                        <a:t> </a:t>
                      </a:r>
                    </a:p>
                  </a:txBody>
                  <a:tcPr marL="5410" marR="5410" marT="541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900" b="1" i="0" u="none" strike="noStrike">
                          <a:solidFill>
                            <a:srgbClr val="000000"/>
                          </a:solidFill>
                          <a:effectLst/>
                          <a:latin typeface="Arial" panose="020B0604020202020204" pitchFamily="34" charset="0"/>
                        </a:rPr>
                        <a:t>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3</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4</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5</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900" b="1" i="0" u="none" strike="noStrike">
                          <a:solidFill>
                            <a:srgbClr val="000000"/>
                          </a:solidFill>
                          <a:effectLst/>
                          <a:latin typeface="Arial" panose="020B0604020202020204" pitchFamily="34" charset="0"/>
                        </a:rPr>
                        <a:t>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93015942"/>
                  </a:ext>
                </a:extLst>
              </a:tr>
              <a:tr h="124473">
                <a:tc gridSpan="9">
                  <a:txBody>
                    <a:bodyPr/>
                    <a:lstStyle/>
                    <a:p>
                      <a:pPr algn="ctr" fontAlgn="b"/>
                      <a:r>
                        <a:rPr lang="en-US" sz="500" b="1" i="0" u="none" strike="noStrike">
                          <a:solidFill>
                            <a:srgbClr val="000000"/>
                          </a:solidFill>
                          <a:effectLst/>
                          <a:latin typeface="Arial" panose="020B0604020202020204" pitchFamily="34" charset="0"/>
                        </a:rPr>
                        <a:t> </a:t>
                      </a:r>
                    </a:p>
                  </a:txBody>
                  <a:tcPr marL="5410" marR="5410" marT="5410" marB="0" anchor="b">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55474562"/>
                  </a:ext>
                </a:extLst>
              </a:tr>
              <a:tr h="221152">
                <a:tc>
                  <a:txBody>
                    <a:bodyPr/>
                    <a:lstStyle/>
                    <a:p>
                      <a:pPr algn="ctr" fontAlgn="ctr"/>
                      <a:r>
                        <a:rPr lang="en-US" sz="1100" b="1" i="0" u="none" strike="noStrike" dirty="0">
                          <a:solidFill>
                            <a:srgbClr val="000000"/>
                          </a:solidFill>
                          <a:effectLst/>
                          <a:latin typeface="Arial" panose="020B0604020202020204" pitchFamily="34" charset="0"/>
                        </a:rPr>
                        <a:t>Reference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6:1-2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6:3-4</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6:5-6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6:7-8</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6:9-11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6:12-17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8:1-6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04375068"/>
                  </a:ext>
                </a:extLst>
              </a:tr>
              <a:tr h="1594820">
                <a:tc>
                  <a:txBody>
                    <a:bodyPr/>
                    <a:lstStyle/>
                    <a:p>
                      <a:pPr algn="ctr" fontAlgn="ctr"/>
                      <a:r>
                        <a:rPr lang="en-US" sz="1100" b="1" i="0" u="none" strike="noStrike" dirty="0">
                          <a:solidFill>
                            <a:srgbClr val="000000"/>
                          </a:solidFill>
                          <a:effectLst/>
                          <a:latin typeface="Arial" panose="020B0604020202020204" pitchFamily="34" charset="0"/>
                        </a:rPr>
                        <a:t>Seal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White Horse     Bow                        Crown               (Stephanos)       Overcomer                      </a:t>
                      </a:r>
                      <a:r>
                        <a:rPr lang="en-US" sz="1100" b="1" i="0" u="none" strike="noStrike" dirty="0">
                          <a:solidFill>
                            <a:schemeClr val="bg1"/>
                          </a:solidFill>
                          <a:effectLst/>
                          <a:latin typeface="Arial" panose="020B0604020202020204" pitchFamily="34" charset="0"/>
                        </a:rPr>
                        <a:t>THE CHURCH</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Red Horse                Takes Peace                       Cause to Kill    One Another   Great Sword                      </a:t>
                      </a:r>
                      <a:r>
                        <a:rPr lang="en-US" sz="1100" b="1" i="0" u="none" strike="noStrike" dirty="0">
                          <a:solidFill>
                            <a:srgbClr val="FF0000"/>
                          </a:solidFill>
                          <a:effectLst/>
                          <a:latin typeface="Arial" panose="020B0604020202020204" pitchFamily="34" charset="0"/>
                        </a:rPr>
                        <a:t>WAR</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Black Horse               Balance (Yoke)                     Inflation on Needed Things                      Not Luxuries       </a:t>
                      </a:r>
                      <a:r>
                        <a:rPr lang="en-US" sz="1100" b="1" i="0" u="none" strike="noStrike" dirty="0">
                          <a:solidFill>
                            <a:srgbClr val="FF0000"/>
                          </a:solidFill>
                          <a:effectLst/>
                          <a:latin typeface="Arial" panose="020B0604020202020204" pitchFamily="34" charset="0"/>
                        </a:rPr>
                        <a:t>ECONOMIC</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Pale Horse                    Death &amp; Hades                          Power Over 1/4                    Sword, Hunger,                      Death &amp; Beasts           </a:t>
                      </a:r>
                      <a:r>
                        <a:rPr lang="en-US" sz="1100" b="1" i="0" u="none" strike="noStrike" dirty="0">
                          <a:solidFill>
                            <a:srgbClr val="FF0000"/>
                          </a:solidFill>
                          <a:effectLst/>
                          <a:latin typeface="Arial" panose="020B0604020202020204" pitchFamily="34" charset="0"/>
                        </a:rPr>
                        <a:t>FAMINE /  PESTILANCE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 Martyred Souls Under Altar                                    "How Long?"                                 White Robes                     Wait for the Remnant</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 Earthquake                                    Black Sun &amp;   Blood Moon                                Stars Fall                               Mts &amp; Isles Move                  Rich Men Hide                      from God’s Coming Wrath</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100" b="1" i="0" u="none" strike="noStrike" dirty="0">
                          <a:solidFill>
                            <a:schemeClr val="bg1"/>
                          </a:solidFill>
                          <a:effectLst/>
                          <a:latin typeface="Arial" panose="020B0604020202020204" pitchFamily="34" charset="0"/>
                        </a:rPr>
                        <a:t> </a:t>
                      </a:r>
                    </a:p>
                  </a:txBody>
                  <a:tcPr marL="5410" marR="5410" marT="5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Silence in Heaven            Angel w/ Censer         Noises, </a:t>
                      </a:r>
                      <a:r>
                        <a:rPr lang="en-US" sz="1100" b="1" i="0" u="none" strike="noStrike" dirty="0" err="1">
                          <a:solidFill>
                            <a:schemeClr val="tx1"/>
                          </a:solidFill>
                          <a:effectLst/>
                          <a:latin typeface="Arial" panose="020B0604020202020204" pitchFamily="34" charset="0"/>
                        </a:rPr>
                        <a:t>Thunderings</a:t>
                      </a:r>
                      <a:r>
                        <a:rPr lang="en-US" sz="1100" b="1" i="0" u="none" strike="noStrike" dirty="0">
                          <a:solidFill>
                            <a:schemeClr val="tx1"/>
                          </a:solidFill>
                          <a:effectLst/>
                          <a:latin typeface="Arial" panose="020B0604020202020204" pitchFamily="34" charset="0"/>
                        </a:rPr>
                        <a:t>,      Lightnings &amp; Earthquake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48941149"/>
                  </a:ext>
                </a:extLst>
              </a:tr>
              <a:tr h="194207">
                <a:tc gridSpan="9">
                  <a:txBody>
                    <a:bodyPr/>
                    <a:lstStyle/>
                    <a:p>
                      <a:pPr algn="ctr" fontAlgn="b"/>
                      <a:r>
                        <a:rPr lang="en-US" sz="1100" b="1" i="0" u="none" strike="noStrike" dirty="0">
                          <a:solidFill>
                            <a:srgbClr val="000000"/>
                          </a:solidFill>
                          <a:effectLst/>
                          <a:latin typeface="Arial" panose="020B0604020202020204" pitchFamily="34" charset="0"/>
                        </a:rPr>
                        <a:t> </a:t>
                      </a:r>
                    </a:p>
                  </a:txBody>
                  <a:tcPr marL="5410" marR="5410" marT="541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90740646"/>
                  </a:ext>
                </a:extLst>
              </a:tr>
              <a:tr h="221152">
                <a:tc>
                  <a:txBody>
                    <a:bodyPr/>
                    <a:lstStyle/>
                    <a:p>
                      <a:pPr algn="ctr" fontAlgn="ctr"/>
                      <a:r>
                        <a:rPr lang="en-US" sz="1100" b="1" i="0" u="none" strike="noStrike" dirty="0">
                          <a:solidFill>
                            <a:srgbClr val="000000"/>
                          </a:solidFill>
                          <a:effectLst/>
                          <a:latin typeface="Arial" panose="020B0604020202020204" pitchFamily="34" charset="0"/>
                        </a:rPr>
                        <a:t>Reference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8:7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8:8-9</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8:10-11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8:12-13</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9:1-12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9:13-21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11:15-19</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15852221"/>
                  </a:ext>
                </a:extLst>
              </a:tr>
              <a:tr h="1594820">
                <a:tc>
                  <a:txBody>
                    <a:bodyPr/>
                    <a:lstStyle/>
                    <a:p>
                      <a:pPr algn="ctr" fontAlgn="ctr"/>
                      <a:r>
                        <a:rPr lang="en-US" sz="1100" b="1" i="0" u="none" strike="noStrike" dirty="0">
                          <a:solidFill>
                            <a:srgbClr val="000000"/>
                          </a:solidFill>
                          <a:effectLst/>
                          <a:latin typeface="Arial" panose="020B0604020202020204" pitchFamily="34" charset="0"/>
                        </a:rPr>
                        <a:t>Trumpet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Hail &amp; Fire from Heaven                  Mingled w/ Blood                    Burn 1/3 of Trees               Burn All Grass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Burning Mountain into Sea                                  1/3 of Sea Creatures Die          Destroy 1/3         of Ships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Star Falls on         1/3 of Rivers &amp; Springs         Become Bitter     Many Men Die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1/3 of Sun, Moon Stars Dark           Day &amp; Night 1/3 Shorter              "Woe, Woe, Woe“  to Earth</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Star from Heaven with Key to Pit     Smoke &amp; Locusts  Harm Those w/out God's Mark 5 Mo.             "Woe, Woe"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4 Angels from Euphrates River      Kill 1/3 of Mankind with Fire, Smoke &amp; Brimstone               Men Don't Repent     3</a:t>
                      </a:r>
                      <a:r>
                        <a:rPr lang="en-US" sz="1100" b="1" i="0" u="none" strike="noStrike" baseline="30000" dirty="0">
                          <a:solidFill>
                            <a:schemeClr val="tx1"/>
                          </a:solidFill>
                          <a:effectLst/>
                          <a:latin typeface="Arial" panose="020B0604020202020204" pitchFamily="34" charset="0"/>
                        </a:rPr>
                        <a:t>rd</a:t>
                      </a:r>
                      <a:r>
                        <a:rPr lang="en-US" sz="1100" b="1" i="0" u="none" strike="noStrike" dirty="0">
                          <a:solidFill>
                            <a:schemeClr val="tx1"/>
                          </a:solidFill>
                          <a:effectLst/>
                          <a:latin typeface="Arial" panose="020B0604020202020204" pitchFamily="34" charset="0"/>
                        </a:rPr>
                        <a:t> "Woe"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Nations to God           Elders Worship     Noises, </a:t>
                      </a:r>
                      <a:r>
                        <a:rPr lang="en-US" sz="1100" b="1" i="0" u="none" strike="noStrike" dirty="0" err="1">
                          <a:solidFill>
                            <a:schemeClr val="tx1"/>
                          </a:solidFill>
                          <a:effectLst/>
                          <a:latin typeface="Arial" panose="020B0604020202020204" pitchFamily="34" charset="0"/>
                        </a:rPr>
                        <a:t>Thunderings</a:t>
                      </a:r>
                      <a:r>
                        <a:rPr lang="en-US" sz="1100" b="1" i="0" u="none" strike="noStrike" dirty="0">
                          <a:solidFill>
                            <a:schemeClr val="tx1"/>
                          </a:solidFill>
                          <a:effectLst/>
                          <a:latin typeface="Arial" panose="020B0604020202020204" pitchFamily="34" charset="0"/>
                        </a:rPr>
                        <a:t>,      Lightnings &amp; Earthquake        Temple Opened</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36557500"/>
                  </a:ext>
                </a:extLst>
              </a:tr>
              <a:tr h="221152">
                <a:tc gridSpan="9">
                  <a:txBody>
                    <a:bodyPr/>
                    <a:lstStyle/>
                    <a:p>
                      <a:pPr algn="l" fontAlgn="ctr"/>
                      <a:r>
                        <a:rPr lang="en-US" sz="1100" b="1" i="0" u="none" strike="noStrike" dirty="0">
                          <a:solidFill>
                            <a:schemeClr val="tx1"/>
                          </a:solidFill>
                          <a:effectLst/>
                          <a:latin typeface="Arial" panose="020B0604020202020204" pitchFamily="34" charset="0"/>
                        </a:rPr>
                        <a:t>Seven Thunders                                   Rev 10:3-4                                     Sealed Up !!!</a:t>
                      </a:r>
                    </a:p>
                  </a:txBody>
                  <a:tcPr marL="5410" marR="5410" marT="541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01491828"/>
                  </a:ext>
                </a:extLst>
              </a:tr>
              <a:tr h="221152">
                <a:tc>
                  <a:txBody>
                    <a:bodyPr/>
                    <a:lstStyle/>
                    <a:p>
                      <a:pPr algn="ctr" fontAlgn="ctr"/>
                      <a:r>
                        <a:rPr lang="en-US" sz="1100" b="1" i="0" u="none" strike="noStrike">
                          <a:solidFill>
                            <a:srgbClr val="000000"/>
                          </a:solidFill>
                          <a:effectLst/>
                          <a:latin typeface="Arial" panose="020B0604020202020204" pitchFamily="34" charset="0"/>
                        </a:rPr>
                        <a:t>Reference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dirty="0">
                          <a:solidFill>
                            <a:srgbClr val="000000"/>
                          </a:solidFill>
                          <a:effectLst/>
                          <a:latin typeface="Arial" panose="020B0604020202020204" pitchFamily="34" charset="0"/>
                        </a:rPr>
                        <a:t>Rev 16:2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rgbClr val="000000"/>
                          </a:solidFill>
                          <a:effectLst/>
                          <a:latin typeface="Arial" panose="020B0604020202020204" pitchFamily="34" charset="0"/>
                        </a:rPr>
                        <a:t>Rev 16:3</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16:4-7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16:8-9</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16:10-11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16:12-16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ctr"/>
                      <a:r>
                        <a:rPr lang="en-US" sz="1100" b="1" i="0" u="none" strike="noStrike" dirty="0">
                          <a:solidFill>
                            <a:srgbClr val="000000"/>
                          </a:solidFill>
                          <a:effectLst/>
                          <a:latin typeface="Arial" panose="020B0604020202020204" pitchFamily="34" charset="0"/>
                        </a:rPr>
                        <a:t>Rev 16:17-21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300552316"/>
                  </a:ext>
                </a:extLst>
              </a:tr>
              <a:tr h="1594820">
                <a:tc>
                  <a:txBody>
                    <a:bodyPr/>
                    <a:lstStyle/>
                    <a:p>
                      <a:pPr algn="ctr" fontAlgn="ctr"/>
                      <a:r>
                        <a:rPr lang="en-US" sz="1100" b="1" i="0" u="none" strike="noStrike">
                          <a:solidFill>
                            <a:srgbClr val="000000"/>
                          </a:solidFill>
                          <a:effectLst/>
                          <a:latin typeface="Arial" panose="020B0604020202020204" pitchFamily="34" charset="0"/>
                        </a:rPr>
                        <a:t>Bowl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Sores on All Men with Mark of the Beast</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Sea Becomes Blood                      Every Sea Creature Dies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Rivers &amp; Springs Become Blood                              "True &amp; Righteous are Your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Sun Scorches       All Men                    Do Not Repent</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Darkness on Beast Kingdom              Men Gnaw Tongues in Pain</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Euphrates Dries Up                        3 Unclean Spirits    Gather Entire Earth to Battle at      </a:t>
                      </a:r>
                      <a:r>
                        <a:rPr lang="en-US" sz="1100" b="1" i="0" u="none" strike="noStrike" dirty="0" err="1">
                          <a:solidFill>
                            <a:schemeClr val="bg1"/>
                          </a:solidFill>
                          <a:effectLst/>
                          <a:latin typeface="Arial" panose="020B0604020202020204" pitchFamily="34" charset="0"/>
                        </a:rPr>
                        <a:t>HarMegiddo</a:t>
                      </a:r>
                      <a:endParaRPr lang="en-US" sz="1100" b="1" i="0" u="none" strike="noStrike" dirty="0">
                        <a:solidFill>
                          <a:schemeClr val="bg1"/>
                        </a:solidFill>
                        <a:effectLst/>
                        <a:latin typeface="Arial" panose="020B0604020202020204" pitchFamily="34" charset="0"/>
                      </a:endParaRP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ctr"/>
                      <a:r>
                        <a:rPr lang="en-US" sz="1100" b="1" i="0" u="none" strike="noStrike" dirty="0">
                          <a:solidFill>
                            <a:schemeClr val="bg1"/>
                          </a:solidFill>
                          <a:effectLst/>
                          <a:latin typeface="Arial" panose="020B0604020202020204" pitchFamily="34" charset="0"/>
                        </a:rPr>
                        <a:t>Poured on the Air     "It is Done"       Noises, </a:t>
                      </a:r>
                      <a:r>
                        <a:rPr lang="en-US" sz="1100" b="1" i="0" u="none" strike="noStrike" dirty="0" err="1">
                          <a:solidFill>
                            <a:schemeClr val="bg1"/>
                          </a:solidFill>
                          <a:effectLst/>
                          <a:latin typeface="Arial" panose="020B0604020202020204" pitchFamily="34" charset="0"/>
                        </a:rPr>
                        <a:t>Thunderings</a:t>
                      </a:r>
                      <a:r>
                        <a:rPr lang="en-US" sz="1100" b="1" i="0" u="none" strike="noStrike" dirty="0">
                          <a:solidFill>
                            <a:schemeClr val="bg1"/>
                          </a:solidFill>
                          <a:effectLst/>
                          <a:latin typeface="Arial" panose="020B0604020202020204" pitchFamily="34" charset="0"/>
                        </a:rPr>
                        <a:t>,      Lightnings, Earthquake                 &amp; Hail</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4026108361"/>
                  </a:ext>
                </a:extLst>
              </a:tr>
            </a:tbl>
          </a:graphicData>
        </a:graphic>
      </p:graphicFrame>
    </p:spTree>
    <p:extLst>
      <p:ext uri="{BB962C8B-B14F-4D97-AF65-F5344CB8AC3E}">
        <p14:creationId xmlns:p14="http://schemas.microsoft.com/office/powerpoint/2010/main" val="353375345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361337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1D94673-E1D9-CEA2-0717-FDE427ED7757}"/>
              </a:ext>
            </a:extLst>
          </p:cNvPr>
          <p:cNvGraphicFramePr>
            <a:graphicFrameLocks noGrp="1"/>
          </p:cNvGraphicFramePr>
          <p:nvPr>
            <p:extLst>
              <p:ext uri="{D42A27DB-BD31-4B8C-83A1-F6EECF244321}">
                <p14:modId xmlns:p14="http://schemas.microsoft.com/office/powerpoint/2010/main" val="1598577068"/>
              </p:ext>
            </p:extLst>
          </p:nvPr>
        </p:nvGraphicFramePr>
        <p:xfrm>
          <a:off x="885825" y="95251"/>
          <a:ext cx="10544175" cy="6648452"/>
        </p:xfrm>
        <a:graphic>
          <a:graphicData uri="http://schemas.openxmlformats.org/drawingml/2006/table">
            <a:tbl>
              <a:tblPr/>
              <a:tblGrid>
                <a:gridCol w="964638">
                  <a:extLst>
                    <a:ext uri="{9D8B030D-6E8A-4147-A177-3AD203B41FA5}">
                      <a16:colId xmlns:a16="http://schemas.microsoft.com/office/drawing/2014/main" val="1435901299"/>
                    </a:ext>
                  </a:extLst>
                </a:gridCol>
                <a:gridCol w="1278434">
                  <a:extLst>
                    <a:ext uri="{9D8B030D-6E8A-4147-A177-3AD203B41FA5}">
                      <a16:colId xmlns:a16="http://schemas.microsoft.com/office/drawing/2014/main" val="2825328034"/>
                    </a:ext>
                  </a:extLst>
                </a:gridCol>
                <a:gridCol w="1231945">
                  <a:extLst>
                    <a:ext uri="{9D8B030D-6E8A-4147-A177-3AD203B41FA5}">
                      <a16:colId xmlns:a16="http://schemas.microsoft.com/office/drawing/2014/main" val="3167776089"/>
                    </a:ext>
                  </a:extLst>
                </a:gridCol>
                <a:gridCol w="1359789">
                  <a:extLst>
                    <a:ext uri="{9D8B030D-6E8A-4147-A177-3AD203B41FA5}">
                      <a16:colId xmlns:a16="http://schemas.microsoft.com/office/drawing/2014/main" val="457332901"/>
                    </a:ext>
                  </a:extLst>
                </a:gridCol>
                <a:gridCol w="1359789">
                  <a:extLst>
                    <a:ext uri="{9D8B030D-6E8A-4147-A177-3AD203B41FA5}">
                      <a16:colId xmlns:a16="http://schemas.microsoft.com/office/drawing/2014/main" val="3970420213"/>
                    </a:ext>
                  </a:extLst>
                </a:gridCol>
                <a:gridCol w="1394655">
                  <a:extLst>
                    <a:ext uri="{9D8B030D-6E8A-4147-A177-3AD203B41FA5}">
                      <a16:colId xmlns:a16="http://schemas.microsoft.com/office/drawing/2014/main" val="2813261295"/>
                    </a:ext>
                  </a:extLst>
                </a:gridCol>
                <a:gridCol w="1490537">
                  <a:extLst>
                    <a:ext uri="{9D8B030D-6E8A-4147-A177-3AD203B41FA5}">
                      <a16:colId xmlns:a16="http://schemas.microsoft.com/office/drawing/2014/main" val="3927669047"/>
                    </a:ext>
                  </a:extLst>
                </a:gridCol>
                <a:gridCol w="104599">
                  <a:extLst>
                    <a:ext uri="{9D8B030D-6E8A-4147-A177-3AD203B41FA5}">
                      <a16:colId xmlns:a16="http://schemas.microsoft.com/office/drawing/2014/main" val="3099739535"/>
                    </a:ext>
                  </a:extLst>
                </a:gridCol>
                <a:gridCol w="1359789">
                  <a:extLst>
                    <a:ext uri="{9D8B030D-6E8A-4147-A177-3AD203B41FA5}">
                      <a16:colId xmlns:a16="http://schemas.microsoft.com/office/drawing/2014/main" val="1330195557"/>
                    </a:ext>
                  </a:extLst>
                </a:gridCol>
              </a:tblGrid>
              <a:tr h="274514">
                <a:tc gridSpan="9">
                  <a:txBody>
                    <a:bodyPr/>
                    <a:lstStyle/>
                    <a:p>
                      <a:pPr algn="ctr" fontAlgn="ctr"/>
                      <a:r>
                        <a:rPr lang="en-US" sz="1100" b="1" i="0" u="none" strike="noStrike">
                          <a:solidFill>
                            <a:srgbClr val="000000"/>
                          </a:solidFill>
                          <a:effectLst/>
                          <a:latin typeface="Arial" panose="020B0604020202020204" pitchFamily="34" charset="0"/>
                        </a:rPr>
                        <a:t>The Revelation Judgments</a:t>
                      </a:r>
                    </a:p>
                  </a:txBody>
                  <a:tcPr marL="5410" marR="5410" marT="5410" marB="0" anchor="ctr">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71353899"/>
                  </a:ext>
                </a:extLst>
              </a:tr>
              <a:tr h="386190">
                <a:tc>
                  <a:txBody>
                    <a:bodyPr/>
                    <a:lstStyle/>
                    <a:p>
                      <a:pPr algn="l" fontAlgn="b"/>
                      <a:r>
                        <a:rPr lang="en-US" sz="500" b="1" i="0" u="none" strike="noStrike">
                          <a:solidFill>
                            <a:srgbClr val="000000"/>
                          </a:solidFill>
                          <a:effectLst/>
                          <a:latin typeface="Arial" panose="020B0604020202020204" pitchFamily="34" charset="0"/>
                        </a:rPr>
                        <a:t> </a:t>
                      </a:r>
                    </a:p>
                  </a:txBody>
                  <a:tcPr marL="5410" marR="5410" marT="541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900" b="1" i="0" u="none" strike="noStrike">
                          <a:solidFill>
                            <a:srgbClr val="000000"/>
                          </a:solidFill>
                          <a:effectLst/>
                          <a:latin typeface="Arial" panose="020B0604020202020204" pitchFamily="34" charset="0"/>
                        </a:rPr>
                        <a:t>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3</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4</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5</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900" b="1" i="0" u="none" strike="noStrike">
                          <a:solidFill>
                            <a:srgbClr val="000000"/>
                          </a:solidFill>
                          <a:effectLst/>
                          <a:latin typeface="Arial" panose="020B0604020202020204" pitchFamily="34" charset="0"/>
                        </a:rPr>
                        <a:t>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93015942"/>
                  </a:ext>
                </a:extLst>
              </a:tr>
              <a:tr h="124473">
                <a:tc gridSpan="9">
                  <a:txBody>
                    <a:bodyPr/>
                    <a:lstStyle/>
                    <a:p>
                      <a:pPr algn="ctr" fontAlgn="b"/>
                      <a:r>
                        <a:rPr lang="en-US" sz="500" b="1" i="0" u="none" strike="noStrike">
                          <a:solidFill>
                            <a:srgbClr val="000000"/>
                          </a:solidFill>
                          <a:effectLst/>
                          <a:latin typeface="Arial" panose="020B0604020202020204" pitchFamily="34" charset="0"/>
                        </a:rPr>
                        <a:t> </a:t>
                      </a:r>
                    </a:p>
                  </a:txBody>
                  <a:tcPr marL="5410" marR="5410" marT="5410" marB="0" anchor="b">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55474562"/>
                  </a:ext>
                </a:extLst>
              </a:tr>
              <a:tr h="221152">
                <a:tc>
                  <a:txBody>
                    <a:bodyPr/>
                    <a:lstStyle/>
                    <a:p>
                      <a:pPr algn="ctr" fontAlgn="ctr"/>
                      <a:r>
                        <a:rPr lang="en-US" sz="1100" b="1" i="0" u="none" strike="noStrike" dirty="0">
                          <a:solidFill>
                            <a:srgbClr val="000000"/>
                          </a:solidFill>
                          <a:effectLst/>
                          <a:latin typeface="Arial" panose="020B0604020202020204" pitchFamily="34" charset="0"/>
                        </a:rPr>
                        <a:t>Reference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6:1-2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6:3-4</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6:5-6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6:7-8</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6:9-11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6:12-17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8:1-6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04375068"/>
                  </a:ext>
                </a:extLst>
              </a:tr>
              <a:tr h="1594820">
                <a:tc>
                  <a:txBody>
                    <a:bodyPr/>
                    <a:lstStyle/>
                    <a:p>
                      <a:pPr algn="ctr" fontAlgn="ctr"/>
                      <a:r>
                        <a:rPr lang="en-US" sz="1100" b="1" i="0" u="none" strike="noStrike" dirty="0">
                          <a:solidFill>
                            <a:srgbClr val="000000"/>
                          </a:solidFill>
                          <a:effectLst/>
                          <a:latin typeface="Arial" panose="020B0604020202020204" pitchFamily="34" charset="0"/>
                        </a:rPr>
                        <a:t>Seal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White Horse     Bow                        Crown               (Stephanos)       Overcomer                      </a:t>
                      </a:r>
                      <a:r>
                        <a:rPr lang="en-US" sz="1100" b="1" i="0" u="none" strike="noStrike" dirty="0">
                          <a:solidFill>
                            <a:schemeClr val="bg1"/>
                          </a:solidFill>
                          <a:effectLst/>
                          <a:latin typeface="Arial" panose="020B0604020202020204" pitchFamily="34" charset="0"/>
                        </a:rPr>
                        <a:t>THE CHURCH</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Red Horse                Takes Peace                       Cause to Kill    One Another   Great Sword                      </a:t>
                      </a:r>
                      <a:r>
                        <a:rPr lang="en-US" sz="1100" b="1" i="0" u="none" strike="noStrike" dirty="0">
                          <a:solidFill>
                            <a:srgbClr val="FF0000"/>
                          </a:solidFill>
                          <a:effectLst/>
                          <a:latin typeface="Arial" panose="020B0604020202020204" pitchFamily="34" charset="0"/>
                        </a:rPr>
                        <a:t>WAR</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Black Horse               Balance (Yoke)                     Inflation on Needed Things                      Not Luxuries       </a:t>
                      </a:r>
                      <a:r>
                        <a:rPr lang="en-US" sz="1100" b="1" i="0" u="none" strike="noStrike" dirty="0">
                          <a:solidFill>
                            <a:srgbClr val="FF0000"/>
                          </a:solidFill>
                          <a:effectLst/>
                          <a:latin typeface="Arial" panose="020B0604020202020204" pitchFamily="34" charset="0"/>
                        </a:rPr>
                        <a:t>ECONOMIC</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Pale Horse                    Death &amp; Hades                          Power Over 1/4                    Sword, Hunger,                      Death &amp; Beasts           </a:t>
                      </a:r>
                      <a:r>
                        <a:rPr lang="en-US" sz="1100" b="1" i="0" u="none" strike="noStrike" dirty="0">
                          <a:solidFill>
                            <a:srgbClr val="FF0000"/>
                          </a:solidFill>
                          <a:effectLst/>
                          <a:latin typeface="Arial" panose="020B0604020202020204" pitchFamily="34" charset="0"/>
                        </a:rPr>
                        <a:t>FAMINE /  PESTILANCE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 Martyred Souls Under Altar                                    "How Long?"                                 White Robes                     Wait for the Remnant</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 Earthquake                                    Black Sun &amp;   Blood Moon                                Stars Fall                               Mts &amp; Isles Move                  Rich Men Hide                      from God’s Coming Wrath</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100" b="1" i="0" u="none" strike="noStrike" dirty="0">
                          <a:solidFill>
                            <a:schemeClr val="bg1"/>
                          </a:solidFill>
                          <a:effectLst/>
                          <a:latin typeface="Arial" panose="020B0604020202020204" pitchFamily="34" charset="0"/>
                        </a:rPr>
                        <a:t> </a:t>
                      </a:r>
                    </a:p>
                  </a:txBody>
                  <a:tcPr marL="5410" marR="5410" marT="5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Silence in Heaven            Angel w/ Censer         Noises, </a:t>
                      </a:r>
                      <a:r>
                        <a:rPr lang="en-US" sz="1100" b="1" i="0" u="none" strike="noStrike" dirty="0" err="1">
                          <a:solidFill>
                            <a:schemeClr val="tx1"/>
                          </a:solidFill>
                          <a:effectLst/>
                          <a:latin typeface="Arial" panose="020B0604020202020204" pitchFamily="34" charset="0"/>
                        </a:rPr>
                        <a:t>Thunderings</a:t>
                      </a:r>
                      <a:r>
                        <a:rPr lang="en-US" sz="1100" b="1" i="0" u="none" strike="noStrike" dirty="0">
                          <a:solidFill>
                            <a:schemeClr val="tx1"/>
                          </a:solidFill>
                          <a:effectLst/>
                          <a:latin typeface="Arial" panose="020B0604020202020204" pitchFamily="34" charset="0"/>
                        </a:rPr>
                        <a:t>,      Lightnings &amp; Earthquake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48941149"/>
                  </a:ext>
                </a:extLst>
              </a:tr>
              <a:tr h="194207">
                <a:tc gridSpan="9">
                  <a:txBody>
                    <a:bodyPr/>
                    <a:lstStyle/>
                    <a:p>
                      <a:pPr algn="ctr" fontAlgn="b"/>
                      <a:r>
                        <a:rPr lang="en-US" sz="1100" b="1" i="0" u="none" strike="noStrike" dirty="0">
                          <a:solidFill>
                            <a:srgbClr val="000000"/>
                          </a:solidFill>
                          <a:effectLst/>
                          <a:latin typeface="Arial" panose="020B0604020202020204" pitchFamily="34" charset="0"/>
                        </a:rPr>
                        <a:t> </a:t>
                      </a:r>
                    </a:p>
                  </a:txBody>
                  <a:tcPr marL="5410" marR="5410" marT="541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90740646"/>
                  </a:ext>
                </a:extLst>
              </a:tr>
              <a:tr h="221152">
                <a:tc>
                  <a:txBody>
                    <a:bodyPr/>
                    <a:lstStyle/>
                    <a:p>
                      <a:pPr algn="ctr" fontAlgn="ctr"/>
                      <a:r>
                        <a:rPr lang="en-US" sz="1100" b="1" i="0" u="none" strike="noStrike" dirty="0">
                          <a:solidFill>
                            <a:srgbClr val="000000"/>
                          </a:solidFill>
                          <a:effectLst/>
                          <a:latin typeface="Arial" panose="020B0604020202020204" pitchFamily="34" charset="0"/>
                        </a:rPr>
                        <a:t>Reference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8:7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8:8-9</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8:10-11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8:12-13</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9:1-12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9:13-21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11:15-19</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15852221"/>
                  </a:ext>
                </a:extLst>
              </a:tr>
              <a:tr h="1594820">
                <a:tc>
                  <a:txBody>
                    <a:bodyPr/>
                    <a:lstStyle/>
                    <a:p>
                      <a:pPr algn="ctr" fontAlgn="ctr"/>
                      <a:r>
                        <a:rPr lang="en-US" sz="1100" b="1" i="0" u="none" strike="noStrike" dirty="0">
                          <a:solidFill>
                            <a:srgbClr val="000000"/>
                          </a:solidFill>
                          <a:effectLst/>
                          <a:latin typeface="Arial" panose="020B0604020202020204" pitchFamily="34" charset="0"/>
                        </a:rPr>
                        <a:t>Trumpet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Hail &amp; Fire from Heaven                  Mingled w/ Blood                    Burn 1/3 of Trees               Burn All Grass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Burning Mountain into Sea                                  1/3 of Sea Creatures Die          Destroy 1/3         of Ships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Star Falls on         1/3 of Rivers &amp; Springs         Become Bitter     Many Men Die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1/3 of Sun, Moon Stars Dark           Day &amp; Night 1/3 Shorter              "Woe, Woe, Woe“  to Earth</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Star from Heaven with Key to Pit     Smoke &amp; Locusts  Harm Those w/out God's Mark 5 Mo.             "Woe, Woe"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4 Angels from Euphrates River      Kill 1/3 of Mankind with Fire, Smoke &amp; Brimstone               Men Don't Repent     3</a:t>
                      </a:r>
                      <a:r>
                        <a:rPr lang="en-US" sz="1100" b="1" i="0" u="none" strike="noStrike" baseline="30000" dirty="0">
                          <a:solidFill>
                            <a:schemeClr val="tx1"/>
                          </a:solidFill>
                          <a:effectLst/>
                          <a:latin typeface="Arial" panose="020B0604020202020204" pitchFamily="34" charset="0"/>
                        </a:rPr>
                        <a:t>rd</a:t>
                      </a:r>
                      <a:r>
                        <a:rPr lang="en-US" sz="1100" b="1" i="0" u="none" strike="noStrike" dirty="0">
                          <a:solidFill>
                            <a:schemeClr val="tx1"/>
                          </a:solidFill>
                          <a:effectLst/>
                          <a:latin typeface="Arial" panose="020B0604020202020204" pitchFamily="34" charset="0"/>
                        </a:rPr>
                        <a:t> "Woe"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Nations to God           Elders Worship     Noises, </a:t>
                      </a:r>
                      <a:r>
                        <a:rPr lang="en-US" sz="1100" b="1" i="0" u="none" strike="noStrike" dirty="0" err="1">
                          <a:solidFill>
                            <a:schemeClr val="tx1"/>
                          </a:solidFill>
                          <a:effectLst/>
                          <a:latin typeface="Arial" panose="020B0604020202020204" pitchFamily="34" charset="0"/>
                        </a:rPr>
                        <a:t>Thunderings</a:t>
                      </a:r>
                      <a:r>
                        <a:rPr lang="en-US" sz="1100" b="1" i="0" u="none" strike="noStrike" dirty="0">
                          <a:solidFill>
                            <a:schemeClr val="tx1"/>
                          </a:solidFill>
                          <a:effectLst/>
                          <a:latin typeface="Arial" panose="020B0604020202020204" pitchFamily="34" charset="0"/>
                        </a:rPr>
                        <a:t>,      Lightnings &amp; Earthquake        Temple Opened</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36557500"/>
                  </a:ext>
                </a:extLst>
              </a:tr>
              <a:tr h="221152">
                <a:tc gridSpan="9">
                  <a:txBody>
                    <a:bodyPr/>
                    <a:lstStyle/>
                    <a:p>
                      <a:pPr algn="l" fontAlgn="ctr"/>
                      <a:r>
                        <a:rPr lang="en-US" sz="1100" b="1" i="0" u="none" strike="noStrike" dirty="0">
                          <a:solidFill>
                            <a:schemeClr val="tx1"/>
                          </a:solidFill>
                          <a:effectLst/>
                          <a:latin typeface="Arial" panose="020B0604020202020204" pitchFamily="34" charset="0"/>
                        </a:rPr>
                        <a:t>Seven Thunders                                   Rev 10:3-4                                     Sealed Up !!!</a:t>
                      </a:r>
                    </a:p>
                  </a:txBody>
                  <a:tcPr marL="5410" marR="5410" marT="541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01491828"/>
                  </a:ext>
                </a:extLst>
              </a:tr>
              <a:tr h="221152">
                <a:tc>
                  <a:txBody>
                    <a:bodyPr/>
                    <a:lstStyle/>
                    <a:p>
                      <a:pPr algn="ctr" fontAlgn="ctr"/>
                      <a:r>
                        <a:rPr lang="en-US" sz="1100" b="1" i="0" u="none" strike="noStrike">
                          <a:solidFill>
                            <a:srgbClr val="000000"/>
                          </a:solidFill>
                          <a:effectLst/>
                          <a:latin typeface="Arial" panose="020B0604020202020204" pitchFamily="34" charset="0"/>
                        </a:rPr>
                        <a:t>Reference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dirty="0">
                          <a:solidFill>
                            <a:srgbClr val="000000"/>
                          </a:solidFill>
                          <a:effectLst/>
                          <a:latin typeface="Arial" panose="020B0604020202020204" pitchFamily="34" charset="0"/>
                        </a:rPr>
                        <a:t>Rev 16:2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rgbClr val="000000"/>
                          </a:solidFill>
                          <a:effectLst/>
                          <a:latin typeface="Arial" panose="020B0604020202020204" pitchFamily="34" charset="0"/>
                        </a:rPr>
                        <a:t>Rev 16:3</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16:4-7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16:8-9</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16:10-11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16:12-16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ctr"/>
                      <a:r>
                        <a:rPr lang="en-US" sz="1100" b="1" i="0" u="none" strike="noStrike" dirty="0">
                          <a:solidFill>
                            <a:srgbClr val="000000"/>
                          </a:solidFill>
                          <a:effectLst/>
                          <a:latin typeface="Arial" panose="020B0604020202020204" pitchFamily="34" charset="0"/>
                        </a:rPr>
                        <a:t>Rev 16:17-21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300552316"/>
                  </a:ext>
                </a:extLst>
              </a:tr>
              <a:tr h="1594820">
                <a:tc>
                  <a:txBody>
                    <a:bodyPr/>
                    <a:lstStyle/>
                    <a:p>
                      <a:pPr algn="ctr" fontAlgn="ctr"/>
                      <a:r>
                        <a:rPr lang="en-US" sz="1100" b="1" i="0" u="none" strike="noStrike">
                          <a:solidFill>
                            <a:srgbClr val="000000"/>
                          </a:solidFill>
                          <a:effectLst/>
                          <a:latin typeface="Arial" panose="020B0604020202020204" pitchFamily="34" charset="0"/>
                        </a:rPr>
                        <a:t>Bowl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Sores on All Men with Mark of the Beast</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Sea Becomes Blood                      Every Sea Creature Dies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Rivers &amp; Springs Become Blood                              "True &amp; Righteous are Your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Sun Scorches       All Men                    Do Not Repent</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Darkness on Beast Kingdom              Men Gnaw Tongues in Pain</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Euphrates Dries Up                        3 Unclean Spirits    Gather Entire Earth to Battle at      </a:t>
                      </a:r>
                      <a:r>
                        <a:rPr lang="en-US" sz="1100" b="1" i="0" u="none" strike="noStrike" dirty="0" err="1">
                          <a:solidFill>
                            <a:schemeClr val="bg1"/>
                          </a:solidFill>
                          <a:effectLst/>
                          <a:latin typeface="Arial" panose="020B0604020202020204" pitchFamily="34" charset="0"/>
                        </a:rPr>
                        <a:t>HarMegiddo</a:t>
                      </a:r>
                      <a:endParaRPr lang="en-US" sz="1100" b="1" i="0" u="none" strike="noStrike" dirty="0">
                        <a:solidFill>
                          <a:schemeClr val="bg1"/>
                        </a:solidFill>
                        <a:effectLst/>
                        <a:latin typeface="Arial" panose="020B0604020202020204" pitchFamily="34" charset="0"/>
                      </a:endParaRP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ctr"/>
                      <a:r>
                        <a:rPr lang="en-US" sz="1100" b="1" i="0" u="none" strike="noStrike" dirty="0">
                          <a:solidFill>
                            <a:schemeClr val="bg1"/>
                          </a:solidFill>
                          <a:effectLst/>
                          <a:latin typeface="Arial" panose="020B0604020202020204" pitchFamily="34" charset="0"/>
                        </a:rPr>
                        <a:t>Poured on the Air     "It is Done"       Noises, </a:t>
                      </a:r>
                      <a:r>
                        <a:rPr lang="en-US" sz="1100" b="1" i="0" u="none" strike="noStrike" dirty="0" err="1">
                          <a:solidFill>
                            <a:schemeClr val="bg1"/>
                          </a:solidFill>
                          <a:effectLst/>
                          <a:latin typeface="Arial" panose="020B0604020202020204" pitchFamily="34" charset="0"/>
                        </a:rPr>
                        <a:t>Thunderings</a:t>
                      </a:r>
                      <a:r>
                        <a:rPr lang="en-US" sz="1100" b="1" i="0" u="none" strike="noStrike" dirty="0">
                          <a:solidFill>
                            <a:schemeClr val="bg1"/>
                          </a:solidFill>
                          <a:effectLst/>
                          <a:latin typeface="Arial" panose="020B0604020202020204" pitchFamily="34" charset="0"/>
                        </a:rPr>
                        <a:t>,      Lightnings, Earthquake                 &amp; Hail</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4026108361"/>
                  </a:ext>
                </a:extLst>
              </a:tr>
            </a:tbl>
          </a:graphicData>
        </a:graphic>
      </p:graphicFrame>
    </p:spTree>
    <p:extLst>
      <p:ext uri="{BB962C8B-B14F-4D97-AF65-F5344CB8AC3E}">
        <p14:creationId xmlns:p14="http://schemas.microsoft.com/office/powerpoint/2010/main" val="74414984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1D94673-E1D9-CEA2-0717-FDE427ED7757}"/>
              </a:ext>
            </a:extLst>
          </p:cNvPr>
          <p:cNvGraphicFramePr>
            <a:graphicFrameLocks noGrp="1"/>
          </p:cNvGraphicFramePr>
          <p:nvPr>
            <p:extLst>
              <p:ext uri="{D42A27DB-BD31-4B8C-83A1-F6EECF244321}">
                <p14:modId xmlns:p14="http://schemas.microsoft.com/office/powerpoint/2010/main" val="823533626"/>
              </p:ext>
            </p:extLst>
          </p:nvPr>
        </p:nvGraphicFramePr>
        <p:xfrm>
          <a:off x="885825" y="95251"/>
          <a:ext cx="10544175" cy="6648452"/>
        </p:xfrm>
        <a:graphic>
          <a:graphicData uri="http://schemas.openxmlformats.org/drawingml/2006/table">
            <a:tbl>
              <a:tblPr/>
              <a:tblGrid>
                <a:gridCol w="964638">
                  <a:extLst>
                    <a:ext uri="{9D8B030D-6E8A-4147-A177-3AD203B41FA5}">
                      <a16:colId xmlns:a16="http://schemas.microsoft.com/office/drawing/2014/main" val="1435901299"/>
                    </a:ext>
                  </a:extLst>
                </a:gridCol>
                <a:gridCol w="1278434">
                  <a:extLst>
                    <a:ext uri="{9D8B030D-6E8A-4147-A177-3AD203B41FA5}">
                      <a16:colId xmlns:a16="http://schemas.microsoft.com/office/drawing/2014/main" val="2825328034"/>
                    </a:ext>
                  </a:extLst>
                </a:gridCol>
                <a:gridCol w="1231945">
                  <a:extLst>
                    <a:ext uri="{9D8B030D-6E8A-4147-A177-3AD203B41FA5}">
                      <a16:colId xmlns:a16="http://schemas.microsoft.com/office/drawing/2014/main" val="3167776089"/>
                    </a:ext>
                  </a:extLst>
                </a:gridCol>
                <a:gridCol w="1359789">
                  <a:extLst>
                    <a:ext uri="{9D8B030D-6E8A-4147-A177-3AD203B41FA5}">
                      <a16:colId xmlns:a16="http://schemas.microsoft.com/office/drawing/2014/main" val="457332901"/>
                    </a:ext>
                  </a:extLst>
                </a:gridCol>
                <a:gridCol w="1359789">
                  <a:extLst>
                    <a:ext uri="{9D8B030D-6E8A-4147-A177-3AD203B41FA5}">
                      <a16:colId xmlns:a16="http://schemas.microsoft.com/office/drawing/2014/main" val="3970420213"/>
                    </a:ext>
                  </a:extLst>
                </a:gridCol>
                <a:gridCol w="1394655">
                  <a:extLst>
                    <a:ext uri="{9D8B030D-6E8A-4147-A177-3AD203B41FA5}">
                      <a16:colId xmlns:a16="http://schemas.microsoft.com/office/drawing/2014/main" val="2813261295"/>
                    </a:ext>
                  </a:extLst>
                </a:gridCol>
                <a:gridCol w="1490537">
                  <a:extLst>
                    <a:ext uri="{9D8B030D-6E8A-4147-A177-3AD203B41FA5}">
                      <a16:colId xmlns:a16="http://schemas.microsoft.com/office/drawing/2014/main" val="3927669047"/>
                    </a:ext>
                  </a:extLst>
                </a:gridCol>
                <a:gridCol w="104599">
                  <a:extLst>
                    <a:ext uri="{9D8B030D-6E8A-4147-A177-3AD203B41FA5}">
                      <a16:colId xmlns:a16="http://schemas.microsoft.com/office/drawing/2014/main" val="3099739535"/>
                    </a:ext>
                  </a:extLst>
                </a:gridCol>
                <a:gridCol w="1359789">
                  <a:extLst>
                    <a:ext uri="{9D8B030D-6E8A-4147-A177-3AD203B41FA5}">
                      <a16:colId xmlns:a16="http://schemas.microsoft.com/office/drawing/2014/main" val="1330195557"/>
                    </a:ext>
                  </a:extLst>
                </a:gridCol>
              </a:tblGrid>
              <a:tr h="274514">
                <a:tc gridSpan="9">
                  <a:txBody>
                    <a:bodyPr/>
                    <a:lstStyle/>
                    <a:p>
                      <a:pPr algn="ctr" fontAlgn="ctr"/>
                      <a:r>
                        <a:rPr lang="en-US" sz="1100" b="1" i="0" u="none" strike="noStrike">
                          <a:solidFill>
                            <a:srgbClr val="000000"/>
                          </a:solidFill>
                          <a:effectLst/>
                          <a:latin typeface="Arial" panose="020B0604020202020204" pitchFamily="34" charset="0"/>
                        </a:rPr>
                        <a:t>The Revelation Judgments</a:t>
                      </a:r>
                    </a:p>
                  </a:txBody>
                  <a:tcPr marL="5410" marR="5410" marT="5410" marB="0" anchor="ctr">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71353899"/>
                  </a:ext>
                </a:extLst>
              </a:tr>
              <a:tr h="386190">
                <a:tc>
                  <a:txBody>
                    <a:bodyPr/>
                    <a:lstStyle/>
                    <a:p>
                      <a:pPr algn="l" fontAlgn="b"/>
                      <a:r>
                        <a:rPr lang="en-US" sz="500" b="1" i="0" u="none" strike="noStrike">
                          <a:solidFill>
                            <a:srgbClr val="000000"/>
                          </a:solidFill>
                          <a:effectLst/>
                          <a:latin typeface="Arial" panose="020B0604020202020204" pitchFamily="34" charset="0"/>
                        </a:rPr>
                        <a:t> </a:t>
                      </a:r>
                    </a:p>
                  </a:txBody>
                  <a:tcPr marL="5410" marR="5410" marT="541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900" b="1" i="0" u="none" strike="noStrike">
                          <a:solidFill>
                            <a:srgbClr val="000000"/>
                          </a:solidFill>
                          <a:effectLst/>
                          <a:latin typeface="Arial" panose="020B0604020202020204" pitchFamily="34" charset="0"/>
                        </a:rPr>
                        <a:t>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3</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4</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5</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900" b="1" i="0" u="none" strike="noStrike">
                          <a:solidFill>
                            <a:srgbClr val="000000"/>
                          </a:solidFill>
                          <a:effectLst/>
                          <a:latin typeface="Arial" panose="020B0604020202020204" pitchFamily="34" charset="0"/>
                        </a:rPr>
                        <a:t>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93015942"/>
                  </a:ext>
                </a:extLst>
              </a:tr>
              <a:tr h="124473">
                <a:tc gridSpan="9">
                  <a:txBody>
                    <a:bodyPr/>
                    <a:lstStyle/>
                    <a:p>
                      <a:pPr algn="ctr" fontAlgn="b"/>
                      <a:r>
                        <a:rPr lang="en-US" sz="500" b="1" i="0" u="none" strike="noStrike">
                          <a:solidFill>
                            <a:srgbClr val="000000"/>
                          </a:solidFill>
                          <a:effectLst/>
                          <a:latin typeface="Arial" panose="020B0604020202020204" pitchFamily="34" charset="0"/>
                        </a:rPr>
                        <a:t> </a:t>
                      </a:r>
                    </a:p>
                  </a:txBody>
                  <a:tcPr marL="5410" marR="5410" marT="5410" marB="0" anchor="b">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55474562"/>
                  </a:ext>
                </a:extLst>
              </a:tr>
              <a:tr h="221152">
                <a:tc>
                  <a:txBody>
                    <a:bodyPr/>
                    <a:lstStyle/>
                    <a:p>
                      <a:pPr algn="ctr" fontAlgn="ctr"/>
                      <a:r>
                        <a:rPr lang="en-US" sz="1100" b="1" i="0" u="none" strike="noStrike" dirty="0">
                          <a:solidFill>
                            <a:srgbClr val="000000"/>
                          </a:solidFill>
                          <a:effectLst/>
                          <a:latin typeface="Arial" panose="020B0604020202020204" pitchFamily="34" charset="0"/>
                        </a:rPr>
                        <a:t>Reference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6:1-2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6:3-4</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6:5-6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6:7-8</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6:9-11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6:12-17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8:1-6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04375068"/>
                  </a:ext>
                </a:extLst>
              </a:tr>
              <a:tr h="1594820">
                <a:tc>
                  <a:txBody>
                    <a:bodyPr/>
                    <a:lstStyle/>
                    <a:p>
                      <a:pPr algn="ctr" fontAlgn="ctr"/>
                      <a:r>
                        <a:rPr lang="en-US" sz="1100" b="1" i="0" u="none" strike="noStrike" dirty="0">
                          <a:solidFill>
                            <a:srgbClr val="000000"/>
                          </a:solidFill>
                          <a:effectLst/>
                          <a:latin typeface="Arial" panose="020B0604020202020204" pitchFamily="34" charset="0"/>
                        </a:rPr>
                        <a:t>Seal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White Horse     Bow                        Crown               (Stephanos)       Overcomer                      </a:t>
                      </a:r>
                      <a:r>
                        <a:rPr lang="en-US" sz="1100" b="1" i="0" u="none" strike="noStrike" dirty="0">
                          <a:solidFill>
                            <a:schemeClr val="bg1"/>
                          </a:solidFill>
                          <a:effectLst/>
                          <a:latin typeface="Arial" panose="020B0604020202020204" pitchFamily="34" charset="0"/>
                        </a:rPr>
                        <a:t>THE CHURCH</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Red Horse                Takes Peace                       Cause to Kill    One Another   Great Sword                      </a:t>
                      </a:r>
                      <a:r>
                        <a:rPr lang="en-US" sz="1100" b="1" i="0" u="none" strike="noStrike" dirty="0">
                          <a:solidFill>
                            <a:srgbClr val="FF0000"/>
                          </a:solidFill>
                          <a:effectLst/>
                          <a:latin typeface="Arial" panose="020B0604020202020204" pitchFamily="34" charset="0"/>
                        </a:rPr>
                        <a:t>WAR</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Black Horse               Balance (Yoke)                     Inflation on Needed Things                      Not Luxuries       </a:t>
                      </a:r>
                      <a:r>
                        <a:rPr lang="en-US" sz="1100" b="1" i="0" u="none" strike="noStrike" dirty="0">
                          <a:solidFill>
                            <a:srgbClr val="FF0000"/>
                          </a:solidFill>
                          <a:effectLst/>
                          <a:latin typeface="Arial" panose="020B0604020202020204" pitchFamily="34" charset="0"/>
                        </a:rPr>
                        <a:t>ECONOMIC</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Pale Horse                    Death &amp; Hades                          Power Over 1/4                    Sword, Hunger,                      Death &amp; Beasts           </a:t>
                      </a:r>
                      <a:r>
                        <a:rPr lang="en-US" sz="1100" b="1" i="0" u="none" strike="noStrike" dirty="0">
                          <a:solidFill>
                            <a:srgbClr val="FF0000"/>
                          </a:solidFill>
                          <a:effectLst/>
                          <a:latin typeface="Arial" panose="020B0604020202020204" pitchFamily="34" charset="0"/>
                        </a:rPr>
                        <a:t>FAMINE /  PESTILANCE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 Martyred Souls Under Altar                                    "How Long?"                                 White Robes                     Wait for the Remnant</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 Earthquake                                    Black Sun &amp;   Blood Moon                                Stars Fall                               Mts &amp; Isles Move                  Rich Men Hide                      from God’s Coming Wrath</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100" b="1" i="0" u="none" strike="noStrike" dirty="0">
                          <a:solidFill>
                            <a:schemeClr val="bg1"/>
                          </a:solidFill>
                          <a:effectLst/>
                          <a:latin typeface="Arial" panose="020B0604020202020204" pitchFamily="34" charset="0"/>
                        </a:rPr>
                        <a:t> </a:t>
                      </a:r>
                    </a:p>
                  </a:txBody>
                  <a:tcPr marL="5410" marR="5410" marT="5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Silence in Heaven            Angel w/ Censer         Noises, </a:t>
                      </a:r>
                      <a:r>
                        <a:rPr lang="en-US" sz="1100" b="1" i="0" u="none" strike="noStrike" dirty="0" err="1">
                          <a:solidFill>
                            <a:schemeClr val="tx1"/>
                          </a:solidFill>
                          <a:effectLst/>
                          <a:latin typeface="Arial" panose="020B0604020202020204" pitchFamily="34" charset="0"/>
                        </a:rPr>
                        <a:t>Thunderings</a:t>
                      </a:r>
                      <a:r>
                        <a:rPr lang="en-US" sz="1100" b="1" i="0" u="none" strike="noStrike" dirty="0">
                          <a:solidFill>
                            <a:schemeClr val="tx1"/>
                          </a:solidFill>
                          <a:effectLst/>
                          <a:latin typeface="Arial" panose="020B0604020202020204" pitchFamily="34" charset="0"/>
                        </a:rPr>
                        <a:t>,      Lightnings &amp; Earthquake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48941149"/>
                  </a:ext>
                </a:extLst>
              </a:tr>
              <a:tr h="194207">
                <a:tc gridSpan="9">
                  <a:txBody>
                    <a:bodyPr/>
                    <a:lstStyle/>
                    <a:p>
                      <a:pPr algn="ctr" fontAlgn="b"/>
                      <a:r>
                        <a:rPr lang="en-US" sz="1100" b="1" i="0" u="none" strike="noStrike" dirty="0">
                          <a:solidFill>
                            <a:srgbClr val="000000"/>
                          </a:solidFill>
                          <a:effectLst/>
                          <a:latin typeface="Arial" panose="020B0604020202020204" pitchFamily="34" charset="0"/>
                        </a:rPr>
                        <a:t> </a:t>
                      </a:r>
                    </a:p>
                  </a:txBody>
                  <a:tcPr marL="5410" marR="5410" marT="541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90740646"/>
                  </a:ext>
                </a:extLst>
              </a:tr>
              <a:tr h="221152">
                <a:tc>
                  <a:txBody>
                    <a:bodyPr/>
                    <a:lstStyle/>
                    <a:p>
                      <a:pPr algn="ctr" fontAlgn="ctr"/>
                      <a:r>
                        <a:rPr lang="en-US" sz="1100" b="1" i="0" u="none" strike="noStrike" dirty="0">
                          <a:solidFill>
                            <a:srgbClr val="000000"/>
                          </a:solidFill>
                          <a:effectLst/>
                          <a:latin typeface="Arial" panose="020B0604020202020204" pitchFamily="34" charset="0"/>
                        </a:rPr>
                        <a:t>Reference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8:7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8:8-9</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8:10-11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8:12-13</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9:1-12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9:13-21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11:15-19</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15852221"/>
                  </a:ext>
                </a:extLst>
              </a:tr>
              <a:tr h="1594820">
                <a:tc>
                  <a:txBody>
                    <a:bodyPr/>
                    <a:lstStyle/>
                    <a:p>
                      <a:pPr algn="ctr" fontAlgn="ctr"/>
                      <a:r>
                        <a:rPr lang="en-US" sz="1100" b="1" i="0" u="none" strike="noStrike" dirty="0">
                          <a:solidFill>
                            <a:srgbClr val="000000"/>
                          </a:solidFill>
                          <a:effectLst/>
                          <a:latin typeface="Arial" panose="020B0604020202020204" pitchFamily="34" charset="0"/>
                        </a:rPr>
                        <a:t>Trumpet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Hail &amp; Fire from Heaven                  Mingled w/ Blood                    Burn 1/3 of Trees               Burn All Grass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Burning Mountain into Sea                                  1/3 of Sea Creatures Die          Destroy 1/3         of Ships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Star Falls on         1/3 of Rivers &amp; Springs         Become Bitter     Many Men Die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1/3 of Sun, Moon Stars Dark           Day &amp; Night 1/3 Shorter              "Woe, Woe, Woe“  to Earth</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100" b="1" i="0" u="none" strike="noStrike" dirty="0">
                          <a:solidFill>
                            <a:schemeClr val="tx1"/>
                          </a:solidFill>
                          <a:effectLst/>
                          <a:latin typeface="Arial" panose="020B0604020202020204" pitchFamily="34" charset="0"/>
                        </a:rPr>
                        <a:t>Star from Heaven with Key to Pit     Smoke &amp; Locusts  Harm Those w/out God's Mark 5 Mo.             "Woe, Woe"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4 Angels from Euphrates River      Kill 1/3 of Mankind with Fire, Smoke &amp; Brimstone               Men Don't Repent     3</a:t>
                      </a:r>
                      <a:r>
                        <a:rPr lang="en-US" sz="1100" b="1" i="0" u="none" strike="noStrike" baseline="30000" dirty="0">
                          <a:solidFill>
                            <a:schemeClr val="tx1"/>
                          </a:solidFill>
                          <a:effectLst/>
                          <a:latin typeface="Arial" panose="020B0604020202020204" pitchFamily="34" charset="0"/>
                        </a:rPr>
                        <a:t>rd</a:t>
                      </a:r>
                      <a:r>
                        <a:rPr lang="en-US" sz="1100" b="1" i="0" u="none" strike="noStrike" dirty="0">
                          <a:solidFill>
                            <a:schemeClr val="tx1"/>
                          </a:solidFill>
                          <a:effectLst/>
                          <a:latin typeface="Arial" panose="020B0604020202020204" pitchFamily="34" charset="0"/>
                        </a:rPr>
                        <a:t> "Woe"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Nations to God           Elders Worship     Noises, </a:t>
                      </a:r>
                      <a:r>
                        <a:rPr lang="en-US" sz="1100" b="1" i="0" u="none" strike="noStrike" dirty="0" err="1">
                          <a:solidFill>
                            <a:schemeClr val="tx1"/>
                          </a:solidFill>
                          <a:effectLst/>
                          <a:latin typeface="Arial" panose="020B0604020202020204" pitchFamily="34" charset="0"/>
                        </a:rPr>
                        <a:t>Thunderings</a:t>
                      </a:r>
                      <a:r>
                        <a:rPr lang="en-US" sz="1100" b="1" i="0" u="none" strike="noStrike" dirty="0">
                          <a:solidFill>
                            <a:schemeClr val="tx1"/>
                          </a:solidFill>
                          <a:effectLst/>
                          <a:latin typeface="Arial" panose="020B0604020202020204" pitchFamily="34" charset="0"/>
                        </a:rPr>
                        <a:t>,      Lightnings &amp; Earthquake        Temple Opened</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36557500"/>
                  </a:ext>
                </a:extLst>
              </a:tr>
              <a:tr h="221152">
                <a:tc gridSpan="9">
                  <a:txBody>
                    <a:bodyPr/>
                    <a:lstStyle/>
                    <a:p>
                      <a:pPr algn="l" fontAlgn="ctr"/>
                      <a:r>
                        <a:rPr lang="en-US" sz="1100" b="1" i="0" u="none" strike="noStrike" dirty="0">
                          <a:solidFill>
                            <a:schemeClr val="tx1"/>
                          </a:solidFill>
                          <a:effectLst/>
                          <a:latin typeface="Arial" panose="020B0604020202020204" pitchFamily="34" charset="0"/>
                        </a:rPr>
                        <a:t>Seven Thunders                                   Rev 10:3-4                                     Sealed Up !!!</a:t>
                      </a:r>
                    </a:p>
                  </a:txBody>
                  <a:tcPr marL="5410" marR="5410" marT="541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01491828"/>
                  </a:ext>
                </a:extLst>
              </a:tr>
              <a:tr h="221152">
                <a:tc>
                  <a:txBody>
                    <a:bodyPr/>
                    <a:lstStyle/>
                    <a:p>
                      <a:pPr algn="ctr" fontAlgn="ctr"/>
                      <a:r>
                        <a:rPr lang="en-US" sz="1100" b="1" i="0" u="none" strike="noStrike">
                          <a:solidFill>
                            <a:srgbClr val="000000"/>
                          </a:solidFill>
                          <a:effectLst/>
                          <a:latin typeface="Arial" panose="020B0604020202020204" pitchFamily="34" charset="0"/>
                        </a:rPr>
                        <a:t>Reference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dirty="0">
                          <a:solidFill>
                            <a:srgbClr val="000000"/>
                          </a:solidFill>
                          <a:effectLst/>
                          <a:latin typeface="Arial" panose="020B0604020202020204" pitchFamily="34" charset="0"/>
                        </a:rPr>
                        <a:t>Rev 16:2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rgbClr val="000000"/>
                          </a:solidFill>
                          <a:effectLst/>
                          <a:latin typeface="Arial" panose="020B0604020202020204" pitchFamily="34" charset="0"/>
                        </a:rPr>
                        <a:t>Rev 16:3</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16:4-7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16:8-9</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16:10-11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16:12-16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ctr"/>
                      <a:r>
                        <a:rPr lang="en-US" sz="1100" b="1" i="0" u="none" strike="noStrike" dirty="0">
                          <a:solidFill>
                            <a:srgbClr val="000000"/>
                          </a:solidFill>
                          <a:effectLst/>
                          <a:latin typeface="Arial" panose="020B0604020202020204" pitchFamily="34" charset="0"/>
                        </a:rPr>
                        <a:t>Rev 16:17-21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300552316"/>
                  </a:ext>
                </a:extLst>
              </a:tr>
              <a:tr h="1594820">
                <a:tc>
                  <a:txBody>
                    <a:bodyPr/>
                    <a:lstStyle/>
                    <a:p>
                      <a:pPr algn="ctr" fontAlgn="ctr"/>
                      <a:r>
                        <a:rPr lang="en-US" sz="1100" b="1" i="0" u="none" strike="noStrike">
                          <a:solidFill>
                            <a:srgbClr val="000000"/>
                          </a:solidFill>
                          <a:effectLst/>
                          <a:latin typeface="Arial" panose="020B0604020202020204" pitchFamily="34" charset="0"/>
                        </a:rPr>
                        <a:t>Bowl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Sores on All Men with Mark of the Beast</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Sea Becomes Blood                      Every Sea Creature</a:t>
                      </a:r>
                      <a:r>
                        <a:rPr lang="en-US" sz="1100" b="1" i="0" u="none" strike="noStrike" dirty="0">
                          <a:solidFill>
                            <a:schemeClr val="bg1"/>
                          </a:solidFill>
                          <a:effectLst/>
                          <a:latin typeface="Arial" panose="020B0604020202020204" pitchFamily="34" charset="0"/>
                        </a:rPr>
                        <a:t> Dies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Rivers &amp; Springs Become Blood                              "True &amp; Righteous are Your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Sun Scorches       All Men                    Do Not Repent</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Darkness on Beast Kingdom              Men Gnaw Tongues in Pain</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Euphrates Dries Up                        3 Unclean Spirits    Gather Entire Earth to Battle at      </a:t>
                      </a:r>
                      <a:r>
                        <a:rPr lang="en-US" sz="1100" b="1" i="0" u="none" strike="noStrike" dirty="0" err="1">
                          <a:solidFill>
                            <a:schemeClr val="bg1"/>
                          </a:solidFill>
                          <a:effectLst/>
                          <a:latin typeface="Arial" panose="020B0604020202020204" pitchFamily="34" charset="0"/>
                        </a:rPr>
                        <a:t>HarMegiddo</a:t>
                      </a:r>
                      <a:endParaRPr lang="en-US" sz="1100" b="1" i="0" u="none" strike="noStrike" dirty="0">
                        <a:solidFill>
                          <a:schemeClr val="bg1"/>
                        </a:solidFill>
                        <a:effectLst/>
                        <a:latin typeface="Arial" panose="020B0604020202020204" pitchFamily="34" charset="0"/>
                      </a:endParaRP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ctr"/>
                      <a:r>
                        <a:rPr lang="en-US" sz="1100" b="1" i="0" u="none" strike="noStrike" dirty="0">
                          <a:solidFill>
                            <a:schemeClr val="bg1"/>
                          </a:solidFill>
                          <a:effectLst/>
                          <a:latin typeface="Arial" panose="020B0604020202020204" pitchFamily="34" charset="0"/>
                        </a:rPr>
                        <a:t>Poured on the Air     "It is Done"       Noises, </a:t>
                      </a:r>
                      <a:r>
                        <a:rPr lang="en-US" sz="1100" b="1" i="0" u="none" strike="noStrike" dirty="0" err="1">
                          <a:solidFill>
                            <a:schemeClr val="bg1"/>
                          </a:solidFill>
                          <a:effectLst/>
                          <a:latin typeface="Arial" panose="020B0604020202020204" pitchFamily="34" charset="0"/>
                        </a:rPr>
                        <a:t>Thunderings</a:t>
                      </a:r>
                      <a:r>
                        <a:rPr lang="en-US" sz="1100" b="1" i="0" u="none" strike="noStrike" dirty="0">
                          <a:solidFill>
                            <a:schemeClr val="bg1"/>
                          </a:solidFill>
                          <a:effectLst/>
                          <a:latin typeface="Arial" panose="020B0604020202020204" pitchFamily="34" charset="0"/>
                        </a:rPr>
                        <a:t>,      Lightnings, Earthquake                 &amp; Hail</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4026108361"/>
                  </a:ext>
                </a:extLst>
              </a:tr>
            </a:tbl>
          </a:graphicData>
        </a:graphic>
      </p:graphicFrame>
    </p:spTree>
    <p:extLst>
      <p:ext uri="{BB962C8B-B14F-4D97-AF65-F5344CB8AC3E}">
        <p14:creationId xmlns:p14="http://schemas.microsoft.com/office/powerpoint/2010/main" val="177886248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1D94673-E1D9-CEA2-0717-FDE427ED7757}"/>
              </a:ext>
            </a:extLst>
          </p:cNvPr>
          <p:cNvGraphicFramePr>
            <a:graphicFrameLocks noGrp="1"/>
          </p:cNvGraphicFramePr>
          <p:nvPr>
            <p:extLst>
              <p:ext uri="{D42A27DB-BD31-4B8C-83A1-F6EECF244321}">
                <p14:modId xmlns:p14="http://schemas.microsoft.com/office/powerpoint/2010/main" val="4266572417"/>
              </p:ext>
            </p:extLst>
          </p:nvPr>
        </p:nvGraphicFramePr>
        <p:xfrm>
          <a:off x="885825" y="95251"/>
          <a:ext cx="10544175" cy="6648452"/>
        </p:xfrm>
        <a:graphic>
          <a:graphicData uri="http://schemas.openxmlformats.org/drawingml/2006/table">
            <a:tbl>
              <a:tblPr/>
              <a:tblGrid>
                <a:gridCol w="964638">
                  <a:extLst>
                    <a:ext uri="{9D8B030D-6E8A-4147-A177-3AD203B41FA5}">
                      <a16:colId xmlns:a16="http://schemas.microsoft.com/office/drawing/2014/main" val="1435901299"/>
                    </a:ext>
                  </a:extLst>
                </a:gridCol>
                <a:gridCol w="1278434">
                  <a:extLst>
                    <a:ext uri="{9D8B030D-6E8A-4147-A177-3AD203B41FA5}">
                      <a16:colId xmlns:a16="http://schemas.microsoft.com/office/drawing/2014/main" val="2825328034"/>
                    </a:ext>
                  </a:extLst>
                </a:gridCol>
                <a:gridCol w="1231945">
                  <a:extLst>
                    <a:ext uri="{9D8B030D-6E8A-4147-A177-3AD203B41FA5}">
                      <a16:colId xmlns:a16="http://schemas.microsoft.com/office/drawing/2014/main" val="3167776089"/>
                    </a:ext>
                  </a:extLst>
                </a:gridCol>
                <a:gridCol w="1359789">
                  <a:extLst>
                    <a:ext uri="{9D8B030D-6E8A-4147-A177-3AD203B41FA5}">
                      <a16:colId xmlns:a16="http://schemas.microsoft.com/office/drawing/2014/main" val="457332901"/>
                    </a:ext>
                  </a:extLst>
                </a:gridCol>
                <a:gridCol w="1359789">
                  <a:extLst>
                    <a:ext uri="{9D8B030D-6E8A-4147-A177-3AD203B41FA5}">
                      <a16:colId xmlns:a16="http://schemas.microsoft.com/office/drawing/2014/main" val="3970420213"/>
                    </a:ext>
                  </a:extLst>
                </a:gridCol>
                <a:gridCol w="1394655">
                  <a:extLst>
                    <a:ext uri="{9D8B030D-6E8A-4147-A177-3AD203B41FA5}">
                      <a16:colId xmlns:a16="http://schemas.microsoft.com/office/drawing/2014/main" val="2813261295"/>
                    </a:ext>
                  </a:extLst>
                </a:gridCol>
                <a:gridCol w="1490537">
                  <a:extLst>
                    <a:ext uri="{9D8B030D-6E8A-4147-A177-3AD203B41FA5}">
                      <a16:colId xmlns:a16="http://schemas.microsoft.com/office/drawing/2014/main" val="3927669047"/>
                    </a:ext>
                  </a:extLst>
                </a:gridCol>
                <a:gridCol w="104599">
                  <a:extLst>
                    <a:ext uri="{9D8B030D-6E8A-4147-A177-3AD203B41FA5}">
                      <a16:colId xmlns:a16="http://schemas.microsoft.com/office/drawing/2014/main" val="3099739535"/>
                    </a:ext>
                  </a:extLst>
                </a:gridCol>
                <a:gridCol w="1359789">
                  <a:extLst>
                    <a:ext uri="{9D8B030D-6E8A-4147-A177-3AD203B41FA5}">
                      <a16:colId xmlns:a16="http://schemas.microsoft.com/office/drawing/2014/main" val="1330195557"/>
                    </a:ext>
                  </a:extLst>
                </a:gridCol>
              </a:tblGrid>
              <a:tr h="274514">
                <a:tc gridSpan="9">
                  <a:txBody>
                    <a:bodyPr/>
                    <a:lstStyle/>
                    <a:p>
                      <a:pPr algn="ctr" fontAlgn="ctr"/>
                      <a:r>
                        <a:rPr lang="en-US" sz="1100" b="1" i="0" u="none" strike="noStrike">
                          <a:solidFill>
                            <a:srgbClr val="000000"/>
                          </a:solidFill>
                          <a:effectLst/>
                          <a:latin typeface="Arial" panose="020B0604020202020204" pitchFamily="34" charset="0"/>
                        </a:rPr>
                        <a:t>The Revelation Judgments</a:t>
                      </a:r>
                    </a:p>
                  </a:txBody>
                  <a:tcPr marL="5410" marR="5410" marT="5410" marB="0" anchor="ctr">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71353899"/>
                  </a:ext>
                </a:extLst>
              </a:tr>
              <a:tr h="386190">
                <a:tc>
                  <a:txBody>
                    <a:bodyPr/>
                    <a:lstStyle/>
                    <a:p>
                      <a:pPr algn="l" fontAlgn="b"/>
                      <a:r>
                        <a:rPr lang="en-US" sz="500" b="1" i="0" u="none" strike="noStrike">
                          <a:solidFill>
                            <a:srgbClr val="000000"/>
                          </a:solidFill>
                          <a:effectLst/>
                          <a:latin typeface="Arial" panose="020B0604020202020204" pitchFamily="34" charset="0"/>
                        </a:rPr>
                        <a:t> </a:t>
                      </a:r>
                    </a:p>
                  </a:txBody>
                  <a:tcPr marL="5410" marR="5410" marT="541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900" b="1" i="0" u="none" strike="noStrike">
                          <a:solidFill>
                            <a:srgbClr val="000000"/>
                          </a:solidFill>
                          <a:effectLst/>
                          <a:latin typeface="Arial" panose="020B0604020202020204" pitchFamily="34" charset="0"/>
                        </a:rPr>
                        <a:t>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3</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4</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5</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900" b="1" i="0" u="none" strike="noStrike">
                          <a:solidFill>
                            <a:srgbClr val="000000"/>
                          </a:solidFill>
                          <a:effectLst/>
                          <a:latin typeface="Arial" panose="020B0604020202020204" pitchFamily="34" charset="0"/>
                        </a:rPr>
                        <a:t>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93015942"/>
                  </a:ext>
                </a:extLst>
              </a:tr>
              <a:tr h="124473">
                <a:tc gridSpan="9">
                  <a:txBody>
                    <a:bodyPr/>
                    <a:lstStyle/>
                    <a:p>
                      <a:pPr algn="ctr" fontAlgn="b"/>
                      <a:r>
                        <a:rPr lang="en-US" sz="500" b="1" i="0" u="none" strike="noStrike">
                          <a:solidFill>
                            <a:srgbClr val="000000"/>
                          </a:solidFill>
                          <a:effectLst/>
                          <a:latin typeface="Arial" panose="020B0604020202020204" pitchFamily="34" charset="0"/>
                        </a:rPr>
                        <a:t> </a:t>
                      </a:r>
                    </a:p>
                  </a:txBody>
                  <a:tcPr marL="5410" marR="5410" marT="5410" marB="0" anchor="b">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55474562"/>
                  </a:ext>
                </a:extLst>
              </a:tr>
              <a:tr h="221152">
                <a:tc>
                  <a:txBody>
                    <a:bodyPr/>
                    <a:lstStyle/>
                    <a:p>
                      <a:pPr algn="ctr" fontAlgn="ctr"/>
                      <a:r>
                        <a:rPr lang="en-US" sz="1100" b="1" i="0" u="none" strike="noStrike" dirty="0">
                          <a:solidFill>
                            <a:srgbClr val="000000"/>
                          </a:solidFill>
                          <a:effectLst/>
                          <a:latin typeface="Arial" panose="020B0604020202020204" pitchFamily="34" charset="0"/>
                        </a:rPr>
                        <a:t>Reference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6:1-2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6:3-4</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6:5-6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6:7-8</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6:9-11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6:12-17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8:1-6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04375068"/>
                  </a:ext>
                </a:extLst>
              </a:tr>
              <a:tr h="1594820">
                <a:tc>
                  <a:txBody>
                    <a:bodyPr/>
                    <a:lstStyle/>
                    <a:p>
                      <a:pPr algn="ctr" fontAlgn="ctr"/>
                      <a:r>
                        <a:rPr lang="en-US" sz="1100" b="1" i="0" u="none" strike="noStrike" dirty="0">
                          <a:solidFill>
                            <a:srgbClr val="000000"/>
                          </a:solidFill>
                          <a:effectLst/>
                          <a:latin typeface="Arial" panose="020B0604020202020204" pitchFamily="34" charset="0"/>
                        </a:rPr>
                        <a:t>Seal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White Horse     Bow                        Crown               (Stephanos)       Overcomer                      </a:t>
                      </a:r>
                      <a:r>
                        <a:rPr lang="en-US" sz="1100" b="1" i="0" u="none" strike="noStrike" dirty="0">
                          <a:solidFill>
                            <a:schemeClr val="bg1"/>
                          </a:solidFill>
                          <a:effectLst/>
                          <a:latin typeface="Arial" panose="020B0604020202020204" pitchFamily="34" charset="0"/>
                        </a:rPr>
                        <a:t>THE CHURCH</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Red Horse                Takes Peace                       Cause to Kill    One Another   Great Sword                      </a:t>
                      </a:r>
                      <a:r>
                        <a:rPr lang="en-US" sz="1100" b="1" i="0" u="none" strike="noStrike" dirty="0">
                          <a:solidFill>
                            <a:srgbClr val="FF0000"/>
                          </a:solidFill>
                          <a:effectLst/>
                          <a:latin typeface="Arial" panose="020B0604020202020204" pitchFamily="34" charset="0"/>
                        </a:rPr>
                        <a:t>WAR</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Black Horse               Balance (Yoke)                     Inflation on Needed Things                      Not Luxuries       </a:t>
                      </a:r>
                      <a:r>
                        <a:rPr lang="en-US" sz="1100" b="1" i="0" u="none" strike="noStrike" dirty="0">
                          <a:solidFill>
                            <a:srgbClr val="FF0000"/>
                          </a:solidFill>
                          <a:effectLst/>
                          <a:latin typeface="Arial" panose="020B0604020202020204" pitchFamily="34" charset="0"/>
                        </a:rPr>
                        <a:t>ECONOMIC</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Pale Horse                    Death &amp; Hades                          Power Over 1/4                    Sword, Hunger,                      Death &amp; Beasts           </a:t>
                      </a:r>
                      <a:r>
                        <a:rPr lang="en-US" sz="1100" b="1" i="0" u="none" strike="noStrike" dirty="0">
                          <a:solidFill>
                            <a:srgbClr val="FF0000"/>
                          </a:solidFill>
                          <a:effectLst/>
                          <a:latin typeface="Arial" panose="020B0604020202020204" pitchFamily="34" charset="0"/>
                        </a:rPr>
                        <a:t>FAMINE /  PESTILANCE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 Martyred Souls Under Altar                                    "How Long?"                                 White Robes                     Wait for the Remnant</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 Earthquake                                    Black Sun &amp;   Blood Moon                                Stars Fall                               Mts &amp; Isles Move                  Rich Men Hide                      from God’s Coming Wrath</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100" b="1" i="0" u="none" strike="noStrike" dirty="0">
                          <a:solidFill>
                            <a:schemeClr val="bg1"/>
                          </a:solidFill>
                          <a:effectLst/>
                          <a:latin typeface="Arial" panose="020B0604020202020204" pitchFamily="34" charset="0"/>
                        </a:rPr>
                        <a:t> </a:t>
                      </a:r>
                    </a:p>
                  </a:txBody>
                  <a:tcPr marL="5410" marR="5410" marT="5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Silence in Heaven            Angel w/ Censer         Noises, </a:t>
                      </a:r>
                      <a:r>
                        <a:rPr lang="en-US" sz="1100" b="1" i="0" u="none" strike="noStrike" dirty="0" err="1">
                          <a:solidFill>
                            <a:schemeClr val="tx1"/>
                          </a:solidFill>
                          <a:effectLst/>
                          <a:latin typeface="Arial" panose="020B0604020202020204" pitchFamily="34" charset="0"/>
                        </a:rPr>
                        <a:t>Thunderings</a:t>
                      </a:r>
                      <a:r>
                        <a:rPr lang="en-US" sz="1100" b="1" i="0" u="none" strike="noStrike" dirty="0">
                          <a:solidFill>
                            <a:schemeClr val="tx1"/>
                          </a:solidFill>
                          <a:effectLst/>
                          <a:latin typeface="Arial" panose="020B0604020202020204" pitchFamily="34" charset="0"/>
                        </a:rPr>
                        <a:t>,      Lightnings &amp; Earthquake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48941149"/>
                  </a:ext>
                </a:extLst>
              </a:tr>
              <a:tr h="194207">
                <a:tc gridSpan="9">
                  <a:txBody>
                    <a:bodyPr/>
                    <a:lstStyle/>
                    <a:p>
                      <a:pPr algn="ctr" fontAlgn="b"/>
                      <a:r>
                        <a:rPr lang="en-US" sz="1100" b="1" i="0" u="none" strike="noStrike" dirty="0">
                          <a:solidFill>
                            <a:srgbClr val="000000"/>
                          </a:solidFill>
                          <a:effectLst/>
                          <a:latin typeface="Arial" panose="020B0604020202020204" pitchFamily="34" charset="0"/>
                        </a:rPr>
                        <a:t> </a:t>
                      </a:r>
                    </a:p>
                  </a:txBody>
                  <a:tcPr marL="5410" marR="5410" marT="541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90740646"/>
                  </a:ext>
                </a:extLst>
              </a:tr>
              <a:tr h="221152">
                <a:tc>
                  <a:txBody>
                    <a:bodyPr/>
                    <a:lstStyle/>
                    <a:p>
                      <a:pPr algn="ctr" fontAlgn="ctr"/>
                      <a:r>
                        <a:rPr lang="en-US" sz="1100" b="1" i="0" u="none" strike="noStrike" dirty="0">
                          <a:solidFill>
                            <a:srgbClr val="000000"/>
                          </a:solidFill>
                          <a:effectLst/>
                          <a:latin typeface="Arial" panose="020B0604020202020204" pitchFamily="34" charset="0"/>
                        </a:rPr>
                        <a:t>Reference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8:7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8:8-9</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8:10-11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8:12-13</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9:1-12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9:13-21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11:15-19</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15852221"/>
                  </a:ext>
                </a:extLst>
              </a:tr>
              <a:tr h="1594820">
                <a:tc>
                  <a:txBody>
                    <a:bodyPr/>
                    <a:lstStyle/>
                    <a:p>
                      <a:pPr algn="ctr" fontAlgn="ctr"/>
                      <a:r>
                        <a:rPr lang="en-US" sz="1100" b="1" i="0" u="none" strike="noStrike" dirty="0">
                          <a:solidFill>
                            <a:srgbClr val="000000"/>
                          </a:solidFill>
                          <a:effectLst/>
                          <a:latin typeface="Arial" panose="020B0604020202020204" pitchFamily="34" charset="0"/>
                        </a:rPr>
                        <a:t>Trumpet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Hail &amp; Fire from Heaven                  Mingled w/ Blood                    Burn 1/3 of Trees               Burn All Grass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Burning Mountain into Sea                                  1/3 of Sea Creatures Die          Destroy 1/3         of Ships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Star Falls on         1/3 of Rivers &amp; Springs         Become Bitter     Many Men Die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1/3 of Sun, Moon Stars Dark           Day &amp; Night 1/3 Shorter              "Woe, Woe, Woe“  to Earth</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Star from Heaven with Key to Pit     Smoke &amp; Locusts  Harm Those w/out God's Mark 5 Mo.             "Woe, Woe"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4 Angels from Euphrates River      Kill 1/3 of Mankind with Fire, Smoke &amp; Brimstone               Men Don't Repent     3</a:t>
                      </a:r>
                      <a:r>
                        <a:rPr lang="en-US" sz="1100" b="1" i="0" u="none" strike="noStrike" baseline="30000" dirty="0">
                          <a:solidFill>
                            <a:schemeClr val="tx1"/>
                          </a:solidFill>
                          <a:effectLst/>
                          <a:latin typeface="Arial" panose="020B0604020202020204" pitchFamily="34" charset="0"/>
                        </a:rPr>
                        <a:t>rd</a:t>
                      </a:r>
                      <a:r>
                        <a:rPr lang="en-US" sz="1100" b="1" i="0" u="none" strike="noStrike" dirty="0">
                          <a:solidFill>
                            <a:schemeClr val="tx1"/>
                          </a:solidFill>
                          <a:effectLst/>
                          <a:latin typeface="Arial" panose="020B0604020202020204" pitchFamily="34" charset="0"/>
                        </a:rPr>
                        <a:t> "Woe"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Nations to God           Elders Worship     Noises, </a:t>
                      </a:r>
                      <a:r>
                        <a:rPr lang="en-US" sz="1100" b="1" i="0" u="none" strike="noStrike" dirty="0" err="1">
                          <a:solidFill>
                            <a:schemeClr val="tx1"/>
                          </a:solidFill>
                          <a:effectLst/>
                          <a:latin typeface="Arial" panose="020B0604020202020204" pitchFamily="34" charset="0"/>
                        </a:rPr>
                        <a:t>Thunderings</a:t>
                      </a:r>
                      <a:r>
                        <a:rPr lang="en-US" sz="1100" b="1" i="0" u="none" strike="noStrike" dirty="0">
                          <a:solidFill>
                            <a:schemeClr val="tx1"/>
                          </a:solidFill>
                          <a:effectLst/>
                          <a:latin typeface="Arial" panose="020B0604020202020204" pitchFamily="34" charset="0"/>
                        </a:rPr>
                        <a:t>,      Lightnings &amp; Earthquake        Temple Opened</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36557500"/>
                  </a:ext>
                </a:extLst>
              </a:tr>
              <a:tr h="221152">
                <a:tc gridSpan="9">
                  <a:txBody>
                    <a:bodyPr/>
                    <a:lstStyle/>
                    <a:p>
                      <a:pPr algn="l" fontAlgn="ctr"/>
                      <a:r>
                        <a:rPr lang="en-US" sz="1100" b="1" i="0" u="none" strike="noStrike" dirty="0">
                          <a:solidFill>
                            <a:schemeClr val="tx1"/>
                          </a:solidFill>
                          <a:effectLst/>
                          <a:latin typeface="Arial" panose="020B0604020202020204" pitchFamily="34" charset="0"/>
                        </a:rPr>
                        <a:t>Seven Thunders                                   Rev 10:3-4                                     Sealed Up !!!</a:t>
                      </a:r>
                    </a:p>
                  </a:txBody>
                  <a:tcPr marL="5410" marR="5410" marT="541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01491828"/>
                  </a:ext>
                </a:extLst>
              </a:tr>
              <a:tr h="221152">
                <a:tc>
                  <a:txBody>
                    <a:bodyPr/>
                    <a:lstStyle/>
                    <a:p>
                      <a:pPr algn="ctr" fontAlgn="ctr"/>
                      <a:r>
                        <a:rPr lang="en-US" sz="1100" b="1" i="0" u="none" strike="noStrike">
                          <a:solidFill>
                            <a:srgbClr val="000000"/>
                          </a:solidFill>
                          <a:effectLst/>
                          <a:latin typeface="Arial" panose="020B0604020202020204" pitchFamily="34" charset="0"/>
                        </a:rPr>
                        <a:t>Reference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dirty="0">
                          <a:solidFill>
                            <a:srgbClr val="000000"/>
                          </a:solidFill>
                          <a:effectLst/>
                          <a:latin typeface="Arial" panose="020B0604020202020204" pitchFamily="34" charset="0"/>
                        </a:rPr>
                        <a:t>Rev 16:2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rgbClr val="000000"/>
                          </a:solidFill>
                          <a:effectLst/>
                          <a:latin typeface="Arial" panose="020B0604020202020204" pitchFamily="34" charset="0"/>
                        </a:rPr>
                        <a:t>Rev 16:3</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16:4-7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16:8-9</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16:10-11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16:12-16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ctr"/>
                      <a:r>
                        <a:rPr lang="en-US" sz="1100" b="1" i="0" u="none" strike="noStrike" dirty="0">
                          <a:solidFill>
                            <a:srgbClr val="000000"/>
                          </a:solidFill>
                          <a:effectLst/>
                          <a:latin typeface="Arial" panose="020B0604020202020204" pitchFamily="34" charset="0"/>
                        </a:rPr>
                        <a:t>Rev 16:17-21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300552316"/>
                  </a:ext>
                </a:extLst>
              </a:tr>
              <a:tr h="1594820">
                <a:tc>
                  <a:txBody>
                    <a:bodyPr/>
                    <a:lstStyle/>
                    <a:p>
                      <a:pPr algn="ctr" fontAlgn="ctr"/>
                      <a:r>
                        <a:rPr lang="en-US" sz="1100" b="1" i="0" u="none" strike="noStrike">
                          <a:solidFill>
                            <a:srgbClr val="000000"/>
                          </a:solidFill>
                          <a:effectLst/>
                          <a:latin typeface="Arial" panose="020B0604020202020204" pitchFamily="34" charset="0"/>
                        </a:rPr>
                        <a:t>Bowl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Sores on All Men with Mark of the Beast</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Sea Becomes Blood                      Every Sea Creature</a:t>
                      </a:r>
                      <a:r>
                        <a:rPr lang="en-US" sz="1100" b="1" i="0" u="none" strike="noStrike" dirty="0">
                          <a:solidFill>
                            <a:schemeClr val="bg1"/>
                          </a:solidFill>
                          <a:effectLst/>
                          <a:latin typeface="Arial" panose="020B0604020202020204" pitchFamily="34" charset="0"/>
                        </a:rPr>
                        <a:t> Dies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Rivers &amp; Springs Become Blood</a:t>
                      </a:r>
                    </a:p>
                    <a:p>
                      <a:pPr algn="ctr" fontAlgn="ctr"/>
                      <a:r>
                        <a:rPr lang="en-US" sz="1100" b="1" i="0" u="none" strike="noStrike" dirty="0">
                          <a:solidFill>
                            <a:schemeClr val="tx1"/>
                          </a:solidFill>
                          <a:effectLst/>
                          <a:latin typeface="Arial" panose="020B0604020202020204" pitchFamily="34" charset="0"/>
                        </a:rPr>
                        <a:t>Every Sea   Creature Dies                              "True &amp; Righteous are Your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Sun Scorches       All Men                    Do Not Repent</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Darkness on Beast Kingdom              Men Gnaw Tongues in Pain</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Euphrates Dries Up                        3 Unclean Spirits    Gather Entire Earth to Battle at      </a:t>
                      </a:r>
                      <a:r>
                        <a:rPr lang="en-US" sz="1100" b="1" i="0" u="none" strike="noStrike" dirty="0" err="1">
                          <a:solidFill>
                            <a:schemeClr val="bg1"/>
                          </a:solidFill>
                          <a:effectLst/>
                          <a:latin typeface="Arial" panose="020B0604020202020204" pitchFamily="34" charset="0"/>
                        </a:rPr>
                        <a:t>HarMegiddo</a:t>
                      </a:r>
                      <a:endParaRPr lang="en-US" sz="1100" b="1" i="0" u="none" strike="noStrike" dirty="0">
                        <a:solidFill>
                          <a:schemeClr val="bg1"/>
                        </a:solidFill>
                        <a:effectLst/>
                        <a:latin typeface="Arial" panose="020B0604020202020204" pitchFamily="34" charset="0"/>
                      </a:endParaRP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ctr"/>
                      <a:r>
                        <a:rPr lang="en-US" sz="1100" b="1" i="0" u="none" strike="noStrike" dirty="0">
                          <a:solidFill>
                            <a:schemeClr val="bg1"/>
                          </a:solidFill>
                          <a:effectLst/>
                          <a:latin typeface="Arial" panose="020B0604020202020204" pitchFamily="34" charset="0"/>
                        </a:rPr>
                        <a:t>Poured on the Air     "It is Done"       Noises, </a:t>
                      </a:r>
                      <a:r>
                        <a:rPr lang="en-US" sz="1100" b="1" i="0" u="none" strike="noStrike" dirty="0" err="1">
                          <a:solidFill>
                            <a:schemeClr val="bg1"/>
                          </a:solidFill>
                          <a:effectLst/>
                          <a:latin typeface="Arial" panose="020B0604020202020204" pitchFamily="34" charset="0"/>
                        </a:rPr>
                        <a:t>Thunderings</a:t>
                      </a:r>
                      <a:r>
                        <a:rPr lang="en-US" sz="1100" b="1" i="0" u="none" strike="noStrike" dirty="0">
                          <a:solidFill>
                            <a:schemeClr val="bg1"/>
                          </a:solidFill>
                          <a:effectLst/>
                          <a:latin typeface="Arial" panose="020B0604020202020204" pitchFamily="34" charset="0"/>
                        </a:rPr>
                        <a:t>,      Lightnings, Earthquake                 &amp; Hail</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4026108361"/>
                  </a:ext>
                </a:extLst>
              </a:tr>
            </a:tbl>
          </a:graphicData>
        </a:graphic>
      </p:graphicFrame>
    </p:spTree>
    <p:extLst>
      <p:ext uri="{BB962C8B-B14F-4D97-AF65-F5344CB8AC3E}">
        <p14:creationId xmlns:p14="http://schemas.microsoft.com/office/powerpoint/2010/main" val="343612618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1D94673-E1D9-CEA2-0717-FDE427ED7757}"/>
              </a:ext>
            </a:extLst>
          </p:cNvPr>
          <p:cNvGraphicFramePr>
            <a:graphicFrameLocks noGrp="1"/>
          </p:cNvGraphicFramePr>
          <p:nvPr>
            <p:extLst>
              <p:ext uri="{D42A27DB-BD31-4B8C-83A1-F6EECF244321}">
                <p14:modId xmlns:p14="http://schemas.microsoft.com/office/powerpoint/2010/main" val="2851001064"/>
              </p:ext>
            </p:extLst>
          </p:nvPr>
        </p:nvGraphicFramePr>
        <p:xfrm>
          <a:off x="885825" y="95251"/>
          <a:ext cx="10544175" cy="6648452"/>
        </p:xfrm>
        <a:graphic>
          <a:graphicData uri="http://schemas.openxmlformats.org/drawingml/2006/table">
            <a:tbl>
              <a:tblPr/>
              <a:tblGrid>
                <a:gridCol w="964638">
                  <a:extLst>
                    <a:ext uri="{9D8B030D-6E8A-4147-A177-3AD203B41FA5}">
                      <a16:colId xmlns:a16="http://schemas.microsoft.com/office/drawing/2014/main" val="1435901299"/>
                    </a:ext>
                  </a:extLst>
                </a:gridCol>
                <a:gridCol w="1278434">
                  <a:extLst>
                    <a:ext uri="{9D8B030D-6E8A-4147-A177-3AD203B41FA5}">
                      <a16:colId xmlns:a16="http://schemas.microsoft.com/office/drawing/2014/main" val="2825328034"/>
                    </a:ext>
                  </a:extLst>
                </a:gridCol>
                <a:gridCol w="1231945">
                  <a:extLst>
                    <a:ext uri="{9D8B030D-6E8A-4147-A177-3AD203B41FA5}">
                      <a16:colId xmlns:a16="http://schemas.microsoft.com/office/drawing/2014/main" val="3167776089"/>
                    </a:ext>
                  </a:extLst>
                </a:gridCol>
                <a:gridCol w="1359789">
                  <a:extLst>
                    <a:ext uri="{9D8B030D-6E8A-4147-A177-3AD203B41FA5}">
                      <a16:colId xmlns:a16="http://schemas.microsoft.com/office/drawing/2014/main" val="457332901"/>
                    </a:ext>
                  </a:extLst>
                </a:gridCol>
                <a:gridCol w="1359789">
                  <a:extLst>
                    <a:ext uri="{9D8B030D-6E8A-4147-A177-3AD203B41FA5}">
                      <a16:colId xmlns:a16="http://schemas.microsoft.com/office/drawing/2014/main" val="3970420213"/>
                    </a:ext>
                  </a:extLst>
                </a:gridCol>
                <a:gridCol w="1394655">
                  <a:extLst>
                    <a:ext uri="{9D8B030D-6E8A-4147-A177-3AD203B41FA5}">
                      <a16:colId xmlns:a16="http://schemas.microsoft.com/office/drawing/2014/main" val="2813261295"/>
                    </a:ext>
                  </a:extLst>
                </a:gridCol>
                <a:gridCol w="1490537">
                  <a:extLst>
                    <a:ext uri="{9D8B030D-6E8A-4147-A177-3AD203B41FA5}">
                      <a16:colId xmlns:a16="http://schemas.microsoft.com/office/drawing/2014/main" val="3927669047"/>
                    </a:ext>
                  </a:extLst>
                </a:gridCol>
                <a:gridCol w="104599">
                  <a:extLst>
                    <a:ext uri="{9D8B030D-6E8A-4147-A177-3AD203B41FA5}">
                      <a16:colId xmlns:a16="http://schemas.microsoft.com/office/drawing/2014/main" val="3099739535"/>
                    </a:ext>
                  </a:extLst>
                </a:gridCol>
                <a:gridCol w="1359789">
                  <a:extLst>
                    <a:ext uri="{9D8B030D-6E8A-4147-A177-3AD203B41FA5}">
                      <a16:colId xmlns:a16="http://schemas.microsoft.com/office/drawing/2014/main" val="1330195557"/>
                    </a:ext>
                  </a:extLst>
                </a:gridCol>
              </a:tblGrid>
              <a:tr h="274514">
                <a:tc gridSpan="9">
                  <a:txBody>
                    <a:bodyPr/>
                    <a:lstStyle/>
                    <a:p>
                      <a:pPr algn="ctr" fontAlgn="ctr"/>
                      <a:r>
                        <a:rPr lang="en-US" sz="1100" b="1" i="0" u="none" strike="noStrike">
                          <a:solidFill>
                            <a:srgbClr val="000000"/>
                          </a:solidFill>
                          <a:effectLst/>
                          <a:latin typeface="Arial" panose="020B0604020202020204" pitchFamily="34" charset="0"/>
                        </a:rPr>
                        <a:t>The Revelation Judgments</a:t>
                      </a:r>
                    </a:p>
                  </a:txBody>
                  <a:tcPr marL="5410" marR="5410" marT="5410" marB="0" anchor="ctr">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71353899"/>
                  </a:ext>
                </a:extLst>
              </a:tr>
              <a:tr h="386190">
                <a:tc>
                  <a:txBody>
                    <a:bodyPr/>
                    <a:lstStyle/>
                    <a:p>
                      <a:pPr algn="l" fontAlgn="b"/>
                      <a:r>
                        <a:rPr lang="en-US" sz="500" b="1" i="0" u="none" strike="noStrike">
                          <a:solidFill>
                            <a:srgbClr val="000000"/>
                          </a:solidFill>
                          <a:effectLst/>
                          <a:latin typeface="Arial" panose="020B0604020202020204" pitchFamily="34" charset="0"/>
                        </a:rPr>
                        <a:t> </a:t>
                      </a:r>
                    </a:p>
                  </a:txBody>
                  <a:tcPr marL="5410" marR="5410" marT="541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900" b="1" i="0" u="none" strike="noStrike">
                          <a:solidFill>
                            <a:srgbClr val="000000"/>
                          </a:solidFill>
                          <a:effectLst/>
                          <a:latin typeface="Arial" panose="020B0604020202020204" pitchFamily="34" charset="0"/>
                        </a:rPr>
                        <a:t>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3</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4</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5</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900" b="1" i="0" u="none" strike="noStrike">
                          <a:solidFill>
                            <a:srgbClr val="000000"/>
                          </a:solidFill>
                          <a:effectLst/>
                          <a:latin typeface="Arial" panose="020B0604020202020204" pitchFamily="34" charset="0"/>
                        </a:rPr>
                        <a:t>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93015942"/>
                  </a:ext>
                </a:extLst>
              </a:tr>
              <a:tr h="124473">
                <a:tc gridSpan="9">
                  <a:txBody>
                    <a:bodyPr/>
                    <a:lstStyle/>
                    <a:p>
                      <a:pPr algn="ctr" fontAlgn="b"/>
                      <a:r>
                        <a:rPr lang="en-US" sz="500" b="1" i="0" u="none" strike="noStrike">
                          <a:solidFill>
                            <a:srgbClr val="000000"/>
                          </a:solidFill>
                          <a:effectLst/>
                          <a:latin typeface="Arial" panose="020B0604020202020204" pitchFamily="34" charset="0"/>
                        </a:rPr>
                        <a:t> </a:t>
                      </a:r>
                    </a:p>
                  </a:txBody>
                  <a:tcPr marL="5410" marR="5410" marT="5410" marB="0" anchor="b">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55474562"/>
                  </a:ext>
                </a:extLst>
              </a:tr>
              <a:tr h="221152">
                <a:tc>
                  <a:txBody>
                    <a:bodyPr/>
                    <a:lstStyle/>
                    <a:p>
                      <a:pPr algn="ctr" fontAlgn="ctr"/>
                      <a:r>
                        <a:rPr lang="en-US" sz="1100" b="1" i="0" u="none" strike="noStrike" dirty="0">
                          <a:solidFill>
                            <a:srgbClr val="000000"/>
                          </a:solidFill>
                          <a:effectLst/>
                          <a:latin typeface="Arial" panose="020B0604020202020204" pitchFamily="34" charset="0"/>
                        </a:rPr>
                        <a:t>Reference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6:1-2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6:3-4</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6:5-6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6:7-8</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6:9-11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6:12-17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8:1-6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04375068"/>
                  </a:ext>
                </a:extLst>
              </a:tr>
              <a:tr h="1594820">
                <a:tc>
                  <a:txBody>
                    <a:bodyPr/>
                    <a:lstStyle/>
                    <a:p>
                      <a:pPr algn="ctr" fontAlgn="ctr"/>
                      <a:r>
                        <a:rPr lang="en-US" sz="1100" b="1" i="0" u="none" strike="noStrike" dirty="0">
                          <a:solidFill>
                            <a:srgbClr val="000000"/>
                          </a:solidFill>
                          <a:effectLst/>
                          <a:latin typeface="Arial" panose="020B0604020202020204" pitchFamily="34" charset="0"/>
                        </a:rPr>
                        <a:t>Seal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White Horse     Bow                        Crown               (Stephanos)       Overcomer                      </a:t>
                      </a:r>
                      <a:r>
                        <a:rPr lang="en-US" sz="1100" b="1" i="0" u="none" strike="noStrike" dirty="0">
                          <a:solidFill>
                            <a:schemeClr val="bg1"/>
                          </a:solidFill>
                          <a:effectLst/>
                          <a:latin typeface="Arial" panose="020B0604020202020204" pitchFamily="34" charset="0"/>
                        </a:rPr>
                        <a:t>THE CHURCH</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Red Horse                Takes Peace                       Cause to Kill    One Another   Great Sword                      </a:t>
                      </a:r>
                      <a:r>
                        <a:rPr lang="en-US" sz="1100" b="1" i="0" u="none" strike="noStrike" dirty="0">
                          <a:solidFill>
                            <a:srgbClr val="FF0000"/>
                          </a:solidFill>
                          <a:effectLst/>
                          <a:latin typeface="Arial" panose="020B0604020202020204" pitchFamily="34" charset="0"/>
                        </a:rPr>
                        <a:t>WAR</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Black Horse               Balance (Yoke)                     Inflation on Needed Things                      Not Luxuries       </a:t>
                      </a:r>
                      <a:r>
                        <a:rPr lang="en-US" sz="1100" b="1" i="0" u="none" strike="noStrike" dirty="0">
                          <a:solidFill>
                            <a:srgbClr val="FF0000"/>
                          </a:solidFill>
                          <a:effectLst/>
                          <a:latin typeface="Arial" panose="020B0604020202020204" pitchFamily="34" charset="0"/>
                        </a:rPr>
                        <a:t>ECONOMIC</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Pale Horse                    Death &amp; Hades                          Power Over 1/4                    Sword, Hunger,                      Death &amp; Beasts           </a:t>
                      </a:r>
                      <a:r>
                        <a:rPr lang="en-US" sz="1100" b="1" i="0" u="none" strike="noStrike" dirty="0">
                          <a:solidFill>
                            <a:srgbClr val="FF0000"/>
                          </a:solidFill>
                          <a:effectLst/>
                          <a:latin typeface="Arial" panose="020B0604020202020204" pitchFamily="34" charset="0"/>
                        </a:rPr>
                        <a:t>FAMINE /  PESTILANCE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 Martyred Souls Under Altar                                    "How Long?"                                 White Robes                     Wait for the Remnant</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 Earthquake                                    Black Sun &amp;   Blood Moon                                Stars Fall                               Mts &amp; Isles Move                  Rich Men Hide                      from God’s Coming Wrath</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100" b="1" i="0" u="none" strike="noStrike" dirty="0">
                          <a:solidFill>
                            <a:schemeClr val="bg1"/>
                          </a:solidFill>
                          <a:effectLst/>
                          <a:latin typeface="Arial" panose="020B0604020202020204" pitchFamily="34" charset="0"/>
                        </a:rPr>
                        <a:t> </a:t>
                      </a:r>
                    </a:p>
                  </a:txBody>
                  <a:tcPr marL="5410" marR="5410" marT="5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Silence in Heaven            Angel w/ Censer         Noises, </a:t>
                      </a:r>
                      <a:r>
                        <a:rPr lang="en-US" sz="1100" b="1" i="0" u="none" strike="noStrike" dirty="0" err="1">
                          <a:solidFill>
                            <a:schemeClr val="tx1"/>
                          </a:solidFill>
                          <a:effectLst/>
                          <a:latin typeface="Arial" panose="020B0604020202020204" pitchFamily="34" charset="0"/>
                        </a:rPr>
                        <a:t>Thunderings</a:t>
                      </a:r>
                      <a:r>
                        <a:rPr lang="en-US" sz="1100" b="1" i="0" u="none" strike="noStrike" dirty="0">
                          <a:solidFill>
                            <a:schemeClr val="tx1"/>
                          </a:solidFill>
                          <a:effectLst/>
                          <a:latin typeface="Arial" panose="020B0604020202020204" pitchFamily="34" charset="0"/>
                        </a:rPr>
                        <a:t>,      Lightnings &amp; Earthquake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48941149"/>
                  </a:ext>
                </a:extLst>
              </a:tr>
              <a:tr h="194207">
                <a:tc gridSpan="9">
                  <a:txBody>
                    <a:bodyPr/>
                    <a:lstStyle/>
                    <a:p>
                      <a:pPr algn="ctr" fontAlgn="b"/>
                      <a:r>
                        <a:rPr lang="en-US" sz="1100" b="1" i="0" u="none" strike="noStrike" dirty="0">
                          <a:solidFill>
                            <a:srgbClr val="000000"/>
                          </a:solidFill>
                          <a:effectLst/>
                          <a:latin typeface="Arial" panose="020B0604020202020204" pitchFamily="34" charset="0"/>
                        </a:rPr>
                        <a:t> </a:t>
                      </a:r>
                    </a:p>
                  </a:txBody>
                  <a:tcPr marL="5410" marR="5410" marT="541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90740646"/>
                  </a:ext>
                </a:extLst>
              </a:tr>
              <a:tr h="221152">
                <a:tc>
                  <a:txBody>
                    <a:bodyPr/>
                    <a:lstStyle/>
                    <a:p>
                      <a:pPr algn="ctr" fontAlgn="ctr"/>
                      <a:r>
                        <a:rPr lang="en-US" sz="1100" b="1" i="0" u="none" strike="noStrike" dirty="0">
                          <a:solidFill>
                            <a:srgbClr val="000000"/>
                          </a:solidFill>
                          <a:effectLst/>
                          <a:latin typeface="Arial" panose="020B0604020202020204" pitchFamily="34" charset="0"/>
                        </a:rPr>
                        <a:t>Reference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8:7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8:8-9</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8:10-11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8:12-13</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9:1-12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9:13-21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11:15-19</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15852221"/>
                  </a:ext>
                </a:extLst>
              </a:tr>
              <a:tr h="1594820">
                <a:tc>
                  <a:txBody>
                    <a:bodyPr/>
                    <a:lstStyle/>
                    <a:p>
                      <a:pPr algn="ctr" fontAlgn="ctr"/>
                      <a:r>
                        <a:rPr lang="en-US" sz="1100" b="1" i="0" u="none" strike="noStrike" dirty="0">
                          <a:solidFill>
                            <a:srgbClr val="000000"/>
                          </a:solidFill>
                          <a:effectLst/>
                          <a:latin typeface="Arial" panose="020B0604020202020204" pitchFamily="34" charset="0"/>
                        </a:rPr>
                        <a:t>Trumpet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Hail &amp; Fire from Heaven                  Mingled w/ Blood                    Burn 1/3 of Trees               Burn All Grass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Burning Mountain into Sea                                  1/3 of Sea Creatures Die          Destroy 1/3         of Ships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Star Falls on         1/3 of Rivers &amp; Springs         Become Bitter     Many Men Die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1/3 of Sun, Moon Stars Dark           Day &amp; Night 1/3 Shorter              "Woe, Woe, Woe“  to Earth</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Star from Heaven with Key to Pit     Smoke &amp; Locusts  Harm Those w/out God's Mark 5 Mo.             "Woe, Woe"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4 Angels from Euphrates River      Kill 1/3 of Mankind with Fire, Smoke &amp; Brimstone               Men Don't Repent     3</a:t>
                      </a:r>
                      <a:r>
                        <a:rPr lang="en-US" sz="1100" b="1" i="0" u="none" strike="noStrike" baseline="30000" dirty="0">
                          <a:solidFill>
                            <a:schemeClr val="tx1"/>
                          </a:solidFill>
                          <a:effectLst/>
                          <a:latin typeface="Arial" panose="020B0604020202020204" pitchFamily="34" charset="0"/>
                        </a:rPr>
                        <a:t>rd</a:t>
                      </a:r>
                      <a:r>
                        <a:rPr lang="en-US" sz="1100" b="1" i="0" u="none" strike="noStrike" dirty="0">
                          <a:solidFill>
                            <a:schemeClr val="tx1"/>
                          </a:solidFill>
                          <a:effectLst/>
                          <a:latin typeface="Arial" panose="020B0604020202020204" pitchFamily="34" charset="0"/>
                        </a:rPr>
                        <a:t> "Woe"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Nations to God           Elders Worship     Noises, </a:t>
                      </a:r>
                      <a:r>
                        <a:rPr lang="en-US" sz="1100" b="1" i="0" u="none" strike="noStrike" dirty="0" err="1">
                          <a:solidFill>
                            <a:schemeClr val="tx1"/>
                          </a:solidFill>
                          <a:effectLst/>
                          <a:latin typeface="Arial" panose="020B0604020202020204" pitchFamily="34" charset="0"/>
                        </a:rPr>
                        <a:t>Thunderings</a:t>
                      </a:r>
                      <a:r>
                        <a:rPr lang="en-US" sz="1100" b="1" i="0" u="none" strike="noStrike" dirty="0">
                          <a:solidFill>
                            <a:schemeClr val="tx1"/>
                          </a:solidFill>
                          <a:effectLst/>
                          <a:latin typeface="Arial" panose="020B0604020202020204" pitchFamily="34" charset="0"/>
                        </a:rPr>
                        <a:t>,      Lightnings &amp; Earthquake        Temple Opened</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36557500"/>
                  </a:ext>
                </a:extLst>
              </a:tr>
              <a:tr h="221152">
                <a:tc gridSpan="9">
                  <a:txBody>
                    <a:bodyPr/>
                    <a:lstStyle/>
                    <a:p>
                      <a:pPr algn="l" fontAlgn="ctr"/>
                      <a:r>
                        <a:rPr lang="en-US" sz="1100" b="1" i="0" u="none" strike="noStrike" dirty="0">
                          <a:solidFill>
                            <a:schemeClr val="tx1"/>
                          </a:solidFill>
                          <a:effectLst/>
                          <a:latin typeface="Arial" panose="020B0604020202020204" pitchFamily="34" charset="0"/>
                        </a:rPr>
                        <a:t>Seven Thunders                                   Rev 10:3-4                                     Sealed Up !!!</a:t>
                      </a:r>
                    </a:p>
                  </a:txBody>
                  <a:tcPr marL="5410" marR="5410" marT="541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01491828"/>
                  </a:ext>
                </a:extLst>
              </a:tr>
              <a:tr h="221152">
                <a:tc>
                  <a:txBody>
                    <a:bodyPr/>
                    <a:lstStyle/>
                    <a:p>
                      <a:pPr algn="ctr" fontAlgn="ctr"/>
                      <a:r>
                        <a:rPr lang="en-US" sz="1100" b="1" i="0" u="none" strike="noStrike">
                          <a:solidFill>
                            <a:srgbClr val="000000"/>
                          </a:solidFill>
                          <a:effectLst/>
                          <a:latin typeface="Arial" panose="020B0604020202020204" pitchFamily="34" charset="0"/>
                        </a:rPr>
                        <a:t>Reference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dirty="0">
                          <a:solidFill>
                            <a:srgbClr val="000000"/>
                          </a:solidFill>
                          <a:effectLst/>
                          <a:latin typeface="Arial" panose="020B0604020202020204" pitchFamily="34" charset="0"/>
                        </a:rPr>
                        <a:t>Rev 16:2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rgbClr val="000000"/>
                          </a:solidFill>
                          <a:effectLst/>
                          <a:latin typeface="Arial" panose="020B0604020202020204" pitchFamily="34" charset="0"/>
                        </a:rPr>
                        <a:t>Rev 16:3</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16:4-7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16:8-9</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16:10-11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16:12-16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ctr"/>
                      <a:r>
                        <a:rPr lang="en-US" sz="1100" b="1" i="0" u="none" strike="noStrike" dirty="0">
                          <a:solidFill>
                            <a:srgbClr val="000000"/>
                          </a:solidFill>
                          <a:effectLst/>
                          <a:latin typeface="Arial" panose="020B0604020202020204" pitchFamily="34" charset="0"/>
                        </a:rPr>
                        <a:t>Rev 16:17-21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300552316"/>
                  </a:ext>
                </a:extLst>
              </a:tr>
              <a:tr h="1594820">
                <a:tc>
                  <a:txBody>
                    <a:bodyPr/>
                    <a:lstStyle/>
                    <a:p>
                      <a:pPr algn="ctr" fontAlgn="ctr"/>
                      <a:r>
                        <a:rPr lang="en-US" sz="1100" b="1" i="0" u="none" strike="noStrike">
                          <a:solidFill>
                            <a:srgbClr val="000000"/>
                          </a:solidFill>
                          <a:effectLst/>
                          <a:latin typeface="Arial" panose="020B0604020202020204" pitchFamily="34" charset="0"/>
                        </a:rPr>
                        <a:t>Bowl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Sores on All Men with Mark of the Beast</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Sea Becomes Blood                      Every Sea Creature</a:t>
                      </a:r>
                      <a:r>
                        <a:rPr lang="en-US" sz="1100" b="1" i="0" u="none" strike="noStrike" dirty="0">
                          <a:solidFill>
                            <a:schemeClr val="bg1"/>
                          </a:solidFill>
                          <a:effectLst/>
                          <a:latin typeface="Arial" panose="020B0604020202020204" pitchFamily="34" charset="0"/>
                        </a:rPr>
                        <a:t> Dies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Rivers &amp; Springs Become Blood</a:t>
                      </a:r>
                    </a:p>
                    <a:p>
                      <a:pPr algn="ctr" fontAlgn="ctr"/>
                      <a:r>
                        <a:rPr lang="en-US" sz="1100" b="1" i="0" u="none" strike="noStrike" dirty="0">
                          <a:solidFill>
                            <a:schemeClr val="tx1"/>
                          </a:solidFill>
                          <a:effectLst/>
                          <a:latin typeface="Arial" panose="020B0604020202020204" pitchFamily="34" charset="0"/>
                        </a:rPr>
                        <a:t>Every Sea   Creature Dies                              "True &amp; Righteous are Your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Sun Scorches       All Men                    Do Not Repent</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Darkness on Beast Kingdom              Men Gnaw Tongues in Pain</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Euphrates Dries Up                        3 Unclean Spirits    Gather Entire Earth to Battle at      </a:t>
                      </a:r>
                      <a:r>
                        <a:rPr lang="en-US" sz="1100" b="1" i="0" u="none" strike="noStrike" dirty="0" err="1">
                          <a:solidFill>
                            <a:schemeClr val="bg1"/>
                          </a:solidFill>
                          <a:effectLst/>
                          <a:latin typeface="Arial" panose="020B0604020202020204" pitchFamily="34" charset="0"/>
                        </a:rPr>
                        <a:t>HarMegiddo</a:t>
                      </a:r>
                      <a:endParaRPr lang="en-US" sz="1100" b="1" i="0" u="none" strike="noStrike" dirty="0">
                        <a:solidFill>
                          <a:schemeClr val="bg1"/>
                        </a:solidFill>
                        <a:effectLst/>
                        <a:latin typeface="Arial" panose="020B0604020202020204" pitchFamily="34" charset="0"/>
                      </a:endParaRP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ctr"/>
                      <a:r>
                        <a:rPr lang="en-US" sz="1100" b="1" i="0" u="none" strike="noStrike" dirty="0">
                          <a:solidFill>
                            <a:schemeClr val="bg1"/>
                          </a:solidFill>
                          <a:effectLst/>
                          <a:latin typeface="Arial" panose="020B0604020202020204" pitchFamily="34" charset="0"/>
                        </a:rPr>
                        <a:t>Poured on the Air     "It is Done"       Noises, </a:t>
                      </a:r>
                      <a:r>
                        <a:rPr lang="en-US" sz="1100" b="1" i="0" u="none" strike="noStrike" dirty="0" err="1">
                          <a:solidFill>
                            <a:schemeClr val="bg1"/>
                          </a:solidFill>
                          <a:effectLst/>
                          <a:latin typeface="Arial" panose="020B0604020202020204" pitchFamily="34" charset="0"/>
                        </a:rPr>
                        <a:t>Thunderings</a:t>
                      </a:r>
                      <a:r>
                        <a:rPr lang="en-US" sz="1100" b="1" i="0" u="none" strike="noStrike" dirty="0">
                          <a:solidFill>
                            <a:schemeClr val="bg1"/>
                          </a:solidFill>
                          <a:effectLst/>
                          <a:latin typeface="Arial" panose="020B0604020202020204" pitchFamily="34" charset="0"/>
                        </a:rPr>
                        <a:t>,      Lightnings, Earthquake                 &amp; Hail</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4026108361"/>
                  </a:ext>
                </a:extLst>
              </a:tr>
            </a:tbl>
          </a:graphicData>
        </a:graphic>
      </p:graphicFrame>
    </p:spTree>
    <p:extLst>
      <p:ext uri="{BB962C8B-B14F-4D97-AF65-F5344CB8AC3E}">
        <p14:creationId xmlns:p14="http://schemas.microsoft.com/office/powerpoint/2010/main" val="426598477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1D94673-E1D9-CEA2-0717-FDE427ED7757}"/>
              </a:ext>
            </a:extLst>
          </p:cNvPr>
          <p:cNvGraphicFramePr>
            <a:graphicFrameLocks noGrp="1"/>
          </p:cNvGraphicFramePr>
          <p:nvPr>
            <p:extLst>
              <p:ext uri="{D42A27DB-BD31-4B8C-83A1-F6EECF244321}">
                <p14:modId xmlns:p14="http://schemas.microsoft.com/office/powerpoint/2010/main" val="2676049731"/>
              </p:ext>
            </p:extLst>
          </p:nvPr>
        </p:nvGraphicFramePr>
        <p:xfrm>
          <a:off x="885825" y="95251"/>
          <a:ext cx="10544175" cy="6648452"/>
        </p:xfrm>
        <a:graphic>
          <a:graphicData uri="http://schemas.openxmlformats.org/drawingml/2006/table">
            <a:tbl>
              <a:tblPr/>
              <a:tblGrid>
                <a:gridCol w="964638">
                  <a:extLst>
                    <a:ext uri="{9D8B030D-6E8A-4147-A177-3AD203B41FA5}">
                      <a16:colId xmlns:a16="http://schemas.microsoft.com/office/drawing/2014/main" val="1435901299"/>
                    </a:ext>
                  </a:extLst>
                </a:gridCol>
                <a:gridCol w="1278434">
                  <a:extLst>
                    <a:ext uri="{9D8B030D-6E8A-4147-A177-3AD203B41FA5}">
                      <a16:colId xmlns:a16="http://schemas.microsoft.com/office/drawing/2014/main" val="2825328034"/>
                    </a:ext>
                  </a:extLst>
                </a:gridCol>
                <a:gridCol w="1231945">
                  <a:extLst>
                    <a:ext uri="{9D8B030D-6E8A-4147-A177-3AD203B41FA5}">
                      <a16:colId xmlns:a16="http://schemas.microsoft.com/office/drawing/2014/main" val="3167776089"/>
                    </a:ext>
                  </a:extLst>
                </a:gridCol>
                <a:gridCol w="1359789">
                  <a:extLst>
                    <a:ext uri="{9D8B030D-6E8A-4147-A177-3AD203B41FA5}">
                      <a16:colId xmlns:a16="http://schemas.microsoft.com/office/drawing/2014/main" val="457332901"/>
                    </a:ext>
                  </a:extLst>
                </a:gridCol>
                <a:gridCol w="1359789">
                  <a:extLst>
                    <a:ext uri="{9D8B030D-6E8A-4147-A177-3AD203B41FA5}">
                      <a16:colId xmlns:a16="http://schemas.microsoft.com/office/drawing/2014/main" val="3970420213"/>
                    </a:ext>
                  </a:extLst>
                </a:gridCol>
                <a:gridCol w="1394655">
                  <a:extLst>
                    <a:ext uri="{9D8B030D-6E8A-4147-A177-3AD203B41FA5}">
                      <a16:colId xmlns:a16="http://schemas.microsoft.com/office/drawing/2014/main" val="2813261295"/>
                    </a:ext>
                  </a:extLst>
                </a:gridCol>
                <a:gridCol w="1490537">
                  <a:extLst>
                    <a:ext uri="{9D8B030D-6E8A-4147-A177-3AD203B41FA5}">
                      <a16:colId xmlns:a16="http://schemas.microsoft.com/office/drawing/2014/main" val="3927669047"/>
                    </a:ext>
                  </a:extLst>
                </a:gridCol>
                <a:gridCol w="104599">
                  <a:extLst>
                    <a:ext uri="{9D8B030D-6E8A-4147-A177-3AD203B41FA5}">
                      <a16:colId xmlns:a16="http://schemas.microsoft.com/office/drawing/2014/main" val="3099739535"/>
                    </a:ext>
                  </a:extLst>
                </a:gridCol>
                <a:gridCol w="1359789">
                  <a:extLst>
                    <a:ext uri="{9D8B030D-6E8A-4147-A177-3AD203B41FA5}">
                      <a16:colId xmlns:a16="http://schemas.microsoft.com/office/drawing/2014/main" val="1330195557"/>
                    </a:ext>
                  </a:extLst>
                </a:gridCol>
              </a:tblGrid>
              <a:tr h="274514">
                <a:tc gridSpan="9">
                  <a:txBody>
                    <a:bodyPr/>
                    <a:lstStyle/>
                    <a:p>
                      <a:pPr algn="ctr" fontAlgn="ctr"/>
                      <a:r>
                        <a:rPr lang="en-US" sz="1100" b="1" i="0" u="none" strike="noStrike">
                          <a:solidFill>
                            <a:srgbClr val="000000"/>
                          </a:solidFill>
                          <a:effectLst/>
                          <a:latin typeface="Arial" panose="020B0604020202020204" pitchFamily="34" charset="0"/>
                        </a:rPr>
                        <a:t>The Revelation Judgments</a:t>
                      </a:r>
                    </a:p>
                  </a:txBody>
                  <a:tcPr marL="5410" marR="5410" marT="5410" marB="0" anchor="ctr">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71353899"/>
                  </a:ext>
                </a:extLst>
              </a:tr>
              <a:tr h="386190">
                <a:tc>
                  <a:txBody>
                    <a:bodyPr/>
                    <a:lstStyle/>
                    <a:p>
                      <a:pPr algn="l" fontAlgn="b"/>
                      <a:r>
                        <a:rPr lang="en-US" sz="500" b="1" i="0" u="none" strike="noStrike">
                          <a:solidFill>
                            <a:srgbClr val="000000"/>
                          </a:solidFill>
                          <a:effectLst/>
                          <a:latin typeface="Arial" panose="020B0604020202020204" pitchFamily="34" charset="0"/>
                        </a:rPr>
                        <a:t> </a:t>
                      </a:r>
                    </a:p>
                  </a:txBody>
                  <a:tcPr marL="5410" marR="5410" marT="541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900" b="1" i="0" u="none" strike="noStrike">
                          <a:solidFill>
                            <a:srgbClr val="000000"/>
                          </a:solidFill>
                          <a:effectLst/>
                          <a:latin typeface="Arial" panose="020B0604020202020204" pitchFamily="34" charset="0"/>
                        </a:rPr>
                        <a:t>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3</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4</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5</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900" b="1" i="0" u="none" strike="noStrike">
                          <a:solidFill>
                            <a:srgbClr val="000000"/>
                          </a:solidFill>
                          <a:effectLst/>
                          <a:latin typeface="Arial" panose="020B0604020202020204" pitchFamily="34" charset="0"/>
                        </a:rPr>
                        <a:t>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93015942"/>
                  </a:ext>
                </a:extLst>
              </a:tr>
              <a:tr h="124473">
                <a:tc gridSpan="9">
                  <a:txBody>
                    <a:bodyPr/>
                    <a:lstStyle/>
                    <a:p>
                      <a:pPr algn="ctr" fontAlgn="b"/>
                      <a:r>
                        <a:rPr lang="en-US" sz="500" b="1" i="0" u="none" strike="noStrike">
                          <a:solidFill>
                            <a:srgbClr val="000000"/>
                          </a:solidFill>
                          <a:effectLst/>
                          <a:latin typeface="Arial" panose="020B0604020202020204" pitchFamily="34" charset="0"/>
                        </a:rPr>
                        <a:t> </a:t>
                      </a:r>
                    </a:p>
                  </a:txBody>
                  <a:tcPr marL="5410" marR="5410" marT="5410" marB="0" anchor="b">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55474562"/>
                  </a:ext>
                </a:extLst>
              </a:tr>
              <a:tr h="221152">
                <a:tc>
                  <a:txBody>
                    <a:bodyPr/>
                    <a:lstStyle/>
                    <a:p>
                      <a:pPr algn="ctr" fontAlgn="ctr"/>
                      <a:r>
                        <a:rPr lang="en-US" sz="1100" b="1" i="0" u="none" strike="noStrike" dirty="0">
                          <a:solidFill>
                            <a:srgbClr val="000000"/>
                          </a:solidFill>
                          <a:effectLst/>
                          <a:latin typeface="Arial" panose="020B0604020202020204" pitchFamily="34" charset="0"/>
                        </a:rPr>
                        <a:t>Reference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6:1-2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6:3-4</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6:5-6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6:7-8</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6:9-11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6:12-17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8:1-6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04375068"/>
                  </a:ext>
                </a:extLst>
              </a:tr>
              <a:tr h="1594820">
                <a:tc>
                  <a:txBody>
                    <a:bodyPr/>
                    <a:lstStyle/>
                    <a:p>
                      <a:pPr algn="ctr" fontAlgn="ctr"/>
                      <a:r>
                        <a:rPr lang="en-US" sz="1100" b="1" i="0" u="none" strike="noStrike" dirty="0">
                          <a:solidFill>
                            <a:srgbClr val="000000"/>
                          </a:solidFill>
                          <a:effectLst/>
                          <a:latin typeface="Arial" panose="020B0604020202020204" pitchFamily="34" charset="0"/>
                        </a:rPr>
                        <a:t>Seal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White Horse     Bow                        Crown               (Stephanos)       Overcomer                      </a:t>
                      </a:r>
                      <a:r>
                        <a:rPr lang="en-US" sz="1100" b="1" i="0" u="none" strike="noStrike" dirty="0">
                          <a:solidFill>
                            <a:schemeClr val="bg1"/>
                          </a:solidFill>
                          <a:effectLst/>
                          <a:latin typeface="Arial" panose="020B0604020202020204" pitchFamily="34" charset="0"/>
                        </a:rPr>
                        <a:t>THE CHURCH</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Red Horse                Takes Peace                       Cause to Kill    One Another   Great Sword                      </a:t>
                      </a:r>
                      <a:r>
                        <a:rPr lang="en-US" sz="1100" b="1" i="0" u="none" strike="noStrike" dirty="0">
                          <a:solidFill>
                            <a:srgbClr val="FF0000"/>
                          </a:solidFill>
                          <a:effectLst/>
                          <a:latin typeface="Arial" panose="020B0604020202020204" pitchFamily="34" charset="0"/>
                        </a:rPr>
                        <a:t>WAR</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Black Horse               Balance (Yoke)                     Inflation on Needed Things                      Not Luxuries       </a:t>
                      </a:r>
                      <a:r>
                        <a:rPr lang="en-US" sz="1100" b="1" i="0" u="none" strike="noStrike" dirty="0">
                          <a:solidFill>
                            <a:srgbClr val="FF0000"/>
                          </a:solidFill>
                          <a:effectLst/>
                          <a:latin typeface="Arial" panose="020B0604020202020204" pitchFamily="34" charset="0"/>
                        </a:rPr>
                        <a:t>ECONOMIC</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Pale Horse                    Death &amp; Hades                          Power Over 1/4                    Sword, Hunger,                      Death &amp; Beasts           </a:t>
                      </a:r>
                      <a:r>
                        <a:rPr lang="en-US" sz="1100" b="1" i="0" u="none" strike="noStrike" dirty="0">
                          <a:solidFill>
                            <a:srgbClr val="FF0000"/>
                          </a:solidFill>
                          <a:effectLst/>
                          <a:latin typeface="Arial" panose="020B0604020202020204" pitchFamily="34" charset="0"/>
                        </a:rPr>
                        <a:t>FAMINE /  PESTILANCE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 Martyred Souls Under Altar                                    "How Long?"                                 White Robes                     Wait for the Remnant</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 Earthquake                                    Black Sun &amp;   Blood Moon                                Stars Fall                               Mts &amp; Isles Move                  Rich Men Hide                      from God’s Coming Wrath</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100" b="1" i="0" u="none" strike="noStrike" dirty="0">
                          <a:solidFill>
                            <a:schemeClr val="bg1"/>
                          </a:solidFill>
                          <a:effectLst/>
                          <a:latin typeface="Arial" panose="020B0604020202020204" pitchFamily="34" charset="0"/>
                        </a:rPr>
                        <a:t> </a:t>
                      </a:r>
                    </a:p>
                  </a:txBody>
                  <a:tcPr marL="5410" marR="5410" marT="5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Silence in Heaven            Angel w/ Censer         Noises, </a:t>
                      </a:r>
                      <a:r>
                        <a:rPr lang="en-US" sz="1100" b="1" i="0" u="none" strike="noStrike" dirty="0" err="1">
                          <a:solidFill>
                            <a:schemeClr val="tx1"/>
                          </a:solidFill>
                          <a:effectLst/>
                          <a:latin typeface="Arial" panose="020B0604020202020204" pitchFamily="34" charset="0"/>
                        </a:rPr>
                        <a:t>Thunderings</a:t>
                      </a:r>
                      <a:r>
                        <a:rPr lang="en-US" sz="1100" b="1" i="0" u="none" strike="noStrike" dirty="0">
                          <a:solidFill>
                            <a:schemeClr val="tx1"/>
                          </a:solidFill>
                          <a:effectLst/>
                          <a:latin typeface="Arial" panose="020B0604020202020204" pitchFamily="34" charset="0"/>
                        </a:rPr>
                        <a:t>,      Lightnings &amp; Earthquake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48941149"/>
                  </a:ext>
                </a:extLst>
              </a:tr>
              <a:tr h="194207">
                <a:tc gridSpan="9">
                  <a:txBody>
                    <a:bodyPr/>
                    <a:lstStyle/>
                    <a:p>
                      <a:pPr algn="ctr" fontAlgn="b"/>
                      <a:r>
                        <a:rPr lang="en-US" sz="1100" b="1" i="0" u="none" strike="noStrike" dirty="0">
                          <a:solidFill>
                            <a:srgbClr val="000000"/>
                          </a:solidFill>
                          <a:effectLst/>
                          <a:latin typeface="Arial" panose="020B0604020202020204" pitchFamily="34" charset="0"/>
                        </a:rPr>
                        <a:t> </a:t>
                      </a:r>
                    </a:p>
                  </a:txBody>
                  <a:tcPr marL="5410" marR="5410" marT="541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90740646"/>
                  </a:ext>
                </a:extLst>
              </a:tr>
              <a:tr h="221152">
                <a:tc>
                  <a:txBody>
                    <a:bodyPr/>
                    <a:lstStyle/>
                    <a:p>
                      <a:pPr algn="ctr" fontAlgn="ctr"/>
                      <a:r>
                        <a:rPr lang="en-US" sz="1100" b="1" i="0" u="none" strike="noStrike" dirty="0">
                          <a:solidFill>
                            <a:srgbClr val="000000"/>
                          </a:solidFill>
                          <a:effectLst/>
                          <a:latin typeface="Arial" panose="020B0604020202020204" pitchFamily="34" charset="0"/>
                        </a:rPr>
                        <a:t>Reference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8:7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8:8-9</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8:10-11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8:12-13</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9:1-12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9:13-21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11:15-19</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15852221"/>
                  </a:ext>
                </a:extLst>
              </a:tr>
              <a:tr h="1594820">
                <a:tc>
                  <a:txBody>
                    <a:bodyPr/>
                    <a:lstStyle/>
                    <a:p>
                      <a:pPr algn="ctr" fontAlgn="ctr"/>
                      <a:r>
                        <a:rPr lang="en-US" sz="1100" b="1" i="0" u="none" strike="noStrike" dirty="0">
                          <a:solidFill>
                            <a:srgbClr val="000000"/>
                          </a:solidFill>
                          <a:effectLst/>
                          <a:latin typeface="Arial" panose="020B0604020202020204" pitchFamily="34" charset="0"/>
                        </a:rPr>
                        <a:t>Trumpet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Hail &amp; Fire from Heaven                  Mingled w/ Blood                    Burn 1/3 of Trees               Burn All Grass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Burning Mountain into Sea                                  1/3 of Sea Creatures Die          Destroy 1/3         of Ships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Star Falls on         1/3 of Rivers &amp; Springs         Become Bitter     Many Men Die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1/3 of Sun, Moon Stars Dark           Day &amp; Night 1/3 Shorter              "Woe, Woe, Woe“  to Earth</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Star from Heaven with Key to Pit     Smoke &amp; Locusts  Harm Those w/out God's Mark 5 Mo.             "Woe, Woe"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4 Angels from Euphrates River      Kill 1/3 of Mankind with Fire, Smoke &amp; Brimstone               Men Don't Repent     3</a:t>
                      </a:r>
                      <a:r>
                        <a:rPr lang="en-US" sz="1100" b="1" i="0" u="none" strike="noStrike" baseline="30000" dirty="0">
                          <a:solidFill>
                            <a:schemeClr val="tx1"/>
                          </a:solidFill>
                          <a:effectLst/>
                          <a:latin typeface="Arial" panose="020B0604020202020204" pitchFamily="34" charset="0"/>
                        </a:rPr>
                        <a:t>rd</a:t>
                      </a:r>
                      <a:r>
                        <a:rPr lang="en-US" sz="1100" b="1" i="0" u="none" strike="noStrike" dirty="0">
                          <a:solidFill>
                            <a:schemeClr val="tx1"/>
                          </a:solidFill>
                          <a:effectLst/>
                          <a:latin typeface="Arial" panose="020B0604020202020204" pitchFamily="34" charset="0"/>
                        </a:rPr>
                        <a:t> "Woe"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Nations to God           Elders Worship     Noises, </a:t>
                      </a:r>
                      <a:r>
                        <a:rPr lang="en-US" sz="1100" b="1" i="0" u="none" strike="noStrike" dirty="0" err="1">
                          <a:solidFill>
                            <a:schemeClr val="tx1"/>
                          </a:solidFill>
                          <a:effectLst/>
                          <a:latin typeface="Arial" panose="020B0604020202020204" pitchFamily="34" charset="0"/>
                        </a:rPr>
                        <a:t>Thunderings</a:t>
                      </a:r>
                      <a:r>
                        <a:rPr lang="en-US" sz="1100" b="1" i="0" u="none" strike="noStrike" dirty="0">
                          <a:solidFill>
                            <a:schemeClr val="tx1"/>
                          </a:solidFill>
                          <a:effectLst/>
                          <a:latin typeface="Arial" panose="020B0604020202020204" pitchFamily="34" charset="0"/>
                        </a:rPr>
                        <a:t>,      Lightnings &amp; Earthquake        Temple Opened</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36557500"/>
                  </a:ext>
                </a:extLst>
              </a:tr>
              <a:tr h="221152">
                <a:tc gridSpan="9">
                  <a:txBody>
                    <a:bodyPr/>
                    <a:lstStyle/>
                    <a:p>
                      <a:pPr algn="l" fontAlgn="ctr"/>
                      <a:r>
                        <a:rPr lang="en-US" sz="1100" b="1" i="0" u="none" strike="noStrike" dirty="0">
                          <a:solidFill>
                            <a:schemeClr val="tx1"/>
                          </a:solidFill>
                          <a:effectLst/>
                          <a:latin typeface="Arial" panose="020B0604020202020204" pitchFamily="34" charset="0"/>
                        </a:rPr>
                        <a:t>Seven Thunders                                   Rev 10:3-4                                     Sealed Up !!!</a:t>
                      </a:r>
                    </a:p>
                  </a:txBody>
                  <a:tcPr marL="5410" marR="5410" marT="541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01491828"/>
                  </a:ext>
                </a:extLst>
              </a:tr>
              <a:tr h="221152">
                <a:tc>
                  <a:txBody>
                    <a:bodyPr/>
                    <a:lstStyle/>
                    <a:p>
                      <a:pPr algn="ctr" fontAlgn="ctr"/>
                      <a:r>
                        <a:rPr lang="en-US" sz="1100" b="1" i="0" u="none" strike="noStrike">
                          <a:solidFill>
                            <a:srgbClr val="000000"/>
                          </a:solidFill>
                          <a:effectLst/>
                          <a:latin typeface="Arial" panose="020B0604020202020204" pitchFamily="34" charset="0"/>
                        </a:rPr>
                        <a:t>Reference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dirty="0">
                          <a:solidFill>
                            <a:srgbClr val="000000"/>
                          </a:solidFill>
                          <a:effectLst/>
                          <a:latin typeface="Arial" panose="020B0604020202020204" pitchFamily="34" charset="0"/>
                        </a:rPr>
                        <a:t>Rev 16:2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rgbClr val="000000"/>
                          </a:solidFill>
                          <a:effectLst/>
                          <a:latin typeface="Arial" panose="020B0604020202020204" pitchFamily="34" charset="0"/>
                        </a:rPr>
                        <a:t>Rev 16:3</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16:4-7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16:8-9</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16:10-11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16:12-16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ctr"/>
                      <a:r>
                        <a:rPr lang="en-US" sz="1100" b="1" i="0" u="none" strike="noStrike" dirty="0">
                          <a:solidFill>
                            <a:srgbClr val="000000"/>
                          </a:solidFill>
                          <a:effectLst/>
                          <a:latin typeface="Arial" panose="020B0604020202020204" pitchFamily="34" charset="0"/>
                        </a:rPr>
                        <a:t>Rev 16:17-21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300552316"/>
                  </a:ext>
                </a:extLst>
              </a:tr>
              <a:tr h="1594820">
                <a:tc>
                  <a:txBody>
                    <a:bodyPr/>
                    <a:lstStyle/>
                    <a:p>
                      <a:pPr algn="ctr" fontAlgn="ctr"/>
                      <a:r>
                        <a:rPr lang="en-US" sz="1100" b="1" i="0" u="none" strike="noStrike">
                          <a:solidFill>
                            <a:srgbClr val="000000"/>
                          </a:solidFill>
                          <a:effectLst/>
                          <a:latin typeface="Arial" panose="020B0604020202020204" pitchFamily="34" charset="0"/>
                        </a:rPr>
                        <a:t>Bowl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Sores on All Men with Mark of the Beast</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Sea Becomes Blood                      Every Sea Creature</a:t>
                      </a:r>
                      <a:r>
                        <a:rPr lang="en-US" sz="1100" b="1" i="0" u="none" strike="noStrike" dirty="0">
                          <a:solidFill>
                            <a:schemeClr val="bg1"/>
                          </a:solidFill>
                          <a:effectLst/>
                          <a:latin typeface="Arial" panose="020B0604020202020204" pitchFamily="34" charset="0"/>
                        </a:rPr>
                        <a:t> Dies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Rivers &amp; Springs Become Blood</a:t>
                      </a:r>
                    </a:p>
                    <a:p>
                      <a:pPr algn="ctr" fontAlgn="ctr"/>
                      <a:r>
                        <a:rPr lang="en-US" sz="1100" b="1" i="0" u="none" strike="noStrike" dirty="0">
                          <a:solidFill>
                            <a:schemeClr val="tx1"/>
                          </a:solidFill>
                          <a:effectLst/>
                          <a:latin typeface="Arial" panose="020B0604020202020204" pitchFamily="34" charset="0"/>
                        </a:rPr>
                        <a:t>Every Sea   Creature Dies                              "True &amp; Righteous are Your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Sun Scorches       All Men                    Do Not Repent</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Darkness on     Beast Kingdom              Men Gnaw Tongues in Pain</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bg1"/>
                          </a:solidFill>
                          <a:effectLst/>
                          <a:latin typeface="Arial" panose="020B0604020202020204" pitchFamily="34" charset="0"/>
                        </a:rPr>
                        <a:t>Euphrates Dries Up                        3 Unclean Spirits    Gather Entire Earth to Battle at      </a:t>
                      </a:r>
                      <a:r>
                        <a:rPr lang="en-US" sz="1100" b="1" i="0" u="none" strike="noStrike" dirty="0" err="1">
                          <a:solidFill>
                            <a:schemeClr val="bg1"/>
                          </a:solidFill>
                          <a:effectLst/>
                          <a:latin typeface="Arial" panose="020B0604020202020204" pitchFamily="34" charset="0"/>
                        </a:rPr>
                        <a:t>HarMegiddo</a:t>
                      </a:r>
                      <a:endParaRPr lang="en-US" sz="1100" b="1" i="0" u="none" strike="noStrike" dirty="0">
                        <a:solidFill>
                          <a:schemeClr val="bg1"/>
                        </a:solidFill>
                        <a:effectLst/>
                        <a:latin typeface="Arial" panose="020B0604020202020204" pitchFamily="34" charset="0"/>
                      </a:endParaRP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ctr"/>
                      <a:r>
                        <a:rPr lang="en-US" sz="1100" b="1" i="0" u="none" strike="noStrike" dirty="0">
                          <a:solidFill>
                            <a:schemeClr val="bg1"/>
                          </a:solidFill>
                          <a:effectLst/>
                          <a:latin typeface="Arial" panose="020B0604020202020204" pitchFamily="34" charset="0"/>
                        </a:rPr>
                        <a:t>Poured on the Air     "It is Done"       Noises, </a:t>
                      </a:r>
                      <a:r>
                        <a:rPr lang="en-US" sz="1100" b="1" i="0" u="none" strike="noStrike" dirty="0" err="1">
                          <a:solidFill>
                            <a:schemeClr val="bg1"/>
                          </a:solidFill>
                          <a:effectLst/>
                          <a:latin typeface="Arial" panose="020B0604020202020204" pitchFamily="34" charset="0"/>
                        </a:rPr>
                        <a:t>Thunderings</a:t>
                      </a:r>
                      <a:r>
                        <a:rPr lang="en-US" sz="1100" b="1" i="0" u="none" strike="noStrike" dirty="0">
                          <a:solidFill>
                            <a:schemeClr val="bg1"/>
                          </a:solidFill>
                          <a:effectLst/>
                          <a:latin typeface="Arial" panose="020B0604020202020204" pitchFamily="34" charset="0"/>
                        </a:rPr>
                        <a:t>,      Lightnings, Earthquake                 &amp; Hail</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4026108361"/>
                  </a:ext>
                </a:extLst>
              </a:tr>
            </a:tbl>
          </a:graphicData>
        </a:graphic>
      </p:graphicFrame>
    </p:spTree>
    <p:extLst>
      <p:ext uri="{BB962C8B-B14F-4D97-AF65-F5344CB8AC3E}">
        <p14:creationId xmlns:p14="http://schemas.microsoft.com/office/powerpoint/2010/main" val="272586569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1D94673-E1D9-CEA2-0717-FDE427ED7757}"/>
              </a:ext>
            </a:extLst>
          </p:cNvPr>
          <p:cNvGraphicFramePr>
            <a:graphicFrameLocks noGrp="1"/>
          </p:cNvGraphicFramePr>
          <p:nvPr>
            <p:extLst>
              <p:ext uri="{D42A27DB-BD31-4B8C-83A1-F6EECF244321}">
                <p14:modId xmlns:p14="http://schemas.microsoft.com/office/powerpoint/2010/main" val="3705700424"/>
              </p:ext>
            </p:extLst>
          </p:nvPr>
        </p:nvGraphicFramePr>
        <p:xfrm>
          <a:off x="885825" y="95251"/>
          <a:ext cx="10544175" cy="6648452"/>
        </p:xfrm>
        <a:graphic>
          <a:graphicData uri="http://schemas.openxmlformats.org/drawingml/2006/table">
            <a:tbl>
              <a:tblPr/>
              <a:tblGrid>
                <a:gridCol w="964638">
                  <a:extLst>
                    <a:ext uri="{9D8B030D-6E8A-4147-A177-3AD203B41FA5}">
                      <a16:colId xmlns:a16="http://schemas.microsoft.com/office/drawing/2014/main" val="1435901299"/>
                    </a:ext>
                  </a:extLst>
                </a:gridCol>
                <a:gridCol w="1278434">
                  <a:extLst>
                    <a:ext uri="{9D8B030D-6E8A-4147-A177-3AD203B41FA5}">
                      <a16:colId xmlns:a16="http://schemas.microsoft.com/office/drawing/2014/main" val="2825328034"/>
                    </a:ext>
                  </a:extLst>
                </a:gridCol>
                <a:gridCol w="1231945">
                  <a:extLst>
                    <a:ext uri="{9D8B030D-6E8A-4147-A177-3AD203B41FA5}">
                      <a16:colId xmlns:a16="http://schemas.microsoft.com/office/drawing/2014/main" val="3167776089"/>
                    </a:ext>
                  </a:extLst>
                </a:gridCol>
                <a:gridCol w="1359789">
                  <a:extLst>
                    <a:ext uri="{9D8B030D-6E8A-4147-A177-3AD203B41FA5}">
                      <a16:colId xmlns:a16="http://schemas.microsoft.com/office/drawing/2014/main" val="457332901"/>
                    </a:ext>
                  </a:extLst>
                </a:gridCol>
                <a:gridCol w="1359789">
                  <a:extLst>
                    <a:ext uri="{9D8B030D-6E8A-4147-A177-3AD203B41FA5}">
                      <a16:colId xmlns:a16="http://schemas.microsoft.com/office/drawing/2014/main" val="3970420213"/>
                    </a:ext>
                  </a:extLst>
                </a:gridCol>
                <a:gridCol w="1394655">
                  <a:extLst>
                    <a:ext uri="{9D8B030D-6E8A-4147-A177-3AD203B41FA5}">
                      <a16:colId xmlns:a16="http://schemas.microsoft.com/office/drawing/2014/main" val="2813261295"/>
                    </a:ext>
                  </a:extLst>
                </a:gridCol>
                <a:gridCol w="1490537">
                  <a:extLst>
                    <a:ext uri="{9D8B030D-6E8A-4147-A177-3AD203B41FA5}">
                      <a16:colId xmlns:a16="http://schemas.microsoft.com/office/drawing/2014/main" val="3927669047"/>
                    </a:ext>
                  </a:extLst>
                </a:gridCol>
                <a:gridCol w="104599">
                  <a:extLst>
                    <a:ext uri="{9D8B030D-6E8A-4147-A177-3AD203B41FA5}">
                      <a16:colId xmlns:a16="http://schemas.microsoft.com/office/drawing/2014/main" val="3099739535"/>
                    </a:ext>
                  </a:extLst>
                </a:gridCol>
                <a:gridCol w="1359789">
                  <a:extLst>
                    <a:ext uri="{9D8B030D-6E8A-4147-A177-3AD203B41FA5}">
                      <a16:colId xmlns:a16="http://schemas.microsoft.com/office/drawing/2014/main" val="1330195557"/>
                    </a:ext>
                  </a:extLst>
                </a:gridCol>
              </a:tblGrid>
              <a:tr h="274514">
                <a:tc gridSpan="9">
                  <a:txBody>
                    <a:bodyPr/>
                    <a:lstStyle/>
                    <a:p>
                      <a:pPr algn="ctr" fontAlgn="ctr"/>
                      <a:r>
                        <a:rPr lang="en-US" sz="1100" b="1" i="0" u="none" strike="noStrike">
                          <a:solidFill>
                            <a:srgbClr val="000000"/>
                          </a:solidFill>
                          <a:effectLst/>
                          <a:latin typeface="Arial" panose="020B0604020202020204" pitchFamily="34" charset="0"/>
                        </a:rPr>
                        <a:t>The Revelation Judgments</a:t>
                      </a:r>
                    </a:p>
                  </a:txBody>
                  <a:tcPr marL="5410" marR="5410" marT="5410" marB="0" anchor="ctr">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71353899"/>
                  </a:ext>
                </a:extLst>
              </a:tr>
              <a:tr h="386190">
                <a:tc>
                  <a:txBody>
                    <a:bodyPr/>
                    <a:lstStyle/>
                    <a:p>
                      <a:pPr algn="l" fontAlgn="b"/>
                      <a:r>
                        <a:rPr lang="en-US" sz="500" b="1" i="0" u="none" strike="noStrike">
                          <a:solidFill>
                            <a:srgbClr val="000000"/>
                          </a:solidFill>
                          <a:effectLst/>
                          <a:latin typeface="Arial" panose="020B0604020202020204" pitchFamily="34" charset="0"/>
                        </a:rPr>
                        <a:t> </a:t>
                      </a:r>
                    </a:p>
                  </a:txBody>
                  <a:tcPr marL="5410" marR="5410" marT="541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900" b="1" i="0" u="none" strike="noStrike">
                          <a:solidFill>
                            <a:srgbClr val="000000"/>
                          </a:solidFill>
                          <a:effectLst/>
                          <a:latin typeface="Arial" panose="020B0604020202020204" pitchFamily="34" charset="0"/>
                        </a:rPr>
                        <a:t>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3</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4</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5</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900" b="1" i="0" u="none" strike="noStrike">
                          <a:solidFill>
                            <a:srgbClr val="000000"/>
                          </a:solidFill>
                          <a:effectLst/>
                          <a:latin typeface="Arial" panose="020B0604020202020204" pitchFamily="34" charset="0"/>
                        </a:rPr>
                        <a:t>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93015942"/>
                  </a:ext>
                </a:extLst>
              </a:tr>
              <a:tr h="124473">
                <a:tc gridSpan="9">
                  <a:txBody>
                    <a:bodyPr/>
                    <a:lstStyle/>
                    <a:p>
                      <a:pPr algn="ctr" fontAlgn="b"/>
                      <a:r>
                        <a:rPr lang="en-US" sz="500" b="1" i="0" u="none" strike="noStrike">
                          <a:solidFill>
                            <a:srgbClr val="000000"/>
                          </a:solidFill>
                          <a:effectLst/>
                          <a:latin typeface="Arial" panose="020B0604020202020204" pitchFamily="34" charset="0"/>
                        </a:rPr>
                        <a:t> </a:t>
                      </a:r>
                    </a:p>
                  </a:txBody>
                  <a:tcPr marL="5410" marR="5410" marT="5410" marB="0" anchor="b">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55474562"/>
                  </a:ext>
                </a:extLst>
              </a:tr>
              <a:tr h="221152">
                <a:tc>
                  <a:txBody>
                    <a:bodyPr/>
                    <a:lstStyle/>
                    <a:p>
                      <a:pPr algn="ctr" fontAlgn="ctr"/>
                      <a:r>
                        <a:rPr lang="en-US" sz="1100" b="1" i="0" u="none" strike="noStrike" dirty="0">
                          <a:solidFill>
                            <a:srgbClr val="000000"/>
                          </a:solidFill>
                          <a:effectLst/>
                          <a:latin typeface="Arial" panose="020B0604020202020204" pitchFamily="34" charset="0"/>
                        </a:rPr>
                        <a:t>Reference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6:1-2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6:3-4</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6:5-6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6:7-8</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6:9-11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6:12-17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8:1-6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04375068"/>
                  </a:ext>
                </a:extLst>
              </a:tr>
              <a:tr h="1594820">
                <a:tc>
                  <a:txBody>
                    <a:bodyPr/>
                    <a:lstStyle/>
                    <a:p>
                      <a:pPr algn="ctr" fontAlgn="ctr"/>
                      <a:r>
                        <a:rPr lang="en-US" sz="1100" b="1" i="0" u="none" strike="noStrike" dirty="0">
                          <a:solidFill>
                            <a:srgbClr val="000000"/>
                          </a:solidFill>
                          <a:effectLst/>
                          <a:latin typeface="Arial" panose="020B0604020202020204" pitchFamily="34" charset="0"/>
                        </a:rPr>
                        <a:t>Seal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White Horse     Bow                        Crown               (Stephanos)       Overcomer                      </a:t>
                      </a:r>
                      <a:r>
                        <a:rPr lang="en-US" sz="1100" b="1" i="0" u="none" strike="noStrike" dirty="0">
                          <a:solidFill>
                            <a:schemeClr val="bg1"/>
                          </a:solidFill>
                          <a:effectLst/>
                          <a:latin typeface="Arial" panose="020B0604020202020204" pitchFamily="34" charset="0"/>
                        </a:rPr>
                        <a:t>THE CHURCH</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Red Horse                Takes Peace                       Cause to Kill    One Another   Great Sword                      </a:t>
                      </a:r>
                      <a:r>
                        <a:rPr lang="en-US" sz="1100" b="1" i="0" u="none" strike="noStrike" dirty="0">
                          <a:solidFill>
                            <a:srgbClr val="FF0000"/>
                          </a:solidFill>
                          <a:effectLst/>
                          <a:latin typeface="Arial" panose="020B0604020202020204" pitchFamily="34" charset="0"/>
                        </a:rPr>
                        <a:t>WAR</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Black Horse               Balance (Yoke)                     Inflation on Needed Things                      Not Luxuries       </a:t>
                      </a:r>
                      <a:r>
                        <a:rPr lang="en-US" sz="1100" b="1" i="0" u="none" strike="noStrike" dirty="0">
                          <a:solidFill>
                            <a:srgbClr val="FF0000"/>
                          </a:solidFill>
                          <a:effectLst/>
                          <a:latin typeface="Arial" panose="020B0604020202020204" pitchFamily="34" charset="0"/>
                        </a:rPr>
                        <a:t>ECONOMIC</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Pale Horse                    Death &amp; Hades                          Power Over 1/4                    Sword, Hunger,                      Death &amp; Beasts           </a:t>
                      </a:r>
                      <a:r>
                        <a:rPr lang="en-US" sz="1100" b="1" i="0" u="none" strike="noStrike" dirty="0">
                          <a:solidFill>
                            <a:srgbClr val="FF0000"/>
                          </a:solidFill>
                          <a:effectLst/>
                          <a:latin typeface="Arial" panose="020B0604020202020204" pitchFamily="34" charset="0"/>
                        </a:rPr>
                        <a:t>FAMINE /  PESTILANCE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 Martyred Souls Under Altar                                    "How Long?"                                 White Robes                     Wait for the Remnant</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 Earthquake                                    Black Sun &amp;   Blood Moon                                Stars Fall                               Mts &amp; Isles Move                  Rich Men Hide                      from God’s Coming Wrath</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100" b="1" i="0" u="none" strike="noStrike" dirty="0">
                          <a:solidFill>
                            <a:schemeClr val="bg1"/>
                          </a:solidFill>
                          <a:effectLst/>
                          <a:latin typeface="Arial" panose="020B0604020202020204" pitchFamily="34" charset="0"/>
                        </a:rPr>
                        <a:t> </a:t>
                      </a:r>
                    </a:p>
                  </a:txBody>
                  <a:tcPr marL="5410" marR="5410" marT="5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Silence in Heaven            Angel w/ Censer         Noises, </a:t>
                      </a:r>
                      <a:r>
                        <a:rPr lang="en-US" sz="1100" b="1" i="0" u="none" strike="noStrike" dirty="0" err="1">
                          <a:solidFill>
                            <a:schemeClr val="tx1"/>
                          </a:solidFill>
                          <a:effectLst/>
                          <a:latin typeface="Arial" panose="020B0604020202020204" pitchFamily="34" charset="0"/>
                        </a:rPr>
                        <a:t>Thunderings</a:t>
                      </a:r>
                      <a:r>
                        <a:rPr lang="en-US" sz="1100" b="1" i="0" u="none" strike="noStrike" dirty="0">
                          <a:solidFill>
                            <a:schemeClr val="tx1"/>
                          </a:solidFill>
                          <a:effectLst/>
                          <a:latin typeface="Arial" panose="020B0604020202020204" pitchFamily="34" charset="0"/>
                        </a:rPr>
                        <a:t>,      Lightnings &amp; Earthquake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48941149"/>
                  </a:ext>
                </a:extLst>
              </a:tr>
              <a:tr h="194207">
                <a:tc gridSpan="9">
                  <a:txBody>
                    <a:bodyPr/>
                    <a:lstStyle/>
                    <a:p>
                      <a:pPr algn="ctr" fontAlgn="b"/>
                      <a:r>
                        <a:rPr lang="en-US" sz="1100" b="1" i="0" u="none" strike="noStrike" dirty="0">
                          <a:solidFill>
                            <a:srgbClr val="000000"/>
                          </a:solidFill>
                          <a:effectLst/>
                          <a:latin typeface="Arial" panose="020B0604020202020204" pitchFamily="34" charset="0"/>
                        </a:rPr>
                        <a:t> </a:t>
                      </a:r>
                    </a:p>
                  </a:txBody>
                  <a:tcPr marL="5410" marR="5410" marT="541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90740646"/>
                  </a:ext>
                </a:extLst>
              </a:tr>
              <a:tr h="221152">
                <a:tc>
                  <a:txBody>
                    <a:bodyPr/>
                    <a:lstStyle/>
                    <a:p>
                      <a:pPr algn="ctr" fontAlgn="ctr"/>
                      <a:r>
                        <a:rPr lang="en-US" sz="1100" b="1" i="0" u="none" strike="noStrike" dirty="0">
                          <a:solidFill>
                            <a:srgbClr val="000000"/>
                          </a:solidFill>
                          <a:effectLst/>
                          <a:latin typeface="Arial" panose="020B0604020202020204" pitchFamily="34" charset="0"/>
                        </a:rPr>
                        <a:t>Reference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8:7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8:8-9</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8:10-11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8:12-13</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9:1-12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9:13-21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11:15-19</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15852221"/>
                  </a:ext>
                </a:extLst>
              </a:tr>
              <a:tr h="1594820">
                <a:tc>
                  <a:txBody>
                    <a:bodyPr/>
                    <a:lstStyle/>
                    <a:p>
                      <a:pPr algn="ctr" fontAlgn="ctr"/>
                      <a:r>
                        <a:rPr lang="en-US" sz="1100" b="1" i="0" u="none" strike="noStrike" dirty="0">
                          <a:solidFill>
                            <a:srgbClr val="000000"/>
                          </a:solidFill>
                          <a:effectLst/>
                          <a:latin typeface="Arial" panose="020B0604020202020204" pitchFamily="34" charset="0"/>
                        </a:rPr>
                        <a:t>Trumpet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Hail &amp; Fire from Heaven                  Mingled w/ Blood                    Burn 1/3 of Trees               Burn All Grass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Burning Mountain into Sea                                  1/3 of Sea Creatures Die          Destroy 1/3         of Ships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Star Falls on         1/3 of Rivers &amp; Springs         Become Bitter     Many Men Die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1/3 of Sun, Moon Stars Dark           Day &amp; Night 1/3 Shorter              "Woe, Woe, Woe“  to Earth</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Star from Heaven with Key to Pit     Smoke &amp; Locusts  Harm Those w/out God's Mark 5 Mo.             "Woe, Woe"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4 Angels from Euphrates River      Kill 1/3 of Mankind with Fire, Smoke &amp; Brimstone               Men Don't Repent     3</a:t>
                      </a:r>
                      <a:r>
                        <a:rPr lang="en-US" sz="1100" b="1" i="0" u="none" strike="noStrike" baseline="30000" dirty="0">
                          <a:solidFill>
                            <a:schemeClr val="tx1"/>
                          </a:solidFill>
                          <a:effectLst/>
                          <a:latin typeface="Arial" panose="020B0604020202020204" pitchFamily="34" charset="0"/>
                        </a:rPr>
                        <a:t>rd</a:t>
                      </a:r>
                      <a:r>
                        <a:rPr lang="en-US" sz="1100" b="1" i="0" u="none" strike="noStrike" dirty="0">
                          <a:solidFill>
                            <a:schemeClr val="tx1"/>
                          </a:solidFill>
                          <a:effectLst/>
                          <a:latin typeface="Arial" panose="020B0604020202020204" pitchFamily="34" charset="0"/>
                        </a:rPr>
                        <a:t> "Woe"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Nations to God           Elders Worship     Noises, </a:t>
                      </a:r>
                      <a:r>
                        <a:rPr lang="en-US" sz="1100" b="1" i="0" u="none" strike="noStrike" dirty="0" err="1">
                          <a:solidFill>
                            <a:schemeClr val="tx1"/>
                          </a:solidFill>
                          <a:effectLst/>
                          <a:latin typeface="Arial" panose="020B0604020202020204" pitchFamily="34" charset="0"/>
                        </a:rPr>
                        <a:t>Thunderings</a:t>
                      </a:r>
                      <a:r>
                        <a:rPr lang="en-US" sz="1100" b="1" i="0" u="none" strike="noStrike" dirty="0">
                          <a:solidFill>
                            <a:schemeClr val="tx1"/>
                          </a:solidFill>
                          <a:effectLst/>
                          <a:latin typeface="Arial" panose="020B0604020202020204" pitchFamily="34" charset="0"/>
                        </a:rPr>
                        <a:t>,      Lightnings &amp; Earthquake        Temple Opened</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36557500"/>
                  </a:ext>
                </a:extLst>
              </a:tr>
              <a:tr h="221152">
                <a:tc gridSpan="9">
                  <a:txBody>
                    <a:bodyPr/>
                    <a:lstStyle/>
                    <a:p>
                      <a:pPr algn="l" fontAlgn="ctr"/>
                      <a:r>
                        <a:rPr lang="en-US" sz="1100" b="1" i="0" u="none" strike="noStrike" dirty="0">
                          <a:solidFill>
                            <a:schemeClr val="tx1"/>
                          </a:solidFill>
                          <a:effectLst/>
                          <a:latin typeface="Arial" panose="020B0604020202020204" pitchFamily="34" charset="0"/>
                        </a:rPr>
                        <a:t>Seven Thunders                                   Rev 10:3-4                                     Sealed Up !!!</a:t>
                      </a:r>
                    </a:p>
                  </a:txBody>
                  <a:tcPr marL="5410" marR="5410" marT="541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01491828"/>
                  </a:ext>
                </a:extLst>
              </a:tr>
              <a:tr h="221152">
                <a:tc>
                  <a:txBody>
                    <a:bodyPr/>
                    <a:lstStyle/>
                    <a:p>
                      <a:pPr algn="ctr" fontAlgn="ctr"/>
                      <a:r>
                        <a:rPr lang="en-US" sz="1100" b="1" i="0" u="none" strike="noStrike">
                          <a:solidFill>
                            <a:srgbClr val="000000"/>
                          </a:solidFill>
                          <a:effectLst/>
                          <a:latin typeface="Arial" panose="020B0604020202020204" pitchFamily="34" charset="0"/>
                        </a:rPr>
                        <a:t>Reference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dirty="0">
                          <a:solidFill>
                            <a:srgbClr val="000000"/>
                          </a:solidFill>
                          <a:effectLst/>
                          <a:latin typeface="Arial" panose="020B0604020202020204" pitchFamily="34" charset="0"/>
                        </a:rPr>
                        <a:t>Rev 16:2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rgbClr val="000000"/>
                          </a:solidFill>
                          <a:effectLst/>
                          <a:latin typeface="Arial" panose="020B0604020202020204" pitchFamily="34" charset="0"/>
                        </a:rPr>
                        <a:t>Rev 16:3</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16:4-7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16:8-9</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16:10-11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16:12-16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ctr"/>
                      <a:r>
                        <a:rPr lang="en-US" sz="1100" b="1" i="0" u="none" strike="noStrike" dirty="0">
                          <a:solidFill>
                            <a:srgbClr val="000000"/>
                          </a:solidFill>
                          <a:effectLst/>
                          <a:latin typeface="Arial" panose="020B0604020202020204" pitchFamily="34" charset="0"/>
                        </a:rPr>
                        <a:t>Rev 16:17-21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300552316"/>
                  </a:ext>
                </a:extLst>
              </a:tr>
              <a:tr h="1594820">
                <a:tc>
                  <a:txBody>
                    <a:bodyPr/>
                    <a:lstStyle/>
                    <a:p>
                      <a:pPr algn="ctr" fontAlgn="ctr"/>
                      <a:r>
                        <a:rPr lang="en-US" sz="1100" b="1" i="0" u="none" strike="noStrike">
                          <a:solidFill>
                            <a:srgbClr val="000000"/>
                          </a:solidFill>
                          <a:effectLst/>
                          <a:latin typeface="Arial" panose="020B0604020202020204" pitchFamily="34" charset="0"/>
                        </a:rPr>
                        <a:t>Bowl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Sores on All Men with Mark of the Beast</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Sea Becomes Blood                      Every Sea Creature</a:t>
                      </a:r>
                      <a:r>
                        <a:rPr lang="en-US" sz="1100" b="1" i="0" u="none" strike="noStrike" dirty="0">
                          <a:solidFill>
                            <a:schemeClr val="bg1"/>
                          </a:solidFill>
                          <a:effectLst/>
                          <a:latin typeface="Arial" panose="020B0604020202020204" pitchFamily="34" charset="0"/>
                        </a:rPr>
                        <a:t> Dies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Rivers &amp; Springs Become Blood</a:t>
                      </a:r>
                    </a:p>
                    <a:p>
                      <a:pPr algn="ctr" fontAlgn="ctr"/>
                      <a:r>
                        <a:rPr lang="en-US" sz="1100" b="1" i="0" u="none" strike="noStrike" dirty="0">
                          <a:solidFill>
                            <a:schemeClr val="tx1"/>
                          </a:solidFill>
                          <a:effectLst/>
                          <a:latin typeface="Arial" panose="020B0604020202020204" pitchFamily="34" charset="0"/>
                        </a:rPr>
                        <a:t>Every Sea   Creature Dies                              "True &amp; Righteous are Your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Sun Scorches       All Men                    Do Not Repent</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Darkness on     Beast Kingdom              Men Gnaw Tongues in Pain</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Euphrates Dries Up                        3 Unclean Spirits    Gather Entire Earth to Battle at      </a:t>
                      </a:r>
                      <a:r>
                        <a:rPr lang="en-US" sz="1100" b="1" i="0" u="none" strike="noStrike" dirty="0" err="1">
                          <a:solidFill>
                            <a:schemeClr val="tx1"/>
                          </a:solidFill>
                          <a:effectLst/>
                          <a:latin typeface="Arial" panose="020B0604020202020204" pitchFamily="34" charset="0"/>
                        </a:rPr>
                        <a:t>HarMegiddo</a:t>
                      </a:r>
                      <a:endParaRPr lang="en-US" sz="1100" b="1" i="0" u="none" strike="noStrike" dirty="0">
                        <a:solidFill>
                          <a:schemeClr val="tx1"/>
                        </a:solidFill>
                        <a:effectLst/>
                        <a:latin typeface="Arial" panose="020B0604020202020204" pitchFamily="34" charset="0"/>
                      </a:endParaRP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ctr"/>
                      <a:r>
                        <a:rPr lang="en-US" sz="1100" b="1" i="0" u="none" strike="noStrike" dirty="0">
                          <a:solidFill>
                            <a:schemeClr val="bg1"/>
                          </a:solidFill>
                          <a:effectLst/>
                          <a:latin typeface="Arial" panose="020B0604020202020204" pitchFamily="34" charset="0"/>
                        </a:rPr>
                        <a:t>Poured on the Air     "It is Done"       Noises, </a:t>
                      </a:r>
                      <a:r>
                        <a:rPr lang="en-US" sz="1100" b="1" i="0" u="none" strike="noStrike" dirty="0" err="1">
                          <a:solidFill>
                            <a:schemeClr val="bg1"/>
                          </a:solidFill>
                          <a:effectLst/>
                          <a:latin typeface="Arial" panose="020B0604020202020204" pitchFamily="34" charset="0"/>
                        </a:rPr>
                        <a:t>Thunderings</a:t>
                      </a:r>
                      <a:r>
                        <a:rPr lang="en-US" sz="1100" b="1" i="0" u="none" strike="noStrike" dirty="0">
                          <a:solidFill>
                            <a:schemeClr val="bg1"/>
                          </a:solidFill>
                          <a:effectLst/>
                          <a:latin typeface="Arial" panose="020B0604020202020204" pitchFamily="34" charset="0"/>
                        </a:rPr>
                        <a:t>,      Lightnings, Earthquake                 &amp; Hail</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4026108361"/>
                  </a:ext>
                </a:extLst>
              </a:tr>
            </a:tbl>
          </a:graphicData>
        </a:graphic>
      </p:graphicFrame>
    </p:spTree>
    <p:extLst>
      <p:ext uri="{BB962C8B-B14F-4D97-AF65-F5344CB8AC3E}">
        <p14:creationId xmlns:p14="http://schemas.microsoft.com/office/powerpoint/2010/main" val="209125044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1D94673-E1D9-CEA2-0717-FDE427ED7757}"/>
              </a:ext>
            </a:extLst>
          </p:cNvPr>
          <p:cNvGraphicFramePr>
            <a:graphicFrameLocks noGrp="1"/>
          </p:cNvGraphicFramePr>
          <p:nvPr>
            <p:extLst>
              <p:ext uri="{D42A27DB-BD31-4B8C-83A1-F6EECF244321}">
                <p14:modId xmlns:p14="http://schemas.microsoft.com/office/powerpoint/2010/main" val="1177103521"/>
              </p:ext>
            </p:extLst>
          </p:nvPr>
        </p:nvGraphicFramePr>
        <p:xfrm>
          <a:off x="885825" y="95251"/>
          <a:ext cx="10544175" cy="6648452"/>
        </p:xfrm>
        <a:graphic>
          <a:graphicData uri="http://schemas.openxmlformats.org/drawingml/2006/table">
            <a:tbl>
              <a:tblPr/>
              <a:tblGrid>
                <a:gridCol w="964638">
                  <a:extLst>
                    <a:ext uri="{9D8B030D-6E8A-4147-A177-3AD203B41FA5}">
                      <a16:colId xmlns:a16="http://schemas.microsoft.com/office/drawing/2014/main" val="1435901299"/>
                    </a:ext>
                  </a:extLst>
                </a:gridCol>
                <a:gridCol w="1278434">
                  <a:extLst>
                    <a:ext uri="{9D8B030D-6E8A-4147-A177-3AD203B41FA5}">
                      <a16:colId xmlns:a16="http://schemas.microsoft.com/office/drawing/2014/main" val="2825328034"/>
                    </a:ext>
                  </a:extLst>
                </a:gridCol>
                <a:gridCol w="1231945">
                  <a:extLst>
                    <a:ext uri="{9D8B030D-6E8A-4147-A177-3AD203B41FA5}">
                      <a16:colId xmlns:a16="http://schemas.microsoft.com/office/drawing/2014/main" val="3167776089"/>
                    </a:ext>
                  </a:extLst>
                </a:gridCol>
                <a:gridCol w="1359789">
                  <a:extLst>
                    <a:ext uri="{9D8B030D-6E8A-4147-A177-3AD203B41FA5}">
                      <a16:colId xmlns:a16="http://schemas.microsoft.com/office/drawing/2014/main" val="457332901"/>
                    </a:ext>
                  </a:extLst>
                </a:gridCol>
                <a:gridCol w="1359789">
                  <a:extLst>
                    <a:ext uri="{9D8B030D-6E8A-4147-A177-3AD203B41FA5}">
                      <a16:colId xmlns:a16="http://schemas.microsoft.com/office/drawing/2014/main" val="3970420213"/>
                    </a:ext>
                  </a:extLst>
                </a:gridCol>
                <a:gridCol w="1394655">
                  <a:extLst>
                    <a:ext uri="{9D8B030D-6E8A-4147-A177-3AD203B41FA5}">
                      <a16:colId xmlns:a16="http://schemas.microsoft.com/office/drawing/2014/main" val="2813261295"/>
                    </a:ext>
                  </a:extLst>
                </a:gridCol>
                <a:gridCol w="1490537">
                  <a:extLst>
                    <a:ext uri="{9D8B030D-6E8A-4147-A177-3AD203B41FA5}">
                      <a16:colId xmlns:a16="http://schemas.microsoft.com/office/drawing/2014/main" val="3927669047"/>
                    </a:ext>
                  </a:extLst>
                </a:gridCol>
                <a:gridCol w="104599">
                  <a:extLst>
                    <a:ext uri="{9D8B030D-6E8A-4147-A177-3AD203B41FA5}">
                      <a16:colId xmlns:a16="http://schemas.microsoft.com/office/drawing/2014/main" val="3099739535"/>
                    </a:ext>
                  </a:extLst>
                </a:gridCol>
                <a:gridCol w="1359789">
                  <a:extLst>
                    <a:ext uri="{9D8B030D-6E8A-4147-A177-3AD203B41FA5}">
                      <a16:colId xmlns:a16="http://schemas.microsoft.com/office/drawing/2014/main" val="1330195557"/>
                    </a:ext>
                  </a:extLst>
                </a:gridCol>
              </a:tblGrid>
              <a:tr h="274514">
                <a:tc gridSpan="9">
                  <a:txBody>
                    <a:bodyPr/>
                    <a:lstStyle/>
                    <a:p>
                      <a:pPr algn="ctr" fontAlgn="ctr"/>
                      <a:r>
                        <a:rPr lang="en-US" sz="1100" b="1" i="0" u="none" strike="noStrike">
                          <a:solidFill>
                            <a:srgbClr val="000000"/>
                          </a:solidFill>
                          <a:effectLst/>
                          <a:latin typeface="Arial" panose="020B0604020202020204" pitchFamily="34" charset="0"/>
                        </a:rPr>
                        <a:t>The Revelation Judgments</a:t>
                      </a:r>
                    </a:p>
                  </a:txBody>
                  <a:tcPr marL="5410" marR="5410" marT="5410" marB="0" anchor="ctr">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71353899"/>
                  </a:ext>
                </a:extLst>
              </a:tr>
              <a:tr h="386190">
                <a:tc>
                  <a:txBody>
                    <a:bodyPr/>
                    <a:lstStyle/>
                    <a:p>
                      <a:pPr algn="l" fontAlgn="b"/>
                      <a:r>
                        <a:rPr lang="en-US" sz="500" b="1" i="0" u="none" strike="noStrike">
                          <a:solidFill>
                            <a:srgbClr val="000000"/>
                          </a:solidFill>
                          <a:effectLst/>
                          <a:latin typeface="Arial" panose="020B0604020202020204" pitchFamily="34" charset="0"/>
                        </a:rPr>
                        <a:t> </a:t>
                      </a:r>
                    </a:p>
                  </a:txBody>
                  <a:tcPr marL="5410" marR="5410" marT="541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900" b="1" i="0" u="none" strike="noStrike">
                          <a:solidFill>
                            <a:srgbClr val="000000"/>
                          </a:solidFill>
                          <a:effectLst/>
                          <a:latin typeface="Arial" panose="020B0604020202020204" pitchFamily="34" charset="0"/>
                        </a:rPr>
                        <a:t>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3</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4</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5</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900" b="1" i="0" u="none" strike="noStrike">
                          <a:solidFill>
                            <a:srgbClr val="000000"/>
                          </a:solidFill>
                          <a:effectLst/>
                          <a:latin typeface="Arial" panose="020B0604020202020204" pitchFamily="34" charset="0"/>
                        </a:rPr>
                        <a:t>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93015942"/>
                  </a:ext>
                </a:extLst>
              </a:tr>
              <a:tr h="124473">
                <a:tc gridSpan="9">
                  <a:txBody>
                    <a:bodyPr/>
                    <a:lstStyle/>
                    <a:p>
                      <a:pPr algn="ctr" fontAlgn="b"/>
                      <a:r>
                        <a:rPr lang="en-US" sz="500" b="1" i="0" u="none" strike="noStrike">
                          <a:solidFill>
                            <a:srgbClr val="000000"/>
                          </a:solidFill>
                          <a:effectLst/>
                          <a:latin typeface="Arial" panose="020B0604020202020204" pitchFamily="34" charset="0"/>
                        </a:rPr>
                        <a:t> </a:t>
                      </a:r>
                    </a:p>
                  </a:txBody>
                  <a:tcPr marL="5410" marR="5410" marT="5410" marB="0" anchor="b">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55474562"/>
                  </a:ext>
                </a:extLst>
              </a:tr>
              <a:tr h="221152">
                <a:tc>
                  <a:txBody>
                    <a:bodyPr/>
                    <a:lstStyle/>
                    <a:p>
                      <a:pPr algn="ctr" fontAlgn="ctr"/>
                      <a:r>
                        <a:rPr lang="en-US" sz="1100" b="1" i="0" u="none" strike="noStrike" dirty="0">
                          <a:solidFill>
                            <a:srgbClr val="000000"/>
                          </a:solidFill>
                          <a:effectLst/>
                          <a:latin typeface="Arial" panose="020B0604020202020204" pitchFamily="34" charset="0"/>
                        </a:rPr>
                        <a:t>Reference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6:1-2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6:3-4</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6:5-6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6:7-8</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6:9-11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6:12-17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8:1-6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04375068"/>
                  </a:ext>
                </a:extLst>
              </a:tr>
              <a:tr h="1594820">
                <a:tc>
                  <a:txBody>
                    <a:bodyPr/>
                    <a:lstStyle/>
                    <a:p>
                      <a:pPr algn="ctr" fontAlgn="ctr"/>
                      <a:r>
                        <a:rPr lang="en-US" sz="1100" b="1" i="0" u="none" strike="noStrike" dirty="0">
                          <a:solidFill>
                            <a:srgbClr val="000000"/>
                          </a:solidFill>
                          <a:effectLst/>
                          <a:latin typeface="Arial" panose="020B0604020202020204" pitchFamily="34" charset="0"/>
                        </a:rPr>
                        <a:t>Seal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White Horse     Bow                        Crown               (Stephanos)       Overcomer                      </a:t>
                      </a:r>
                      <a:r>
                        <a:rPr lang="en-US" sz="1100" b="1" i="0" u="none" strike="noStrike" dirty="0">
                          <a:solidFill>
                            <a:schemeClr val="bg1"/>
                          </a:solidFill>
                          <a:effectLst/>
                          <a:latin typeface="Arial" panose="020B0604020202020204" pitchFamily="34" charset="0"/>
                        </a:rPr>
                        <a:t>THE CHURCH</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Red Horse                Takes Peace                       Cause to Kill    One Another   Great Sword                      </a:t>
                      </a:r>
                      <a:r>
                        <a:rPr lang="en-US" sz="1100" b="1" i="0" u="none" strike="noStrike" dirty="0">
                          <a:solidFill>
                            <a:srgbClr val="FF0000"/>
                          </a:solidFill>
                          <a:effectLst/>
                          <a:latin typeface="Arial" panose="020B0604020202020204" pitchFamily="34" charset="0"/>
                        </a:rPr>
                        <a:t>WAR</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Black Horse               Balance (Yoke)                     Inflation on Needed Things                      Not Luxuries       </a:t>
                      </a:r>
                      <a:r>
                        <a:rPr lang="en-US" sz="1100" b="1" i="0" u="none" strike="noStrike" dirty="0">
                          <a:solidFill>
                            <a:srgbClr val="FF0000"/>
                          </a:solidFill>
                          <a:effectLst/>
                          <a:latin typeface="Arial" panose="020B0604020202020204" pitchFamily="34" charset="0"/>
                        </a:rPr>
                        <a:t>ECONOMIC</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Pale Horse                    Death &amp; Hades                          Power Over 1/4                    Sword, Hunger,                      Death &amp; Beasts           </a:t>
                      </a:r>
                      <a:r>
                        <a:rPr lang="en-US" sz="1100" b="1" i="0" u="none" strike="noStrike" dirty="0">
                          <a:solidFill>
                            <a:srgbClr val="FF0000"/>
                          </a:solidFill>
                          <a:effectLst/>
                          <a:latin typeface="Arial" panose="020B0604020202020204" pitchFamily="34" charset="0"/>
                        </a:rPr>
                        <a:t>FAMINE /  PESTILANCE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 Martyred Souls Under Altar                                    "How Long?"                                 White Robes                     Wait for the Remnant</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 Earthquake                                    Black Sun &amp;   Blood Moon                                Stars Fall                               Mts &amp; Isles Move                  Rich Men Hide                      from God’s Coming Wrath</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100" b="1" i="0" u="none" strike="noStrike" dirty="0">
                          <a:solidFill>
                            <a:schemeClr val="bg1"/>
                          </a:solidFill>
                          <a:effectLst/>
                          <a:latin typeface="Arial" panose="020B0604020202020204" pitchFamily="34" charset="0"/>
                        </a:rPr>
                        <a:t> </a:t>
                      </a:r>
                    </a:p>
                  </a:txBody>
                  <a:tcPr marL="5410" marR="5410" marT="5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Silence in Heaven            Angel w/ Censer         Noises, </a:t>
                      </a:r>
                      <a:r>
                        <a:rPr lang="en-US" sz="1100" b="1" i="0" u="none" strike="noStrike" dirty="0" err="1">
                          <a:solidFill>
                            <a:schemeClr val="tx1"/>
                          </a:solidFill>
                          <a:effectLst/>
                          <a:latin typeface="Arial" panose="020B0604020202020204" pitchFamily="34" charset="0"/>
                        </a:rPr>
                        <a:t>Thunderings</a:t>
                      </a:r>
                      <a:r>
                        <a:rPr lang="en-US" sz="1100" b="1" i="0" u="none" strike="noStrike" dirty="0">
                          <a:solidFill>
                            <a:schemeClr val="tx1"/>
                          </a:solidFill>
                          <a:effectLst/>
                          <a:latin typeface="Arial" panose="020B0604020202020204" pitchFamily="34" charset="0"/>
                        </a:rPr>
                        <a:t>,      Lightnings &amp; Earthquake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48941149"/>
                  </a:ext>
                </a:extLst>
              </a:tr>
              <a:tr h="194207">
                <a:tc gridSpan="9">
                  <a:txBody>
                    <a:bodyPr/>
                    <a:lstStyle/>
                    <a:p>
                      <a:pPr algn="ctr" fontAlgn="b"/>
                      <a:r>
                        <a:rPr lang="en-US" sz="1100" b="1" i="0" u="none" strike="noStrike" dirty="0">
                          <a:solidFill>
                            <a:srgbClr val="000000"/>
                          </a:solidFill>
                          <a:effectLst/>
                          <a:latin typeface="Arial" panose="020B0604020202020204" pitchFamily="34" charset="0"/>
                        </a:rPr>
                        <a:t> </a:t>
                      </a:r>
                    </a:p>
                  </a:txBody>
                  <a:tcPr marL="5410" marR="5410" marT="541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90740646"/>
                  </a:ext>
                </a:extLst>
              </a:tr>
              <a:tr h="221152">
                <a:tc>
                  <a:txBody>
                    <a:bodyPr/>
                    <a:lstStyle/>
                    <a:p>
                      <a:pPr algn="ctr" fontAlgn="ctr"/>
                      <a:r>
                        <a:rPr lang="en-US" sz="1100" b="1" i="0" u="none" strike="noStrike" dirty="0">
                          <a:solidFill>
                            <a:srgbClr val="000000"/>
                          </a:solidFill>
                          <a:effectLst/>
                          <a:latin typeface="Arial" panose="020B0604020202020204" pitchFamily="34" charset="0"/>
                        </a:rPr>
                        <a:t>Reference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8:7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8:8-9</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8:10-11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8:12-13</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9:1-12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9:13-21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a:solidFill>
                            <a:srgbClr val="000000"/>
                          </a:solidFill>
                          <a:effectLst/>
                          <a:latin typeface="Arial" panose="020B0604020202020204" pitchFamily="34" charset="0"/>
                        </a:rPr>
                        <a:t>Rev 11:15-19</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15852221"/>
                  </a:ext>
                </a:extLst>
              </a:tr>
              <a:tr h="1594820">
                <a:tc>
                  <a:txBody>
                    <a:bodyPr/>
                    <a:lstStyle/>
                    <a:p>
                      <a:pPr algn="ctr" fontAlgn="ctr"/>
                      <a:r>
                        <a:rPr lang="en-US" sz="1100" b="1" i="0" u="none" strike="noStrike" dirty="0">
                          <a:solidFill>
                            <a:srgbClr val="000000"/>
                          </a:solidFill>
                          <a:effectLst/>
                          <a:latin typeface="Arial" panose="020B0604020202020204" pitchFamily="34" charset="0"/>
                        </a:rPr>
                        <a:t>Trumpet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Hail &amp; Fire from Heaven                  Mingled w/ Blood                    Burn 1/3 of Trees               Burn All Grass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Burning Mountain into Sea                                  1/3 of Sea Creatures Die          Destroy 1/3         of Ships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Star Falls on         1/3 of Rivers &amp; Springs         Become Bitter     Many Men Die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1/3 of Sun, Moon Stars Dark           Day &amp; Night 1/3 Shorter              "Woe, Woe, Woe“  to Earth</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Star from Heaven with Key to Pit     Smoke &amp; Locusts  Harm Those w/out God's Mark 5 Mo.             "Woe, Woe"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4 Angels from Euphrates River      Kill 1/3 of Mankind with Fire, Smoke &amp; Brimstone               Men Don't Repent     3</a:t>
                      </a:r>
                      <a:r>
                        <a:rPr lang="en-US" sz="1100" b="1" i="0" u="none" strike="noStrike" baseline="30000" dirty="0">
                          <a:solidFill>
                            <a:schemeClr val="tx1"/>
                          </a:solidFill>
                          <a:effectLst/>
                          <a:latin typeface="Arial" panose="020B0604020202020204" pitchFamily="34" charset="0"/>
                        </a:rPr>
                        <a:t>rd</a:t>
                      </a:r>
                      <a:r>
                        <a:rPr lang="en-US" sz="1100" b="1" i="0" u="none" strike="noStrike" dirty="0">
                          <a:solidFill>
                            <a:schemeClr val="tx1"/>
                          </a:solidFill>
                          <a:effectLst/>
                          <a:latin typeface="Arial" panose="020B0604020202020204" pitchFamily="34" charset="0"/>
                        </a:rPr>
                        <a:t> "Woe"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 </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Nations to God           Elders Worship     Noises, </a:t>
                      </a:r>
                      <a:r>
                        <a:rPr lang="en-US" sz="1100" b="1" i="0" u="none" strike="noStrike" dirty="0" err="1">
                          <a:solidFill>
                            <a:schemeClr val="tx1"/>
                          </a:solidFill>
                          <a:effectLst/>
                          <a:latin typeface="Arial" panose="020B0604020202020204" pitchFamily="34" charset="0"/>
                        </a:rPr>
                        <a:t>Thunderings</a:t>
                      </a:r>
                      <a:r>
                        <a:rPr lang="en-US" sz="1100" b="1" i="0" u="none" strike="noStrike" dirty="0">
                          <a:solidFill>
                            <a:schemeClr val="tx1"/>
                          </a:solidFill>
                          <a:effectLst/>
                          <a:latin typeface="Arial" panose="020B0604020202020204" pitchFamily="34" charset="0"/>
                        </a:rPr>
                        <a:t>,      Lightnings &amp; Earthquake        Temple Opened</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36557500"/>
                  </a:ext>
                </a:extLst>
              </a:tr>
              <a:tr h="221152">
                <a:tc gridSpan="9">
                  <a:txBody>
                    <a:bodyPr/>
                    <a:lstStyle/>
                    <a:p>
                      <a:pPr algn="l" fontAlgn="ctr"/>
                      <a:r>
                        <a:rPr lang="en-US" sz="1100" b="1" i="0" u="none" strike="noStrike" dirty="0">
                          <a:solidFill>
                            <a:schemeClr val="tx1"/>
                          </a:solidFill>
                          <a:effectLst/>
                          <a:latin typeface="Arial" panose="020B0604020202020204" pitchFamily="34" charset="0"/>
                        </a:rPr>
                        <a:t>Seven Thunders                                   Rev 10:3-4                                     Sealed Up !!!</a:t>
                      </a:r>
                    </a:p>
                  </a:txBody>
                  <a:tcPr marL="5410" marR="5410" marT="541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01491828"/>
                  </a:ext>
                </a:extLst>
              </a:tr>
              <a:tr h="221152">
                <a:tc>
                  <a:txBody>
                    <a:bodyPr/>
                    <a:lstStyle/>
                    <a:p>
                      <a:pPr algn="ctr" fontAlgn="ctr"/>
                      <a:r>
                        <a:rPr lang="en-US" sz="1100" b="1" i="0" u="none" strike="noStrike">
                          <a:solidFill>
                            <a:srgbClr val="000000"/>
                          </a:solidFill>
                          <a:effectLst/>
                          <a:latin typeface="Arial" panose="020B0604020202020204" pitchFamily="34" charset="0"/>
                        </a:rPr>
                        <a:t>Reference</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100" b="1" i="0" u="none" strike="noStrike" dirty="0">
                          <a:solidFill>
                            <a:srgbClr val="000000"/>
                          </a:solidFill>
                          <a:effectLst/>
                          <a:latin typeface="Arial" panose="020B0604020202020204" pitchFamily="34" charset="0"/>
                        </a:rPr>
                        <a:t>Rev 16:2</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rgbClr val="000000"/>
                          </a:solidFill>
                          <a:effectLst/>
                          <a:latin typeface="Arial" panose="020B0604020202020204" pitchFamily="34" charset="0"/>
                        </a:rPr>
                        <a:t>Rev 16:3</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16:4-7</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16:8-9</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16:10-11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Arial" panose="020B0604020202020204" pitchFamily="34" charset="0"/>
                        </a:rPr>
                        <a:t>Rev 16:12-16</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ctr"/>
                      <a:r>
                        <a:rPr lang="en-US" sz="1100" b="1" i="0" u="none" strike="noStrike" dirty="0">
                          <a:solidFill>
                            <a:srgbClr val="000000"/>
                          </a:solidFill>
                          <a:effectLst/>
                          <a:latin typeface="Arial" panose="020B0604020202020204" pitchFamily="34" charset="0"/>
                        </a:rPr>
                        <a:t>Rev 16:17-21</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300552316"/>
                  </a:ext>
                </a:extLst>
              </a:tr>
              <a:tr h="1594820">
                <a:tc>
                  <a:txBody>
                    <a:bodyPr/>
                    <a:lstStyle/>
                    <a:p>
                      <a:pPr algn="ctr" fontAlgn="ctr"/>
                      <a:r>
                        <a:rPr lang="en-US" sz="1100" b="1" i="0" u="none" strike="noStrike">
                          <a:solidFill>
                            <a:srgbClr val="000000"/>
                          </a:solidFill>
                          <a:effectLst/>
                          <a:latin typeface="Arial" panose="020B0604020202020204" pitchFamily="34" charset="0"/>
                        </a:rPr>
                        <a:t>Bowl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Sores on All Men with Mark of the Beast</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Sea Becomes Blood                      Every Sea Creature</a:t>
                      </a:r>
                      <a:r>
                        <a:rPr lang="en-US" sz="1100" b="1" i="0" u="none" strike="noStrike" dirty="0">
                          <a:solidFill>
                            <a:schemeClr val="bg1"/>
                          </a:solidFill>
                          <a:effectLst/>
                          <a:latin typeface="Arial" panose="020B0604020202020204" pitchFamily="34" charset="0"/>
                        </a:rPr>
                        <a:t> Dies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Rivers &amp; Springs Become Blood</a:t>
                      </a:r>
                    </a:p>
                    <a:p>
                      <a:pPr algn="ctr" fontAlgn="ctr"/>
                      <a:r>
                        <a:rPr lang="en-US" sz="1100" b="1" i="0" u="none" strike="noStrike" dirty="0">
                          <a:solidFill>
                            <a:schemeClr val="tx1"/>
                          </a:solidFill>
                          <a:effectLst/>
                          <a:latin typeface="Arial" panose="020B0604020202020204" pitchFamily="34" charset="0"/>
                        </a:rPr>
                        <a:t>Every Sea   Creature Dies                              "True &amp; Righteous are Your Judgments"</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Sun Scorches       All Men                    Do Not Repent</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Darkness on     Beast Kingdom              Men Gnaw Tongues in Pain</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tx1"/>
                          </a:solidFill>
                          <a:effectLst/>
                          <a:latin typeface="Arial" panose="020B0604020202020204" pitchFamily="34" charset="0"/>
                        </a:rPr>
                        <a:t>Euphrates Dries Up                        3 Unclean Spirits    Gather Entire Earth to Battle at      </a:t>
                      </a:r>
                      <a:r>
                        <a:rPr lang="en-US" sz="1100" b="1" i="0" u="none" strike="noStrike" dirty="0" err="1">
                          <a:solidFill>
                            <a:schemeClr val="tx1"/>
                          </a:solidFill>
                          <a:effectLst/>
                          <a:latin typeface="Arial" panose="020B0604020202020204" pitchFamily="34" charset="0"/>
                        </a:rPr>
                        <a:t>HarMegiddo</a:t>
                      </a:r>
                      <a:endParaRPr lang="en-US" sz="1100" b="1" i="0" u="none" strike="noStrike" dirty="0">
                        <a:solidFill>
                          <a:schemeClr val="tx1"/>
                        </a:solidFill>
                        <a:effectLst/>
                        <a:latin typeface="Arial" panose="020B0604020202020204" pitchFamily="34" charset="0"/>
                      </a:endParaRP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ctr"/>
                      <a:r>
                        <a:rPr lang="en-US" sz="1100" b="1" i="0" u="none" strike="noStrike" dirty="0">
                          <a:solidFill>
                            <a:schemeClr val="tx1"/>
                          </a:solidFill>
                          <a:effectLst/>
                          <a:latin typeface="Arial" panose="020B0604020202020204" pitchFamily="34" charset="0"/>
                        </a:rPr>
                        <a:t>Poured on the Air     "It is Done"       Noises,  </a:t>
                      </a:r>
                      <a:r>
                        <a:rPr lang="en-US" sz="1100" b="1" i="0" u="none" strike="noStrike" dirty="0" err="1">
                          <a:solidFill>
                            <a:schemeClr val="tx1"/>
                          </a:solidFill>
                          <a:effectLst/>
                          <a:latin typeface="Arial" panose="020B0604020202020204" pitchFamily="34" charset="0"/>
                        </a:rPr>
                        <a:t>Thunderings</a:t>
                      </a:r>
                      <a:r>
                        <a:rPr lang="en-US" sz="1100" b="1" i="0" u="none" strike="noStrike" dirty="0">
                          <a:solidFill>
                            <a:schemeClr val="tx1"/>
                          </a:solidFill>
                          <a:effectLst/>
                          <a:latin typeface="Arial" panose="020B0604020202020204" pitchFamily="34" charset="0"/>
                        </a:rPr>
                        <a:t>,      Lightnings, Earthquake                 &amp; Hail</a:t>
                      </a:r>
                    </a:p>
                  </a:txBody>
                  <a:tcPr marL="5410" marR="5410" marT="5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4026108361"/>
                  </a:ext>
                </a:extLst>
              </a:tr>
            </a:tbl>
          </a:graphicData>
        </a:graphic>
      </p:graphicFrame>
    </p:spTree>
    <p:extLst>
      <p:ext uri="{BB962C8B-B14F-4D97-AF65-F5344CB8AC3E}">
        <p14:creationId xmlns:p14="http://schemas.microsoft.com/office/powerpoint/2010/main" val="418204066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7000" y="1371600"/>
            <a:ext cx="1117600" cy="666977"/>
          </a:xfrm>
          <a:prstGeom prst="rect">
            <a:avLst/>
          </a:prstGeom>
          <a:noFill/>
          <a:ln w="19050">
            <a:solidFill>
              <a:schemeClr val="tx1"/>
            </a:solidFill>
          </a:ln>
        </p:spPr>
        <p:txBody>
          <a:bodyPr wrap="square" rtlCol="0">
            <a:spAutoFit/>
          </a:bodyPr>
          <a:lstStyle/>
          <a:p>
            <a:pPr algn="ctr"/>
            <a:r>
              <a:rPr lang="en-US" sz="1867" b="1" dirty="0">
                <a:effectLst>
                  <a:outerShdw blurRad="38100" dist="38100" dir="2700000" algn="tl">
                    <a:srgbClr val="000000">
                      <a:alpha val="43137"/>
                    </a:srgbClr>
                  </a:outerShdw>
                </a:effectLst>
              </a:rPr>
              <a:t>Water to Blood</a:t>
            </a:r>
          </a:p>
        </p:txBody>
      </p:sp>
      <p:sp>
        <p:nvSpPr>
          <p:cNvPr id="28" name="TextBox 27"/>
          <p:cNvSpPr txBox="1"/>
          <p:nvPr/>
        </p:nvSpPr>
        <p:spPr>
          <a:xfrm>
            <a:off x="2749556" y="304803"/>
            <a:ext cx="6807201" cy="584775"/>
          </a:xfrm>
          <a:prstGeom prst="rect">
            <a:avLst/>
          </a:prstGeom>
          <a:noFill/>
        </p:spPr>
        <p:txBody>
          <a:bodyPr wrap="square" rtlCol="0">
            <a:spAutoFit/>
          </a:bodyPr>
          <a:lstStyle/>
          <a:p>
            <a:pPr algn="ctr"/>
            <a:r>
              <a:rPr 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Egyptian Plagues (Exodus 7-11)</a:t>
            </a:r>
          </a:p>
        </p:txBody>
      </p:sp>
      <p:sp>
        <p:nvSpPr>
          <p:cNvPr id="31" name="TextBox 30"/>
          <p:cNvSpPr txBox="1"/>
          <p:nvPr/>
        </p:nvSpPr>
        <p:spPr>
          <a:xfrm>
            <a:off x="1295400" y="1380471"/>
            <a:ext cx="1117600" cy="666977"/>
          </a:xfrm>
          <a:prstGeom prst="rect">
            <a:avLst/>
          </a:prstGeom>
          <a:noFill/>
          <a:ln w="19050">
            <a:solidFill>
              <a:schemeClr val="tx1"/>
            </a:solidFill>
          </a:ln>
        </p:spPr>
        <p:txBody>
          <a:bodyPr wrap="square" rtlCol="0">
            <a:spAutoFit/>
          </a:bodyPr>
          <a:lstStyle/>
          <a:p>
            <a:pPr algn="ctr"/>
            <a:r>
              <a:rPr lang="en-US" sz="1867" b="1" dirty="0">
                <a:effectLst>
                  <a:outerShdw blurRad="38100" dist="38100" dir="2700000" algn="tl">
                    <a:srgbClr val="000000">
                      <a:alpha val="43137"/>
                    </a:srgbClr>
                  </a:outerShdw>
                </a:effectLst>
              </a:rPr>
              <a:t>Frogs         </a:t>
            </a:r>
          </a:p>
          <a:p>
            <a:pPr algn="ctr"/>
            <a:endParaRPr lang="en-US" sz="1867" b="1" dirty="0">
              <a:effectLst>
                <a:outerShdw blurRad="38100" dist="38100" dir="2700000" algn="tl">
                  <a:srgbClr val="000000">
                    <a:alpha val="43137"/>
                  </a:srgbClr>
                </a:outerShdw>
              </a:effectLst>
            </a:endParaRPr>
          </a:p>
        </p:txBody>
      </p:sp>
      <p:sp>
        <p:nvSpPr>
          <p:cNvPr id="32" name="TextBox 31"/>
          <p:cNvSpPr txBox="1"/>
          <p:nvPr/>
        </p:nvSpPr>
        <p:spPr>
          <a:xfrm>
            <a:off x="2451100" y="1380471"/>
            <a:ext cx="1117600" cy="666977"/>
          </a:xfrm>
          <a:prstGeom prst="rect">
            <a:avLst/>
          </a:prstGeom>
          <a:noFill/>
          <a:ln w="19050">
            <a:solidFill>
              <a:schemeClr val="tx1"/>
            </a:solidFill>
          </a:ln>
        </p:spPr>
        <p:txBody>
          <a:bodyPr wrap="square" rtlCol="0">
            <a:spAutoFit/>
          </a:bodyPr>
          <a:lstStyle/>
          <a:p>
            <a:pPr algn="ctr"/>
            <a:r>
              <a:rPr lang="en-US" sz="1867" b="1" dirty="0">
                <a:effectLst>
                  <a:outerShdw blurRad="38100" dist="38100" dir="2700000" algn="tl">
                    <a:srgbClr val="000000">
                      <a:alpha val="43137"/>
                    </a:srgbClr>
                  </a:outerShdw>
                </a:effectLst>
              </a:rPr>
              <a:t>Dust to Lice</a:t>
            </a:r>
          </a:p>
        </p:txBody>
      </p:sp>
      <p:sp>
        <p:nvSpPr>
          <p:cNvPr id="33" name="TextBox 32"/>
          <p:cNvSpPr txBox="1"/>
          <p:nvPr/>
        </p:nvSpPr>
        <p:spPr>
          <a:xfrm>
            <a:off x="3646336" y="1391655"/>
            <a:ext cx="1117600" cy="666977"/>
          </a:xfrm>
          <a:prstGeom prst="rect">
            <a:avLst/>
          </a:prstGeom>
          <a:noFill/>
          <a:ln w="19050">
            <a:solidFill>
              <a:schemeClr val="tx1"/>
            </a:solidFill>
          </a:ln>
        </p:spPr>
        <p:txBody>
          <a:bodyPr wrap="square" rtlCol="0">
            <a:spAutoFit/>
          </a:bodyPr>
          <a:lstStyle/>
          <a:p>
            <a:pPr algn="ctr"/>
            <a:r>
              <a:rPr lang="en-US" sz="1867" b="1" dirty="0">
                <a:effectLst>
                  <a:outerShdw blurRad="38100" dist="38100" dir="2700000" algn="tl">
                    <a:srgbClr val="000000">
                      <a:alpha val="43137"/>
                    </a:srgbClr>
                  </a:outerShdw>
                </a:effectLst>
              </a:rPr>
              <a:t>Swarms of Flies</a:t>
            </a:r>
          </a:p>
        </p:txBody>
      </p:sp>
      <p:sp>
        <p:nvSpPr>
          <p:cNvPr id="34" name="TextBox 33"/>
          <p:cNvSpPr txBox="1"/>
          <p:nvPr/>
        </p:nvSpPr>
        <p:spPr>
          <a:xfrm>
            <a:off x="4843891" y="1382880"/>
            <a:ext cx="1117600" cy="666977"/>
          </a:xfrm>
          <a:prstGeom prst="rect">
            <a:avLst/>
          </a:prstGeom>
          <a:noFill/>
          <a:ln w="19050">
            <a:solidFill>
              <a:schemeClr val="tx1"/>
            </a:solidFill>
          </a:ln>
        </p:spPr>
        <p:txBody>
          <a:bodyPr wrap="square" rtlCol="0">
            <a:spAutoFit/>
          </a:bodyPr>
          <a:lstStyle/>
          <a:p>
            <a:pPr algn="ctr"/>
            <a:r>
              <a:rPr lang="en-US" sz="1867" b="1" dirty="0">
                <a:effectLst>
                  <a:outerShdw blurRad="38100" dist="38100" dir="2700000" algn="tl">
                    <a:srgbClr val="000000">
                      <a:alpha val="43137"/>
                    </a:srgbClr>
                  </a:outerShdw>
                </a:effectLst>
              </a:rPr>
              <a:t>Death of Cattle</a:t>
            </a:r>
          </a:p>
        </p:txBody>
      </p:sp>
      <p:sp>
        <p:nvSpPr>
          <p:cNvPr id="35" name="TextBox 34"/>
          <p:cNvSpPr txBox="1"/>
          <p:nvPr/>
        </p:nvSpPr>
        <p:spPr>
          <a:xfrm>
            <a:off x="6096000" y="1392156"/>
            <a:ext cx="1117600" cy="666977"/>
          </a:xfrm>
          <a:prstGeom prst="rect">
            <a:avLst/>
          </a:prstGeom>
          <a:noFill/>
          <a:ln w="19050">
            <a:solidFill>
              <a:schemeClr val="tx1"/>
            </a:solidFill>
          </a:ln>
        </p:spPr>
        <p:txBody>
          <a:bodyPr wrap="square" rtlCol="0">
            <a:spAutoFit/>
          </a:bodyPr>
          <a:lstStyle/>
          <a:p>
            <a:pPr algn="ctr"/>
            <a:r>
              <a:rPr lang="en-US" sz="1867" b="1" dirty="0">
                <a:effectLst>
                  <a:outerShdw blurRad="38100" dist="38100" dir="2700000" algn="tl">
                    <a:srgbClr val="000000">
                      <a:alpha val="43137"/>
                    </a:srgbClr>
                  </a:outerShdw>
                </a:effectLst>
              </a:rPr>
              <a:t>Boils &amp; Blisters</a:t>
            </a:r>
          </a:p>
        </p:txBody>
      </p:sp>
      <p:sp>
        <p:nvSpPr>
          <p:cNvPr id="36" name="TextBox 35"/>
          <p:cNvSpPr txBox="1"/>
          <p:nvPr/>
        </p:nvSpPr>
        <p:spPr>
          <a:xfrm>
            <a:off x="7315200" y="1376641"/>
            <a:ext cx="1117600" cy="666977"/>
          </a:xfrm>
          <a:prstGeom prst="rect">
            <a:avLst/>
          </a:prstGeom>
          <a:noFill/>
          <a:ln w="19050">
            <a:solidFill>
              <a:schemeClr val="tx1"/>
            </a:solidFill>
          </a:ln>
        </p:spPr>
        <p:txBody>
          <a:bodyPr wrap="square" rtlCol="0">
            <a:spAutoFit/>
          </a:bodyPr>
          <a:lstStyle/>
          <a:p>
            <a:pPr algn="ctr"/>
            <a:r>
              <a:rPr lang="en-US" sz="1867" b="1" dirty="0">
                <a:effectLst>
                  <a:outerShdw blurRad="38100" dist="38100" dir="2700000" algn="tl">
                    <a:srgbClr val="000000">
                      <a:alpha val="43137"/>
                    </a:srgbClr>
                  </a:outerShdw>
                </a:effectLst>
              </a:rPr>
              <a:t>Hail &amp; Fire</a:t>
            </a:r>
          </a:p>
        </p:txBody>
      </p:sp>
      <p:sp>
        <p:nvSpPr>
          <p:cNvPr id="37" name="TextBox 36"/>
          <p:cNvSpPr txBox="1"/>
          <p:nvPr/>
        </p:nvSpPr>
        <p:spPr>
          <a:xfrm>
            <a:off x="8534400" y="1392156"/>
            <a:ext cx="1117600" cy="666977"/>
          </a:xfrm>
          <a:prstGeom prst="rect">
            <a:avLst/>
          </a:prstGeom>
          <a:noFill/>
          <a:ln w="19050">
            <a:solidFill>
              <a:schemeClr val="tx1"/>
            </a:solidFill>
          </a:ln>
        </p:spPr>
        <p:txBody>
          <a:bodyPr wrap="square" rtlCol="0">
            <a:spAutoFit/>
          </a:bodyPr>
          <a:lstStyle/>
          <a:p>
            <a:pPr algn="ctr"/>
            <a:r>
              <a:rPr lang="en-US" sz="1867" b="1" dirty="0">
                <a:effectLst>
                  <a:outerShdw blurRad="38100" dist="38100" dir="2700000" algn="tl">
                    <a:srgbClr val="000000">
                      <a:alpha val="43137"/>
                    </a:srgbClr>
                  </a:outerShdw>
                </a:effectLst>
              </a:rPr>
              <a:t>Locust Swarms</a:t>
            </a:r>
          </a:p>
        </p:txBody>
      </p:sp>
      <p:sp>
        <p:nvSpPr>
          <p:cNvPr id="38" name="TextBox 37"/>
          <p:cNvSpPr txBox="1"/>
          <p:nvPr/>
        </p:nvSpPr>
        <p:spPr>
          <a:xfrm>
            <a:off x="9753600" y="1395891"/>
            <a:ext cx="1219200" cy="666977"/>
          </a:xfrm>
          <a:prstGeom prst="rect">
            <a:avLst/>
          </a:prstGeom>
          <a:noFill/>
          <a:ln w="19050">
            <a:solidFill>
              <a:schemeClr val="tx1"/>
            </a:solidFill>
          </a:ln>
        </p:spPr>
        <p:txBody>
          <a:bodyPr wrap="square" rtlCol="0">
            <a:spAutoFit/>
          </a:bodyPr>
          <a:lstStyle/>
          <a:p>
            <a:pPr algn="ctr"/>
            <a:r>
              <a:rPr lang="en-US" sz="1867" b="1" dirty="0">
                <a:effectLst>
                  <a:outerShdw blurRad="38100" dist="38100" dir="2700000" algn="tl">
                    <a:srgbClr val="000000">
                      <a:alpha val="43137"/>
                    </a:srgbClr>
                  </a:outerShdw>
                </a:effectLst>
              </a:rPr>
              <a:t>Darkness</a:t>
            </a:r>
          </a:p>
          <a:p>
            <a:pPr algn="ctr"/>
            <a:endParaRPr lang="en-US" sz="1867" b="1" dirty="0">
              <a:effectLst>
                <a:outerShdw blurRad="38100" dist="38100" dir="2700000" algn="tl">
                  <a:srgbClr val="000000">
                    <a:alpha val="43137"/>
                  </a:srgbClr>
                </a:outerShdw>
              </a:effectLst>
            </a:endParaRPr>
          </a:p>
        </p:txBody>
      </p:sp>
      <p:sp>
        <p:nvSpPr>
          <p:cNvPr id="39" name="TextBox 38"/>
          <p:cNvSpPr txBox="1"/>
          <p:nvPr/>
        </p:nvSpPr>
        <p:spPr>
          <a:xfrm>
            <a:off x="11011673" y="1395891"/>
            <a:ext cx="1117600" cy="666977"/>
          </a:xfrm>
          <a:prstGeom prst="rect">
            <a:avLst/>
          </a:prstGeom>
          <a:noFill/>
          <a:ln w="19050">
            <a:solidFill>
              <a:schemeClr val="tx1"/>
            </a:solidFill>
          </a:ln>
        </p:spPr>
        <p:txBody>
          <a:bodyPr wrap="square" rtlCol="0">
            <a:spAutoFit/>
          </a:bodyPr>
          <a:lstStyle/>
          <a:p>
            <a:pPr algn="ctr"/>
            <a:r>
              <a:rPr lang="en-US" sz="1867" b="1" dirty="0">
                <a:effectLst>
                  <a:outerShdw blurRad="38100" dist="38100" dir="2700000" algn="tl">
                    <a:srgbClr val="000000">
                      <a:alpha val="43137"/>
                    </a:srgbClr>
                  </a:outerShdw>
                </a:effectLst>
              </a:rPr>
              <a:t>Death of 1</a:t>
            </a:r>
            <a:r>
              <a:rPr lang="en-US" sz="1867" b="1" baseline="30000" dirty="0">
                <a:effectLst>
                  <a:outerShdw blurRad="38100" dist="38100" dir="2700000" algn="tl">
                    <a:srgbClr val="000000">
                      <a:alpha val="43137"/>
                    </a:srgbClr>
                  </a:outerShdw>
                </a:effectLst>
              </a:rPr>
              <a:t>st</a:t>
            </a:r>
            <a:r>
              <a:rPr lang="en-US" sz="1867" b="1" dirty="0">
                <a:effectLst>
                  <a:outerShdw blurRad="38100" dist="38100" dir="2700000" algn="tl">
                    <a:srgbClr val="000000">
                      <a:alpha val="43137"/>
                    </a:srgbClr>
                  </a:outerShdw>
                </a:effectLst>
              </a:rPr>
              <a:t> Born</a:t>
            </a:r>
          </a:p>
        </p:txBody>
      </p:sp>
      <p:cxnSp>
        <p:nvCxnSpPr>
          <p:cNvPr id="42" name="Straight Connector 41"/>
          <p:cNvCxnSpPr/>
          <p:nvPr/>
        </p:nvCxnSpPr>
        <p:spPr>
          <a:xfrm>
            <a:off x="3607525" y="1219200"/>
            <a:ext cx="19409" cy="43434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296849" y="2394469"/>
            <a:ext cx="3048000" cy="1077218"/>
          </a:xfrm>
          <a:prstGeom prst="rect">
            <a:avLst/>
          </a:prstGeom>
          <a:noFill/>
        </p:spPr>
        <p:txBody>
          <a:bodyPr wrap="square" rtlCol="0">
            <a:spAutoFit/>
          </a:bodyPr>
          <a:lstStyle/>
          <a:p>
            <a:pPr algn="ctr"/>
            <a:r>
              <a:rPr 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Affected Everyone</a:t>
            </a:r>
          </a:p>
        </p:txBody>
      </p:sp>
      <p:sp>
        <p:nvSpPr>
          <p:cNvPr id="47" name="TextBox 46"/>
          <p:cNvSpPr txBox="1"/>
          <p:nvPr/>
        </p:nvSpPr>
        <p:spPr>
          <a:xfrm>
            <a:off x="4763936" y="2394469"/>
            <a:ext cx="5294464" cy="1077218"/>
          </a:xfrm>
          <a:prstGeom prst="rect">
            <a:avLst/>
          </a:prstGeom>
          <a:noFill/>
        </p:spPr>
        <p:txBody>
          <a:bodyPr wrap="square" rtlCol="0">
            <a:spAutoFit/>
          </a:bodyPr>
          <a:lstStyle/>
          <a:p>
            <a:pPr algn="ctr"/>
            <a:r>
              <a:rPr 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Affected Only Egyptians</a:t>
            </a:r>
          </a:p>
          <a:p>
            <a:pPr algn="ctr"/>
            <a:r>
              <a:rPr 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(Goshen Exempted)</a:t>
            </a:r>
          </a:p>
        </p:txBody>
      </p:sp>
      <p:sp>
        <p:nvSpPr>
          <p:cNvPr id="48" name="TextBox 47"/>
          <p:cNvSpPr txBox="1"/>
          <p:nvPr/>
        </p:nvSpPr>
        <p:spPr>
          <a:xfrm>
            <a:off x="500049" y="4191004"/>
            <a:ext cx="3048000" cy="1077218"/>
          </a:xfrm>
          <a:prstGeom prst="rect">
            <a:avLst/>
          </a:prstGeom>
          <a:noFill/>
        </p:spPr>
        <p:txBody>
          <a:bodyPr wrap="square" rtlCol="0">
            <a:spAutoFit/>
          </a:bodyPr>
          <a:lstStyle/>
          <a:p>
            <a:pPr algn="ctr"/>
            <a:r>
              <a:rPr lang="en-US" sz="32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Tribulation on Everyone</a:t>
            </a:r>
          </a:p>
        </p:txBody>
      </p:sp>
      <p:cxnSp>
        <p:nvCxnSpPr>
          <p:cNvPr id="19" name="Straight Connector 18"/>
          <p:cNvCxnSpPr/>
          <p:nvPr/>
        </p:nvCxnSpPr>
        <p:spPr>
          <a:xfrm>
            <a:off x="11581621" y="2209800"/>
            <a:ext cx="9705" cy="36576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2102927" y="5600700"/>
            <a:ext cx="3048000" cy="1077218"/>
          </a:xfrm>
          <a:prstGeom prst="rect">
            <a:avLst/>
          </a:prstGeom>
          <a:noFill/>
        </p:spPr>
        <p:txBody>
          <a:bodyPr wrap="square" rtlCol="0">
            <a:spAutoFit/>
          </a:bodyPr>
          <a:lstStyle/>
          <a:p>
            <a:pPr algn="ctr"/>
            <a:r>
              <a:rPr lang="en-US" sz="3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Judgment Day (</a:t>
            </a:r>
            <a:r>
              <a:rPr lang="en-US" sz="3200" b="1" i="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Yom Kippur</a:t>
            </a:r>
            <a:r>
              <a:rPr lang="en-US" sz="3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5" name="TextBox 24"/>
          <p:cNvSpPr txBox="1"/>
          <p:nvPr/>
        </p:nvSpPr>
        <p:spPr>
          <a:xfrm>
            <a:off x="10033005" y="6052067"/>
            <a:ext cx="2244119" cy="584775"/>
          </a:xfrm>
          <a:prstGeom prst="rect">
            <a:avLst/>
          </a:prstGeom>
          <a:noFill/>
        </p:spPr>
        <p:txBody>
          <a:bodyPr wrap="square" rtlCol="0">
            <a:spAutoFit/>
          </a:bodyPr>
          <a:lstStyle/>
          <a:p>
            <a:pPr algn="ctr"/>
            <a:r>
              <a:rPr lang="en-US" sz="3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Passover</a:t>
            </a:r>
          </a:p>
        </p:txBody>
      </p:sp>
      <p:sp>
        <p:nvSpPr>
          <p:cNvPr id="21" name="TextBox 20"/>
          <p:cNvSpPr txBox="1"/>
          <p:nvPr/>
        </p:nvSpPr>
        <p:spPr>
          <a:xfrm>
            <a:off x="4978400" y="4191004"/>
            <a:ext cx="5384800" cy="1077218"/>
          </a:xfrm>
          <a:prstGeom prst="rect">
            <a:avLst/>
          </a:prstGeom>
          <a:noFill/>
        </p:spPr>
        <p:txBody>
          <a:bodyPr wrap="square" rtlCol="0">
            <a:spAutoFit/>
          </a:bodyPr>
          <a:lstStyle/>
          <a:p>
            <a:pPr algn="ctr"/>
            <a:r>
              <a:rPr lang="en-US" sz="32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God’s Judgment on the Egyptians</a:t>
            </a:r>
          </a:p>
        </p:txBody>
      </p:sp>
    </p:spTree>
    <p:extLst>
      <p:ext uri="{BB962C8B-B14F-4D97-AF65-F5344CB8AC3E}">
        <p14:creationId xmlns:p14="http://schemas.microsoft.com/office/powerpoint/2010/main" val="3464972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1644</TotalTime>
  <Words>16331</Words>
  <Application>Microsoft Office PowerPoint</Application>
  <PresentationFormat>Widescreen</PresentationFormat>
  <Paragraphs>3402</Paragraphs>
  <Slides>102</Slides>
  <Notes>17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102</vt:i4>
      </vt:variant>
    </vt:vector>
  </HeadingPairs>
  <TitlesOfParts>
    <vt:vector size="107"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 Baker</dc:creator>
  <cp:lastModifiedBy>Jon Baker</cp:lastModifiedBy>
  <cp:revision>93</cp:revision>
  <dcterms:created xsi:type="dcterms:W3CDTF">2024-05-21T20:03:00Z</dcterms:created>
  <dcterms:modified xsi:type="dcterms:W3CDTF">2024-06-14T15:36:09Z</dcterms:modified>
</cp:coreProperties>
</file>