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970" r:id="rId2"/>
    <p:sldId id="1063" r:id="rId3"/>
    <p:sldId id="1043" r:id="rId4"/>
    <p:sldId id="1017" r:id="rId5"/>
    <p:sldId id="1018" r:id="rId6"/>
    <p:sldId id="1044" r:id="rId7"/>
    <p:sldId id="1045" r:id="rId8"/>
    <p:sldId id="1046" r:id="rId9"/>
    <p:sldId id="1047" r:id="rId10"/>
    <p:sldId id="1048" r:id="rId11"/>
    <p:sldId id="1049" r:id="rId12"/>
    <p:sldId id="1050" r:id="rId13"/>
    <p:sldId id="1051" r:id="rId14"/>
    <p:sldId id="282" r:id="rId15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90" autoAdjust="0"/>
  </p:normalViewPr>
  <p:slideViewPr>
    <p:cSldViewPr snapToGrid="0">
      <p:cViewPr>
        <p:scale>
          <a:sx n="100" d="100"/>
          <a:sy n="100" d="100"/>
        </p:scale>
        <p:origin x="138" y="90"/>
      </p:cViewPr>
      <p:guideLst/>
    </p:cSldViewPr>
  </p:slideViewPr>
  <p:outlineViewPr>
    <p:cViewPr>
      <p:scale>
        <a:sx n="33" d="100"/>
        <a:sy n="33" d="100"/>
      </p:scale>
      <p:origin x="0" y="-381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4002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95A799C5-12E5-47D8-A585-9B94E243770E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BBD597FD-C39A-4012-AD64-CF0193504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809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597FD-C39A-4012-AD64-CF019350484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498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E4A5E-272A-D4AE-33C3-0FC6C45700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06A0EA-E0F6-C356-CF88-D156EC1077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A7B56-1678-B3F2-407A-4D724DF53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7E523-DC96-4303-9A05-B2A1D07ADA32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60AEA-4C9C-56E8-A776-90A3CE123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ED6A0-8D30-EBD3-B843-68F29DE21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F52F-70A4-4A5A-B22E-0EB0A32F3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188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8372F-D56A-F033-6422-BA0C596BA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7B0931-F937-33CA-48D1-B4CB8A2B0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1632EB-CCB0-35CF-B856-C75406F8E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7E523-DC96-4303-9A05-B2A1D07ADA32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30B98F-E8FB-1404-B1AC-3CDFB0020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4D50F5-6804-697D-00C5-A65B376E3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F52F-70A4-4A5A-B22E-0EB0A32F3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038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9798C3-C24E-1BA8-A5F3-362EDDB3A5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968CF1-FD3F-420B-07A2-F547A1FB80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409C73-C666-3914-7721-0BB170E5C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7E523-DC96-4303-9A05-B2A1D07ADA32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062926-D178-5267-8CE9-FC96AE7E7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4CAC1-F241-38D4-E5F9-41330C949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F52F-70A4-4A5A-B22E-0EB0A32F3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040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D648B-E300-CC89-42A3-85120F55F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E8E72-206C-E69C-8F1D-667B6897E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5701C-641A-DF0C-7CC5-9E2F8E920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7E523-DC96-4303-9A05-B2A1D07ADA32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D1A63-3838-76D2-6CC0-57A0E4670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1C8F2-7EB4-C841-8264-17277B1B5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F52F-70A4-4A5A-B22E-0EB0A32F3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966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66321-1DFB-DE40-363A-9964343C1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AD2494-40C2-1195-E7CF-9BB150CC9A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E1DD12-541C-8C49-C810-1817340BA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7E523-DC96-4303-9A05-B2A1D07ADA32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DD3C9-EC4D-BB0C-0647-2464D054B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35A10-FFCA-59B7-F9FA-85E21B154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F52F-70A4-4A5A-B22E-0EB0A32F3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55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B07C2-2D43-FFCD-2901-308816C4D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B5C3A-6CCB-F89E-A5B4-BB0E3DF90B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F8CC22-45D5-441F-EA73-46EC93587A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4ADF4D-20AE-791F-C705-075371117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7E523-DC96-4303-9A05-B2A1D07ADA32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0BD0D2-C460-E59B-0EF3-624B1AF0B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1E0A56-9813-D1E2-439F-5C497EC21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F52F-70A4-4A5A-B22E-0EB0A32F3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7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161A4-3B4B-75AB-342E-83FC14473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4B9BBF-16A1-1BAC-954E-137558F60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22F4AB-0CC2-A21E-50F2-C074658C2D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C80193-87BC-8E40-490C-0C3516D6BF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4AA4D2-74DA-0F14-CCBC-9FBB0FF1A2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921AFA-03E4-956C-3997-BE482D096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7E523-DC96-4303-9A05-B2A1D07ADA32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7D2B36-3C6B-EA05-8963-3AF8C896E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152044-C173-F413-67EE-E7A316A3A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F52F-70A4-4A5A-B22E-0EB0A32F3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588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00295-D436-A2DF-3540-C85A03A83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44389A-00FF-D05C-157B-48E6032D8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7E523-DC96-4303-9A05-B2A1D07ADA32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E1EB6A-29EB-B1C8-915A-8C7AA2CDA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F75703-87E1-7909-6B57-377E89279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F52F-70A4-4A5A-B22E-0EB0A32F3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69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4B223C-C799-0C3A-3F90-5CF40DC02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7E523-DC96-4303-9A05-B2A1D07ADA32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95B774-719E-BC87-5DA8-F28DB5246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9B67C3-5693-4EFE-867D-1C6FFF3C9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F52F-70A4-4A5A-B22E-0EB0A32F3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92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6484E-0E2E-8064-A2EC-84C66C8C3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B34AA-97D0-0BE3-890C-F70734A0C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FB3D98-4076-4F46-2110-F36C91BD35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74DE49-5810-CBF1-84F3-8D414B9BC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7E523-DC96-4303-9A05-B2A1D07ADA32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107BEC-8154-F380-E5EC-4942D808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D29EAE-AA99-7140-7E46-13F8FACDB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F52F-70A4-4A5A-B22E-0EB0A32F3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599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179A5-BEE0-383C-E241-EFE11312C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9CF5DF-9AF3-32FE-D089-049AD4ED08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3D935A-840E-5FFF-2D03-951A0C25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96EDA9-67C9-AC0C-CB71-F28412E57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7E523-DC96-4303-9A05-B2A1D07ADA32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A8F25A-D27D-E237-41BB-EF5D73F21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709ADD-4073-3A2F-547A-A614EBBAB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F52F-70A4-4A5A-B22E-0EB0A32F3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524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650AA8-A651-8E99-37B4-731DA0B2F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05A0D1-275F-4BBE-057F-8701C120B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FEFB0-E09E-BE5E-E3C9-5F17FB07F4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7E523-DC96-4303-9A05-B2A1D07ADA32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E61FA-0491-7592-A58C-A593525505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97EF60-7049-C41C-8C13-BC448B0461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4F52F-70A4-4A5A-B22E-0EB0A32F3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328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My Documents\Temple Aron HaKodesh\Service Messages\Shavuot\IMG_0005.jpg">
            <a:extLst>
              <a:ext uri="{FF2B5EF4-FFF2-40B4-BE49-F238E27FC236}">
                <a16:creationId xmlns:a16="http://schemas.microsoft.com/office/drawing/2014/main" id="{F74643AA-7168-F304-0331-B85C9C6A3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395200" cy="697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>
            <a:extLst>
              <a:ext uri="{FF2B5EF4-FFF2-40B4-BE49-F238E27FC236}">
                <a16:creationId xmlns:a16="http://schemas.microsoft.com/office/drawing/2014/main" id="{2952BBDB-79A1-89FC-2B5B-EAB6EED2E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7200" y="1219200"/>
            <a:ext cx="8737600" cy="74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</a:pPr>
            <a:endParaRPr lang="en-US" altLang="en-US" sz="4267" b="0">
              <a:solidFill>
                <a:srgbClr val="4B2500"/>
              </a:solidFill>
            </a:endParaRPr>
          </a:p>
        </p:txBody>
      </p:sp>
      <p:sp>
        <p:nvSpPr>
          <p:cNvPr id="2248708" name="Rectangle 4">
            <a:extLst>
              <a:ext uri="{FF2B5EF4-FFF2-40B4-BE49-F238E27FC236}">
                <a16:creationId xmlns:a16="http://schemas.microsoft.com/office/drawing/2014/main" id="{C3A6F840-666F-E4CE-C87E-C7E18565A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" y="1219200"/>
            <a:ext cx="12090400" cy="2875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121917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B2500"/>
              </a:buClr>
              <a:buSzPct val="70000"/>
              <a:defRPr/>
            </a:pPr>
            <a:r>
              <a:rPr lang="en-US" sz="6000" b="1" dirty="0">
                <a:solidFill>
                  <a:srgbClr val="FFFFE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Revelation</a:t>
            </a:r>
          </a:p>
          <a:p>
            <a:pPr algn="ctr" defTabSz="121917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4B2500"/>
              </a:buClr>
              <a:buSzPct val="70000"/>
              <a:defRPr/>
            </a:pPr>
            <a:r>
              <a:rPr lang="en-US" sz="6000" b="1" dirty="0">
                <a:solidFill>
                  <a:srgbClr val="FFFFE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Chapters 8 &amp; 9</a:t>
            </a:r>
          </a:p>
        </p:txBody>
      </p:sp>
    </p:spTree>
    <p:extLst>
      <p:ext uri="{BB962C8B-B14F-4D97-AF65-F5344CB8AC3E}">
        <p14:creationId xmlns:p14="http://schemas.microsoft.com/office/powerpoint/2010/main" val="2496732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855D658-B7BB-1CE6-1361-2305250457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0411611"/>
              </p:ext>
            </p:extLst>
          </p:nvPr>
        </p:nvGraphicFramePr>
        <p:xfrm>
          <a:off x="333375" y="85724"/>
          <a:ext cx="11487151" cy="6619877"/>
        </p:xfrm>
        <a:graphic>
          <a:graphicData uri="http://schemas.openxmlformats.org/drawingml/2006/table">
            <a:tbl>
              <a:tblPr/>
              <a:tblGrid>
                <a:gridCol w="1112164">
                  <a:extLst>
                    <a:ext uri="{9D8B030D-6E8A-4147-A177-3AD203B41FA5}">
                      <a16:colId xmlns:a16="http://schemas.microsoft.com/office/drawing/2014/main" val="2884575233"/>
                    </a:ext>
                  </a:extLst>
                </a:gridCol>
                <a:gridCol w="1449561">
                  <a:extLst>
                    <a:ext uri="{9D8B030D-6E8A-4147-A177-3AD203B41FA5}">
                      <a16:colId xmlns:a16="http://schemas.microsoft.com/office/drawing/2014/main" val="3281247610"/>
                    </a:ext>
                  </a:extLst>
                </a:gridCol>
                <a:gridCol w="1324598">
                  <a:extLst>
                    <a:ext uri="{9D8B030D-6E8A-4147-A177-3AD203B41FA5}">
                      <a16:colId xmlns:a16="http://schemas.microsoft.com/office/drawing/2014/main" val="3665479351"/>
                    </a:ext>
                  </a:extLst>
                </a:gridCol>
                <a:gridCol w="1462059">
                  <a:extLst>
                    <a:ext uri="{9D8B030D-6E8A-4147-A177-3AD203B41FA5}">
                      <a16:colId xmlns:a16="http://schemas.microsoft.com/office/drawing/2014/main" val="1313777925"/>
                    </a:ext>
                  </a:extLst>
                </a:gridCol>
                <a:gridCol w="1462059">
                  <a:extLst>
                    <a:ext uri="{9D8B030D-6E8A-4147-A177-3AD203B41FA5}">
                      <a16:colId xmlns:a16="http://schemas.microsoft.com/office/drawing/2014/main" val="1771795557"/>
                    </a:ext>
                  </a:extLst>
                </a:gridCol>
                <a:gridCol w="1499546">
                  <a:extLst>
                    <a:ext uri="{9D8B030D-6E8A-4147-A177-3AD203B41FA5}">
                      <a16:colId xmlns:a16="http://schemas.microsoft.com/office/drawing/2014/main" val="2437091559"/>
                    </a:ext>
                  </a:extLst>
                </a:gridCol>
                <a:gridCol w="1602639">
                  <a:extLst>
                    <a:ext uri="{9D8B030D-6E8A-4147-A177-3AD203B41FA5}">
                      <a16:colId xmlns:a16="http://schemas.microsoft.com/office/drawing/2014/main" val="1262955654"/>
                    </a:ext>
                  </a:extLst>
                </a:gridCol>
                <a:gridCol w="112466">
                  <a:extLst>
                    <a:ext uri="{9D8B030D-6E8A-4147-A177-3AD203B41FA5}">
                      <a16:colId xmlns:a16="http://schemas.microsoft.com/office/drawing/2014/main" val="120089100"/>
                    </a:ext>
                  </a:extLst>
                </a:gridCol>
                <a:gridCol w="1462059">
                  <a:extLst>
                    <a:ext uri="{9D8B030D-6E8A-4147-A177-3AD203B41FA5}">
                      <a16:colId xmlns:a16="http://schemas.microsoft.com/office/drawing/2014/main" val="3394655968"/>
                    </a:ext>
                  </a:extLst>
                </a:gridCol>
              </a:tblGrid>
              <a:tr h="277415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The Revelation Judgments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3902499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5 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0163127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6:1-2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6:3-4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6:5-6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6:7-8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6:9-11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6:12-17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8:1-6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883579"/>
                  </a:ext>
                </a:extLst>
              </a:tr>
              <a:tr h="16116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Seal Judgments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White Horse         Bow                        Crown       (Stephanos)   Overcomer                  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THE CHURCH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Red Horse       Takes Peace                       Cause to Kill      One Another          Great Sword                  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WAR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Black Horse     Balance (Yoke)                     Inflation on Needed Things                      Not Luxuries       </a:t>
                      </a:r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ECONOMIC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Pale Horse         Death &amp; Hades                          Power Over 1/4                    Sword, Hunger,                      Death &amp; Beasts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FAMINE 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PESTILANCE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Martyred Souls Under Altar                                    "How Long?"                                 White Robes                    Wait for the Remnant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Earthquake                                    Black Sun &amp;          Blood Moon                                Stars Fall                    Mts &amp; Isles Move     Men Hide from God's Coming Wrath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Silence in Heaven            Angel w/ Censer     Noises, Thunderings,      Lightnings &amp; Earthquake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1242765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4298157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8:7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8:8-9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8:10-11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8:12-13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9:1-12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9:13-21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11:15-19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249763"/>
                  </a:ext>
                </a:extLst>
              </a:tr>
              <a:tr h="16116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Trumpet Judgments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Heaven to Earth    Hail &amp; Fire                  Mingled w/ Blood                    Burn 1/3 of Trees               Burn All Grass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Burning Mountain into Sea                      1/3 of Sea Creatures Die          Destroy 1/3            of Ships 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Star Falls on            1/3 of Rivers &amp; Springs           Become Bitter     Many Men Die                           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1/3 of Sun, Moon Stars Dark              Day &amp; Night 1/3 Shorter               "Woe, Woe, Woe"     to Earth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Star from Heaven with Key to Pit           Smoke &amp; Darkness Locusts  Harm Those w/out God's Mark       9 Months              "Woe, Woe"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 Angels from Euphrates River         Kill 1/3 of Mankind with Fire, Smoke &amp; Brimstone                  Men Don't Repent        3</a:t>
                      </a:r>
                      <a:r>
                        <a:rPr lang="en-US" sz="1100" b="1" i="0" u="none" strike="noStrike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rd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"Woe"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Nations Become God's               Noises, </a:t>
                      </a:r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Thunderings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      Lightnings &amp; Earthquake        Temple Opened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6633672"/>
                  </a:ext>
                </a:extLst>
              </a:tr>
              <a:tr h="223488">
                <a:tc gridSpan="9"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0C0C0"/>
                          </a:highlight>
                          <a:latin typeface="Arial" panose="020B0604020202020204" pitchFamily="34" charset="0"/>
                        </a:rPr>
                        <a:t>Seven Thunders                                   Rev 10:3-4                                     Sealed Up !!!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882605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1006137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16:2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16:3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16:4-7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16:8-9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16:10-11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16:12-16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16:17-21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7264518"/>
                  </a:ext>
                </a:extLst>
              </a:tr>
              <a:tr h="15546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Bowl Judgments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Poured on Earth             Sores on All Men with Mark of the Beast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Poured on Sea Becomes Blood                      Every Sea Creature Dies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Rivers &amp; Springs Become Blood                       "True &amp; Righteous are Your Judgments"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Sun Scorches         All Men                      Do Not Repent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Darkness on Beast Kingdom                 Men Gnaw Tongues  in Pain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Euphrates Dries Up                        3 Unclean Spirits    Gather Entire Earth to Battle at       </a:t>
                      </a:r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HarMegiddo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Poured on the Air       "It is Done"         Noises, </a:t>
                      </a:r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Thunderings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      Lightnings, Earthquake                 &amp; Hail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719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530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855D658-B7BB-1CE6-1361-2305250457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711664"/>
              </p:ext>
            </p:extLst>
          </p:nvPr>
        </p:nvGraphicFramePr>
        <p:xfrm>
          <a:off x="333375" y="85724"/>
          <a:ext cx="11487151" cy="6619877"/>
        </p:xfrm>
        <a:graphic>
          <a:graphicData uri="http://schemas.openxmlformats.org/drawingml/2006/table">
            <a:tbl>
              <a:tblPr/>
              <a:tblGrid>
                <a:gridCol w="1112164">
                  <a:extLst>
                    <a:ext uri="{9D8B030D-6E8A-4147-A177-3AD203B41FA5}">
                      <a16:colId xmlns:a16="http://schemas.microsoft.com/office/drawing/2014/main" val="2884575233"/>
                    </a:ext>
                  </a:extLst>
                </a:gridCol>
                <a:gridCol w="1449561">
                  <a:extLst>
                    <a:ext uri="{9D8B030D-6E8A-4147-A177-3AD203B41FA5}">
                      <a16:colId xmlns:a16="http://schemas.microsoft.com/office/drawing/2014/main" val="3281247610"/>
                    </a:ext>
                  </a:extLst>
                </a:gridCol>
                <a:gridCol w="1324598">
                  <a:extLst>
                    <a:ext uri="{9D8B030D-6E8A-4147-A177-3AD203B41FA5}">
                      <a16:colId xmlns:a16="http://schemas.microsoft.com/office/drawing/2014/main" val="3665479351"/>
                    </a:ext>
                  </a:extLst>
                </a:gridCol>
                <a:gridCol w="1462059">
                  <a:extLst>
                    <a:ext uri="{9D8B030D-6E8A-4147-A177-3AD203B41FA5}">
                      <a16:colId xmlns:a16="http://schemas.microsoft.com/office/drawing/2014/main" val="1313777925"/>
                    </a:ext>
                  </a:extLst>
                </a:gridCol>
                <a:gridCol w="1462059">
                  <a:extLst>
                    <a:ext uri="{9D8B030D-6E8A-4147-A177-3AD203B41FA5}">
                      <a16:colId xmlns:a16="http://schemas.microsoft.com/office/drawing/2014/main" val="1771795557"/>
                    </a:ext>
                  </a:extLst>
                </a:gridCol>
                <a:gridCol w="1499546">
                  <a:extLst>
                    <a:ext uri="{9D8B030D-6E8A-4147-A177-3AD203B41FA5}">
                      <a16:colId xmlns:a16="http://schemas.microsoft.com/office/drawing/2014/main" val="2437091559"/>
                    </a:ext>
                  </a:extLst>
                </a:gridCol>
                <a:gridCol w="1602639">
                  <a:extLst>
                    <a:ext uri="{9D8B030D-6E8A-4147-A177-3AD203B41FA5}">
                      <a16:colId xmlns:a16="http://schemas.microsoft.com/office/drawing/2014/main" val="1262955654"/>
                    </a:ext>
                  </a:extLst>
                </a:gridCol>
                <a:gridCol w="112466">
                  <a:extLst>
                    <a:ext uri="{9D8B030D-6E8A-4147-A177-3AD203B41FA5}">
                      <a16:colId xmlns:a16="http://schemas.microsoft.com/office/drawing/2014/main" val="120089100"/>
                    </a:ext>
                  </a:extLst>
                </a:gridCol>
                <a:gridCol w="1462059">
                  <a:extLst>
                    <a:ext uri="{9D8B030D-6E8A-4147-A177-3AD203B41FA5}">
                      <a16:colId xmlns:a16="http://schemas.microsoft.com/office/drawing/2014/main" val="3394655968"/>
                    </a:ext>
                  </a:extLst>
                </a:gridCol>
              </a:tblGrid>
              <a:tr h="277415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The Revelation Judgments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3902499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5 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0163127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6:1-2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6:3-4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6:5-6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6:7-8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6:9-11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6:12-17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8:1-6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883579"/>
                  </a:ext>
                </a:extLst>
              </a:tr>
              <a:tr h="16116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Seal Judgments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White Horse         Bow                        Crown       (Stephanos)   Overcomer                  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THE CHURCH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Red Horse       Takes Peace                       Cause to Kill      One Another          Great Sword                  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WAR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Black Horse     Balance (Yoke)                     Inflation on Needed Things                      Not Luxuries       </a:t>
                      </a:r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ECONOMIC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Pale Horse         Death &amp; Hades                          Power Over 1/4                    Sword, Hunger,                      Death &amp; Beasts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FAMINE 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PESTILANCE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Martyred Souls Under Altar                                    "How Long?"                                 White Robes                    Wait for the Remnant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Earthquake                                    Black Sun &amp;          Blood Moon                                Stars Fall                    Mts &amp; Isles Move     Men Hide from God's Coming Wrath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Silence in Heaven            Angel w/ Censer     Noises, Thunderings,      Lightnings &amp; Earthquake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1242765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4298157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8:7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8:8-9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8:10-11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8:12-13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9:1-12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9:13-21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11:15-19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249763"/>
                  </a:ext>
                </a:extLst>
              </a:tr>
              <a:tr h="16116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Trumpet Judgments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Heaven to Earth    Hail &amp; Fire                  Mingled w/ Blood                    Burn 1/3 of Trees               Burn All Grass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Burning Mountain into Sea                      1/3 of Sea Creatures Die          Destroy 1/3            of Ships 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Star Falls on            1/3 of Rivers &amp; Springs           Become Bitter     Many Men Die                           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1/3 of Sun, Moon Stars Dark              Day &amp; Night 1/3 Shorter               "Woe, Woe, Woe"     to Earth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Star from Heaven with Key to Pit           Smoke &amp; Darkness Locusts  Harm Those w/out God's Mark       5 Months              "Woe, Woe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"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 Angels from Euphrates River         Kill 1/3 of Mankind with Fire, Smoke &amp; Brimstone                  Men Don't Repent        3</a:t>
                      </a:r>
                      <a:r>
                        <a:rPr lang="en-US" sz="1100" b="1" i="0" u="none" strike="noStrike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rd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"Woe"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Nations Become God's               Noises, </a:t>
                      </a:r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Thunderings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      Lightnings &amp; Earthquake        Temple Opened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6633672"/>
                  </a:ext>
                </a:extLst>
              </a:tr>
              <a:tr h="223488">
                <a:tc gridSpan="9"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0C0C0"/>
                          </a:highlight>
                          <a:latin typeface="Arial" panose="020B0604020202020204" pitchFamily="34" charset="0"/>
                        </a:rPr>
                        <a:t>Seven Thunders                                   Rev 10:3-4                                     Sealed Up !!!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882605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1006137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16:2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16:3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16:4-7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16:8-9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16:10-11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16:12-16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16:17-21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7264518"/>
                  </a:ext>
                </a:extLst>
              </a:tr>
              <a:tr h="15546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Bowl Judgments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Poured on Earth             Sores on All Men with Mark of the Beast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Poured on Sea Becomes Blood                      Every Sea Creature Dies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Rivers &amp; Springs Become Blood                       "True &amp; Righteous are Your Judgments"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Sun Scorches         All Men                      Do Not Repent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Darkness on Beast Kingdom                 Men Gnaw Tongues  in Pain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Euphrates Dries Up                        3 Unclean Spirits    Gather Entire Earth to Battle at       </a:t>
                      </a:r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HarMegiddo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Poured on the Air       "It is Done"         Noises, </a:t>
                      </a:r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Thunderings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      Lightnings, Earthquake                 &amp; Hail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719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6834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855D658-B7BB-1CE6-1361-2305250457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247064"/>
              </p:ext>
            </p:extLst>
          </p:nvPr>
        </p:nvGraphicFramePr>
        <p:xfrm>
          <a:off x="333375" y="85724"/>
          <a:ext cx="11487151" cy="6619877"/>
        </p:xfrm>
        <a:graphic>
          <a:graphicData uri="http://schemas.openxmlformats.org/drawingml/2006/table">
            <a:tbl>
              <a:tblPr/>
              <a:tblGrid>
                <a:gridCol w="1112164">
                  <a:extLst>
                    <a:ext uri="{9D8B030D-6E8A-4147-A177-3AD203B41FA5}">
                      <a16:colId xmlns:a16="http://schemas.microsoft.com/office/drawing/2014/main" val="2884575233"/>
                    </a:ext>
                  </a:extLst>
                </a:gridCol>
                <a:gridCol w="1449561">
                  <a:extLst>
                    <a:ext uri="{9D8B030D-6E8A-4147-A177-3AD203B41FA5}">
                      <a16:colId xmlns:a16="http://schemas.microsoft.com/office/drawing/2014/main" val="3281247610"/>
                    </a:ext>
                  </a:extLst>
                </a:gridCol>
                <a:gridCol w="1324598">
                  <a:extLst>
                    <a:ext uri="{9D8B030D-6E8A-4147-A177-3AD203B41FA5}">
                      <a16:colId xmlns:a16="http://schemas.microsoft.com/office/drawing/2014/main" val="3665479351"/>
                    </a:ext>
                  </a:extLst>
                </a:gridCol>
                <a:gridCol w="1462059">
                  <a:extLst>
                    <a:ext uri="{9D8B030D-6E8A-4147-A177-3AD203B41FA5}">
                      <a16:colId xmlns:a16="http://schemas.microsoft.com/office/drawing/2014/main" val="1313777925"/>
                    </a:ext>
                  </a:extLst>
                </a:gridCol>
                <a:gridCol w="1462059">
                  <a:extLst>
                    <a:ext uri="{9D8B030D-6E8A-4147-A177-3AD203B41FA5}">
                      <a16:colId xmlns:a16="http://schemas.microsoft.com/office/drawing/2014/main" val="1771795557"/>
                    </a:ext>
                  </a:extLst>
                </a:gridCol>
                <a:gridCol w="1499546">
                  <a:extLst>
                    <a:ext uri="{9D8B030D-6E8A-4147-A177-3AD203B41FA5}">
                      <a16:colId xmlns:a16="http://schemas.microsoft.com/office/drawing/2014/main" val="2437091559"/>
                    </a:ext>
                  </a:extLst>
                </a:gridCol>
                <a:gridCol w="1602639">
                  <a:extLst>
                    <a:ext uri="{9D8B030D-6E8A-4147-A177-3AD203B41FA5}">
                      <a16:colId xmlns:a16="http://schemas.microsoft.com/office/drawing/2014/main" val="1262955654"/>
                    </a:ext>
                  </a:extLst>
                </a:gridCol>
                <a:gridCol w="112466">
                  <a:extLst>
                    <a:ext uri="{9D8B030D-6E8A-4147-A177-3AD203B41FA5}">
                      <a16:colId xmlns:a16="http://schemas.microsoft.com/office/drawing/2014/main" val="120089100"/>
                    </a:ext>
                  </a:extLst>
                </a:gridCol>
                <a:gridCol w="1462059">
                  <a:extLst>
                    <a:ext uri="{9D8B030D-6E8A-4147-A177-3AD203B41FA5}">
                      <a16:colId xmlns:a16="http://schemas.microsoft.com/office/drawing/2014/main" val="3394655968"/>
                    </a:ext>
                  </a:extLst>
                </a:gridCol>
              </a:tblGrid>
              <a:tr h="277415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The Revelation Judgments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3902499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5 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0163127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6:1-2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6:3-4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6:5-6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6:7-8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6:9-11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6:12-17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8:1-6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883579"/>
                  </a:ext>
                </a:extLst>
              </a:tr>
              <a:tr h="16116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Seal Judgments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White Horse         Bow                        Crown       (Stephanos)   Overcomer                  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THE CHURCH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Red Horse       Takes Peace                       Cause to Kill      One Another          Great Sword                  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WAR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Black Horse     Balance (Yoke)                     Inflation on Needed Things                      Not Luxuries       </a:t>
                      </a:r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ECONOMIC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Pale Horse         Death &amp; Hades                          Power Over 1/4                    Sword, Hunger,                      Death &amp; Beasts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FAMINE 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PESTILANCE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Martyred Souls Under Altar                                    "How Long?"                                 White Robes                    Wait for the Remnant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Earthquake                                    Black Sun &amp;          Blood Moon                                Stars Fall                    Mts &amp; Isles Move     Men Hide from God's Coming Wrath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Silence in Heaven            Angel w/ Censer     Noises, Thunderings,      Lightnings &amp; Earthquake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1242765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4298157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8:7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8:8-9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8:10-11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8:12-13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9:1-12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9:13-21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11:15-19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249763"/>
                  </a:ext>
                </a:extLst>
              </a:tr>
              <a:tr h="16116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Trumpet Judgments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Heaven to Earth    Hail &amp; Fire                  Mingled w/ Blood                    Burn 1/3 of Trees               Burn All Grass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Burning Mountain into Sea                      1/3 of Sea Creatures Die          Destroy 1/3            of Ships 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Star Falls on            1/3 of Rivers &amp; Springs           Become Bitter     Many Men Die                           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1/3 of Sun, Moon Stars Dark              Day &amp; Night 1/3 Shorter               "Woe, Woe, Woe"     to Earth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Star from Heaven with Key to Pit           Smoke &amp; Darkness Locusts  Harm Those w/out God's Mark       5 Months              "Woe, Woe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"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 Angels from Euphrates River         Kill 1/3 of Mankind with Fire, Smoke &amp; Brimstone                  Men Don't Repent        3</a:t>
                      </a:r>
                      <a:r>
                        <a:rPr lang="en-US" sz="1100" b="1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rd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"Woe"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Nations Become God's               Noises, </a:t>
                      </a:r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Thunderings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      Lightnings &amp; Earthquake        Temple Opened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6633672"/>
                  </a:ext>
                </a:extLst>
              </a:tr>
              <a:tr h="223488">
                <a:tc gridSpan="9"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0C0C0"/>
                          </a:highlight>
                          <a:latin typeface="Arial" panose="020B0604020202020204" pitchFamily="34" charset="0"/>
                        </a:rPr>
                        <a:t>Seven Thunders                                   Rev 10:3-4                                     Sealed Up !!!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882605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1006137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16:2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16:3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16:4-7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16:8-9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16:10-11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16:12-16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16:17-21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7264518"/>
                  </a:ext>
                </a:extLst>
              </a:tr>
              <a:tr h="15546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Bowl Judgments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Poured on Earth             Sores on All Men with Mark of the Beast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Poured on Sea Becomes Blood                      Every Sea Creature Dies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Rivers &amp; Springs Become Blood                       "True &amp; Righteous are Your Judgments"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Sun Scorches         All Men                      Do Not Repent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Darkness on Beast Kingdom                 Men Gnaw Tongues  in Pain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Euphrates Dries Up                        3 Unclean Spirits    Gather Entire Earth to Battle at       </a:t>
                      </a:r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HarMegiddo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Poured on the Air       "It is Done"         Noises, </a:t>
                      </a:r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Thunderings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      Lightnings, Earthquake                 &amp; Hail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719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9117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855D658-B7BB-1CE6-1361-2305250457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287710"/>
              </p:ext>
            </p:extLst>
          </p:nvPr>
        </p:nvGraphicFramePr>
        <p:xfrm>
          <a:off x="333375" y="85724"/>
          <a:ext cx="11487151" cy="6619877"/>
        </p:xfrm>
        <a:graphic>
          <a:graphicData uri="http://schemas.openxmlformats.org/drawingml/2006/table">
            <a:tbl>
              <a:tblPr/>
              <a:tblGrid>
                <a:gridCol w="1112164">
                  <a:extLst>
                    <a:ext uri="{9D8B030D-6E8A-4147-A177-3AD203B41FA5}">
                      <a16:colId xmlns:a16="http://schemas.microsoft.com/office/drawing/2014/main" val="2884575233"/>
                    </a:ext>
                  </a:extLst>
                </a:gridCol>
                <a:gridCol w="1449561">
                  <a:extLst>
                    <a:ext uri="{9D8B030D-6E8A-4147-A177-3AD203B41FA5}">
                      <a16:colId xmlns:a16="http://schemas.microsoft.com/office/drawing/2014/main" val="3281247610"/>
                    </a:ext>
                  </a:extLst>
                </a:gridCol>
                <a:gridCol w="1324598">
                  <a:extLst>
                    <a:ext uri="{9D8B030D-6E8A-4147-A177-3AD203B41FA5}">
                      <a16:colId xmlns:a16="http://schemas.microsoft.com/office/drawing/2014/main" val="3665479351"/>
                    </a:ext>
                  </a:extLst>
                </a:gridCol>
                <a:gridCol w="1462059">
                  <a:extLst>
                    <a:ext uri="{9D8B030D-6E8A-4147-A177-3AD203B41FA5}">
                      <a16:colId xmlns:a16="http://schemas.microsoft.com/office/drawing/2014/main" val="1313777925"/>
                    </a:ext>
                  </a:extLst>
                </a:gridCol>
                <a:gridCol w="1462059">
                  <a:extLst>
                    <a:ext uri="{9D8B030D-6E8A-4147-A177-3AD203B41FA5}">
                      <a16:colId xmlns:a16="http://schemas.microsoft.com/office/drawing/2014/main" val="1771795557"/>
                    </a:ext>
                  </a:extLst>
                </a:gridCol>
                <a:gridCol w="1499546">
                  <a:extLst>
                    <a:ext uri="{9D8B030D-6E8A-4147-A177-3AD203B41FA5}">
                      <a16:colId xmlns:a16="http://schemas.microsoft.com/office/drawing/2014/main" val="2437091559"/>
                    </a:ext>
                  </a:extLst>
                </a:gridCol>
                <a:gridCol w="1602639">
                  <a:extLst>
                    <a:ext uri="{9D8B030D-6E8A-4147-A177-3AD203B41FA5}">
                      <a16:colId xmlns:a16="http://schemas.microsoft.com/office/drawing/2014/main" val="1262955654"/>
                    </a:ext>
                  </a:extLst>
                </a:gridCol>
                <a:gridCol w="112466">
                  <a:extLst>
                    <a:ext uri="{9D8B030D-6E8A-4147-A177-3AD203B41FA5}">
                      <a16:colId xmlns:a16="http://schemas.microsoft.com/office/drawing/2014/main" val="120089100"/>
                    </a:ext>
                  </a:extLst>
                </a:gridCol>
                <a:gridCol w="1462059">
                  <a:extLst>
                    <a:ext uri="{9D8B030D-6E8A-4147-A177-3AD203B41FA5}">
                      <a16:colId xmlns:a16="http://schemas.microsoft.com/office/drawing/2014/main" val="3394655968"/>
                    </a:ext>
                  </a:extLst>
                </a:gridCol>
              </a:tblGrid>
              <a:tr h="277415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The Revelation Judgments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3902499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5 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0163127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6:1-2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6:3-4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6:5-6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6:7-8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6:9-11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6:12-17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8:1-6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883579"/>
                  </a:ext>
                </a:extLst>
              </a:tr>
              <a:tr h="16116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Seal Judgments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White Horse         Bow                        Crown       (Stephanos)   Overcomer                  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THE CHURCH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Red Horse       Takes Peace                       Cause to Kill      One Another          Great Sword                  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WAR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Black Horse     Balance (Yoke)                     Inflation on Needed Things                      Not Luxuries       </a:t>
                      </a:r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ECONOMIC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Pale Horse         Death &amp; Hades                          Power Over 1/4                    Sword, Hunger,                      Death &amp; Beasts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FAMINE 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PESTILANCE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Martyred Souls Under Altar                                    "How Long?"                                 White Robes                    Wait for the Remnant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Earthquake                                    Black Sun &amp;          Blood Moon                                Stars Fall                    Mts &amp; Isles Move     Men Hide from God's Coming Wrath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Silence in Heaven            Angel w/ Censer 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Noises, </a:t>
                      </a:r>
                      <a:r>
                        <a:rPr lang="en-US" sz="11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Thunderings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,      Lightnings &amp; Earthquake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1242765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4298157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8:7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8:8-9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8:10-11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8:12-13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9:1-12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9:13-21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11:15-19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249763"/>
                  </a:ext>
                </a:extLst>
              </a:tr>
              <a:tr h="16116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Trumpet Judgments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Heaven to Earth    Hail &amp; Fire                  Mingled w/ Blood                    Burn 1/3 of Trees               Burn All Grass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Burning Mountain into Sea                      1/3 of Sea Creatures Die          Destroy 1/3            of Ships 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Star Falls on            1/3 of Rivers &amp; Springs           Become Bitter     Many Men Die                           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1/3 of Sun, Moon Stars Dark              Day &amp; Night 1/3 Shorter               "Woe, Woe, Woe"     to Earth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Star from Heaven with Key to Pit           Smoke &amp; Darkness Locusts  Harm Those w/out God's Mark       5 Months              "Woe, Woe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"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 Angels from Euphrates River         Kill 1/3 of Mankind with Fire, Smoke &amp; Brimstone                  Men Don't Repent        3</a:t>
                      </a:r>
                      <a:r>
                        <a:rPr lang="en-US" sz="1100" b="1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rd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"Woe"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Nations Become God's           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Noises, </a:t>
                      </a:r>
                      <a:r>
                        <a:rPr lang="en-US" sz="11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Thunderings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,      Lightnings &amp; Earthquake        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Temple Opened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6633672"/>
                  </a:ext>
                </a:extLst>
              </a:tr>
              <a:tr h="223488">
                <a:tc gridSpan="9"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0C0C0"/>
                          </a:highlight>
                          <a:latin typeface="Arial" panose="020B0604020202020204" pitchFamily="34" charset="0"/>
                        </a:rPr>
                        <a:t>Seven Thunders                                   Rev 10:3-4                                     Sealed Up !!!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882605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1006137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16:2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16:3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16:4-7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16:8-9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16:10-11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16:12-16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16:17-21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7264518"/>
                  </a:ext>
                </a:extLst>
              </a:tr>
              <a:tr h="15546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Bowl Judgments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Poured on Earth             Sores on All Men with Mark of the Beast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Poured on Sea Becomes Blood                      Every Sea Creature Dies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Rivers &amp; Springs Become Blood                       "True &amp; Righteous are Your Judgments"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Sun Scorches         All Men                      Do Not Repent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Darkness on Beast Kingdom                 Men Gnaw Tongues  in Pain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Euphrates Dries Up                        3 Unclean Spirits    Gather Entire Earth to Battle at       </a:t>
                      </a:r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HarMegiddo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Poured on the Air       "It is Done"         Noises, </a:t>
                      </a:r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Thunderings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      Lightnings, Earthquake                 &amp; Hail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719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0324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52400"/>
            <a:ext cx="11176000" cy="762000"/>
          </a:xfrm>
        </p:spPr>
        <p:txBody>
          <a:bodyPr>
            <a:no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Our Upcoming Test of Adultery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11887200" cy="5867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Woman (Wife) on the Beast        Rev 17:3-6                     </a:t>
            </a:r>
          </a:p>
          <a:p>
            <a:pPr marL="0" indent="0"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“Let Loose” Judgments     	  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Rev 8:1-6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Grain Offering			    	        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Rev 8:7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Curses into Water             	        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Rev 8:10</a:t>
            </a:r>
          </a:p>
          <a:p>
            <a:pPr marL="0" indent="0"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Water Becomes Bitter       	        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Rev 8:11</a:t>
            </a:r>
          </a:p>
          <a:p>
            <a:pPr marL="0" indent="0"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Drink Bitter Water            	 	  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Rev 14:8</a:t>
            </a:r>
            <a:endParaRPr 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Belly Swells &amp; Thigh Rots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Scorpion Stings          	          Rev 9:10</a:t>
            </a:r>
          </a:p>
        </p:txBody>
      </p:sp>
    </p:spTree>
    <p:extLst>
      <p:ext uri="{BB962C8B-B14F-4D97-AF65-F5344CB8AC3E}">
        <p14:creationId xmlns:p14="http://schemas.microsoft.com/office/powerpoint/2010/main" val="2515512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4BD44CFF-A37A-4A36-9001-7D8469468CE2" descr="IMG_3525.jpg">
            <a:extLst>
              <a:ext uri="{FF2B5EF4-FFF2-40B4-BE49-F238E27FC236}">
                <a16:creationId xmlns:a16="http://schemas.microsoft.com/office/drawing/2014/main" id="{8A550C50-F620-8D4F-BD5D-5A029ACD4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301" y="4763"/>
            <a:ext cx="5761398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8209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855D658-B7BB-1CE6-1361-2305250457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539379"/>
              </p:ext>
            </p:extLst>
          </p:nvPr>
        </p:nvGraphicFramePr>
        <p:xfrm>
          <a:off x="333375" y="85724"/>
          <a:ext cx="11487151" cy="6619877"/>
        </p:xfrm>
        <a:graphic>
          <a:graphicData uri="http://schemas.openxmlformats.org/drawingml/2006/table">
            <a:tbl>
              <a:tblPr/>
              <a:tblGrid>
                <a:gridCol w="1112164">
                  <a:extLst>
                    <a:ext uri="{9D8B030D-6E8A-4147-A177-3AD203B41FA5}">
                      <a16:colId xmlns:a16="http://schemas.microsoft.com/office/drawing/2014/main" val="2884575233"/>
                    </a:ext>
                  </a:extLst>
                </a:gridCol>
                <a:gridCol w="1449561">
                  <a:extLst>
                    <a:ext uri="{9D8B030D-6E8A-4147-A177-3AD203B41FA5}">
                      <a16:colId xmlns:a16="http://schemas.microsoft.com/office/drawing/2014/main" val="3281247610"/>
                    </a:ext>
                  </a:extLst>
                </a:gridCol>
                <a:gridCol w="1324598">
                  <a:extLst>
                    <a:ext uri="{9D8B030D-6E8A-4147-A177-3AD203B41FA5}">
                      <a16:colId xmlns:a16="http://schemas.microsoft.com/office/drawing/2014/main" val="3665479351"/>
                    </a:ext>
                  </a:extLst>
                </a:gridCol>
                <a:gridCol w="1462059">
                  <a:extLst>
                    <a:ext uri="{9D8B030D-6E8A-4147-A177-3AD203B41FA5}">
                      <a16:colId xmlns:a16="http://schemas.microsoft.com/office/drawing/2014/main" val="1313777925"/>
                    </a:ext>
                  </a:extLst>
                </a:gridCol>
                <a:gridCol w="1462059">
                  <a:extLst>
                    <a:ext uri="{9D8B030D-6E8A-4147-A177-3AD203B41FA5}">
                      <a16:colId xmlns:a16="http://schemas.microsoft.com/office/drawing/2014/main" val="1771795557"/>
                    </a:ext>
                  </a:extLst>
                </a:gridCol>
                <a:gridCol w="1499546">
                  <a:extLst>
                    <a:ext uri="{9D8B030D-6E8A-4147-A177-3AD203B41FA5}">
                      <a16:colId xmlns:a16="http://schemas.microsoft.com/office/drawing/2014/main" val="2437091559"/>
                    </a:ext>
                  </a:extLst>
                </a:gridCol>
                <a:gridCol w="1602639">
                  <a:extLst>
                    <a:ext uri="{9D8B030D-6E8A-4147-A177-3AD203B41FA5}">
                      <a16:colId xmlns:a16="http://schemas.microsoft.com/office/drawing/2014/main" val="1262955654"/>
                    </a:ext>
                  </a:extLst>
                </a:gridCol>
                <a:gridCol w="112466">
                  <a:extLst>
                    <a:ext uri="{9D8B030D-6E8A-4147-A177-3AD203B41FA5}">
                      <a16:colId xmlns:a16="http://schemas.microsoft.com/office/drawing/2014/main" val="120089100"/>
                    </a:ext>
                  </a:extLst>
                </a:gridCol>
                <a:gridCol w="1462059">
                  <a:extLst>
                    <a:ext uri="{9D8B030D-6E8A-4147-A177-3AD203B41FA5}">
                      <a16:colId xmlns:a16="http://schemas.microsoft.com/office/drawing/2014/main" val="3394655968"/>
                    </a:ext>
                  </a:extLst>
                </a:gridCol>
              </a:tblGrid>
              <a:tr h="277415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The Revelation Judgments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3902499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5 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0163127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6:1-2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6:3-4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6:5-6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6:7-8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6:9-11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6:12-17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8:1-6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883579"/>
                  </a:ext>
                </a:extLst>
              </a:tr>
              <a:tr h="16116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Seal Judgments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White Horse         Bow                        Crown       (Stephanos)   Overcomer                  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THE CHURCH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Red Horse       Takes Peace                       Cause to Kill      One Another          Great Sword                  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WAR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Black Horse     Balance (Yoke)                     Inflation on Needed Things                      Not Luxuries       </a:t>
                      </a:r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ECONOMIC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Pale Horse         Death &amp; Hades                          Power Over 1/4                    Sword, Hunger,                      Death &amp; Beasts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FAMINE 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PESTILANCE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Martyred Souls Under Altar                                    "How Long?"                                 White Robes                    Wait for the Remnant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Earthquake                                    Black Sun &amp;          Blood Moon                                Stars Fall                    Mts &amp; Isles Move     Men Hide from God's Coming Wrath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Silence in Heaven            Angel w/ Censer     Noises, Thunderings,      Lightnings &amp; Earthquake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1242765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4298157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8:7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8:8-9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8:10-11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8:12-13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9:1-12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9:13-21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11:15-19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249763"/>
                  </a:ext>
                </a:extLst>
              </a:tr>
              <a:tr h="16116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Trumpet Judgments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Heaven to Earth    Hail &amp; Fire                  Mingled w/ Blood                    Burn 1/3 of Trees               Burn All Grass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Burning Mountain into Sea                      1/3 of Sea Creatures Die          Destroy 1/3            of Ships 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Star Falls on            1/3 of Rivers &amp; Springs           Become Bitter     Many Men Die                           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1/3 of Sun, Moon Stars Dark              Day &amp; Night 1/3 Shorter               "Woe, Woe, Woe"     to Earth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Star from Heaven with Key to Pit           Smoke &amp; Darkness Locusts  Harm Those w/out God's Mark       9 Months              "Woe, Woe"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 Angels from Euphrates River         Kill 1/3 of Mankind with Fire, Smoke &amp; Brimstone                  Men Don't Repent        3</a:t>
                      </a:r>
                      <a:r>
                        <a:rPr lang="en-US" sz="1100" b="1" i="0" u="none" strike="noStrike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rd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"Woe"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Nations Become God's               Noises, </a:t>
                      </a:r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Thunderings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      Lightnings &amp; Earthquake        Temple Opened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6633672"/>
                  </a:ext>
                </a:extLst>
              </a:tr>
              <a:tr h="223488">
                <a:tc gridSpan="9"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0C0C0"/>
                          </a:highlight>
                          <a:latin typeface="Arial" panose="020B0604020202020204" pitchFamily="34" charset="0"/>
                        </a:rPr>
                        <a:t>Seven Thunders                                   Rev 10:3-4                                     Sealed Up !!!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882605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1006137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16:2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16:3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16:4-7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16:8-9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16:10-11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16:12-16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16:17-21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7264518"/>
                  </a:ext>
                </a:extLst>
              </a:tr>
              <a:tr h="15546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Bowl Judgments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Poured on Earth             Sores on All Men with Mark of the Beast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Poured on Sea Becomes Blood                      Every Sea Creature Dies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Rivers &amp; Springs Become Blood                       "True &amp; Righteous are Your Judgments"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Sun Scorches         All Men                      Do Not Repent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Darkness on Beast Kingdom                 Men Gnaw Tongues  in Pain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Euphrates Dries Up                        3 Unclean Spirits    Gather Entire Earth to Battle at       </a:t>
                      </a:r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HarMegiddo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Poured on the Air       "It is Done"         Noises, </a:t>
                      </a:r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Thunderings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      Lightnings, Earthquake                 &amp; Hail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719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4707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3BB870-4CD3-A897-EC7B-2271AE6265A0}"/>
              </a:ext>
            </a:extLst>
          </p:cNvPr>
          <p:cNvSpPr txBox="1"/>
          <p:nvPr/>
        </p:nvSpPr>
        <p:spPr>
          <a:xfrm>
            <a:off x="485773" y="467469"/>
            <a:ext cx="11287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Trumpet &amp; Bowl Events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F81517-E30B-3F5F-50F3-FD5C9483F279}"/>
              </a:ext>
            </a:extLst>
          </p:cNvPr>
          <p:cNvSpPr txBox="1"/>
          <p:nvPr/>
        </p:nvSpPr>
        <p:spPr>
          <a:xfrm>
            <a:off x="914399" y="1543050"/>
            <a:ext cx="104298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Consist of: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    Form					Function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What is it?			What is its Purpose?</a:t>
            </a:r>
          </a:p>
          <a:p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Does it Work?		    Why is it There?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DCDA03B-88B3-E4D6-17F8-AC27A561996F}"/>
              </a:ext>
            </a:extLst>
          </p:cNvPr>
          <p:cNvCxnSpPr/>
          <p:nvPr/>
        </p:nvCxnSpPr>
        <p:spPr>
          <a:xfrm>
            <a:off x="1600200" y="3295650"/>
            <a:ext cx="359092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C05425D-9950-CAC3-8F23-C80FEA77C844}"/>
              </a:ext>
            </a:extLst>
          </p:cNvPr>
          <p:cNvCxnSpPr>
            <a:cxnSpLocks/>
          </p:cNvCxnSpPr>
          <p:nvPr/>
        </p:nvCxnSpPr>
        <p:spPr>
          <a:xfrm>
            <a:off x="6477000" y="3295650"/>
            <a:ext cx="4572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880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3BB870-4CD3-A897-EC7B-2271AE6265A0}"/>
              </a:ext>
            </a:extLst>
          </p:cNvPr>
          <p:cNvSpPr txBox="1"/>
          <p:nvPr/>
        </p:nvSpPr>
        <p:spPr>
          <a:xfrm>
            <a:off x="485773" y="467469"/>
            <a:ext cx="11287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Trumpet &amp; Bowl Events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F81517-E30B-3F5F-50F3-FD5C9483F279}"/>
              </a:ext>
            </a:extLst>
          </p:cNvPr>
          <p:cNvSpPr txBox="1"/>
          <p:nvPr/>
        </p:nvSpPr>
        <p:spPr>
          <a:xfrm>
            <a:off x="914399" y="1543050"/>
            <a:ext cx="104298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Consist of: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    Form					Function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What is it?			What is its Purpose?</a:t>
            </a:r>
          </a:p>
          <a:p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Does it Work?		    Why is it There?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DCDA03B-88B3-E4D6-17F8-AC27A561996F}"/>
              </a:ext>
            </a:extLst>
          </p:cNvPr>
          <p:cNvCxnSpPr/>
          <p:nvPr/>
        </p:nvCxnSpPr>
        <p:spPr>
          <a:xfrm>
            <a:off x="1600200" y="3295650"/>
            <a:ext cx="359092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C05425D-9950-CAC3-8F23-C80FEA77C844}"/>
              </a:ext>
            </a:extLst>
          </p:cNvPr>
          <p:cNvCxnSpPr>
            <a:cxnSpLocks/>
          </p:cNvCxnSpPr>
          <p:nvPr/>
        </p:nvCxnSpPr>
        <p:spPr>
          <a:xfrm>
            <a:off x="6477000" y="3295650"/>
            <a:ext cx="4572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4227862-8243-782F-2898-FFAE442CEF11}"/>
              </a:ext>
            </a:extLst>
          </p:cNvPr>
          <p:cNvCxnSpPr>
            <a:cxnSpLocks/>
          </p:cNvCxnSpPr>
          <p:nvPr/>
        </p:nvCxnSpPr>
        <p:spPr>
          <a:xfrm flipV="1">
            <a:off x="685800" y="2571750"/>
            <a:ext cx="4838700" cy="349561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74FC65C-EC8C-C067-728C-693CC592CBF9}"/>
              </a:ext>
            </a:extLst>
          </p:cNvPr>
          <p:cNvCxnSpPr>
            <a:cxnSpLocks/>
          </p:cNvCxnSpPr>
          <p:nvPr/>
        </p:nvCxnSpPr>
        <p:spPr>
          <a:xfrm>
            <a:off x="914399" y="2771775"/>
            <a:ext cx="4933951" cy="329559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509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855D658-B7BB-1CE6-1361-2305250457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384139"/>
              </p:ext>
            </p:extLst>
          </p:nvPr>
        </p:nvGraphicFramePr>
        <p:xfrm>
          <a:off x="333375" y="85724"/>
          <a:ext cx="11487151" cy="6619877"/>
        </p:xfrm>
        <a:graphic>
          <a:graphicData uri="http://schemas.openxmlformats.org/drawingml/2006/table">
            <a:tbl>
              <a:tblPr/>
              <a:tblGrid>
                <a:gridCol w="1112164">
                  <a:extLst>
                    <a:ext uri="{9D8B030D-6E8A-4147-A177-3AD203B41FA5}">
                      <a16:colId xmlns:a16="http://schemas.microsoft.com/office/drawing/2014/main" val="2884575233"/>
                    </a:ext>
                  </a:extLst>
                </a:gridCol>
                <a:gridCol w="1449561">
                  <a:extLst>
                    <a:ext uri="{9D8B030D-6E8A-4147-A177-3AD203B41FA5}">
                      <a16:colId xmlns:a16="http://schemas.microsoft.com/office/drawing/2014/main" val="3281247610"/>
                    </a:ext>
                  </a:extLst>
                </a:gridCol>
                <a:gridCol w="1324598">
                  <a:extLst>
                    <a:ext uri="{9D8B030D-6E8A-4147-A177-3AD203B41FA5}">
                      <a16:colId xmlns:a16="http://schemas.microsoft.com/office/drawing/2014/main" val="3665479351"/>
                    </a:ext>
                  </a:extLst>
                </a:gridCol>
                <a:gridCol w="1462059">
                  <a:extLst>
                    <a:ext uri="{9D8B030D-6E8A-4147-A177-3AD203B41FA5}">
                      <a16:colId xmlns:a16="http://schemas.microsoft.com/office/drawing/2014/main" val="1313777925"/>
                    </a:ext>
                  </a:extLst>
                </a:gridCol>
                <a:gridCol w="1462059">
                  <a:extLst>
                    <a:ext uri="{9D8B030D-6E8A-4147-A177-3AD203B41FA5}">
                      <a16:colId xmlns:a16="http://schemas.microsoft.com/office/drawing/2014/main" val="1771795557"/>
                    </a:ext>
                  </a:extLst>
                </a:gridCol>
                <a:gridCol w="1499546">
                  <a:extLst>
                    <a:ext uri="{9D8B030D-6E8A-4147-A177-3AD203B41FA5}">
                      <a16:colId xmlns:a16="http://schemas.microsoft.com/office/drawing/2014/main" val="2437091559"/>
                    </a:ext>
                  </a:extLst>
                </a:gridCol>
                <a:gridCol w="1602639">
                  <a:extLst>
                    <a:ext uri="{9D8B030D-6E8A-4147-A177-3AD203B41FA5}">
                      <a16:colId xmlns:a16="http://schemas.microsoft.com/office/drawing/2014/main" val="1262955654"/>
                    </a:ext>
                  </a:extLst>
                </a:gridCol>
                <a:gridCol w="112466">
                  <a:extLst>
                    <a:ext uri="{9D8B030D-6E8A-4147-A177-3AD203B41FA5}">
                      <a16:colId xmlns:a16="http://schemas.microsoft.com/office/drawing/2014/main" val="120089100"/>
                    </a:ext>
                  </a:extLst>
                </a:gridCol>
                <a:gridCol w="1462059">
                  <a:extLst>
                    <a:ext uri="{9D8B030D-6E8A-4147-A177-3AD203B41FA5}">
                      <a16:colId xmlns:a16="http://schemas.microsoft.com/office/drawing/2014/main" val="3394655968"/>
                    </a:ext>
                  </a:extLst>
                </a:gridCol>
              </a:tblGrid>
              <a:tr h="277415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The Revelation Judgments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3902499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5 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0163127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6:1-2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6:3-4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6:5-6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6:7-8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6:9-11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6:12-17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8:1-6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883579"/>
                  </a:ext>
                </a:extLst>
              </a:tr>
              <a:tr h="16116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Seal Judgments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White Horse         Bow                        Crown       (Stephanos)   Overcomer                  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THE CHURCH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Red Horse       Takes Peace                       Cause to Kill      One Another          Great Sword                  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WAR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Black Horse     Balance (Yoke)                     Inflation on Needed Things                      Not Luxuries       </a:t>
                      </a:r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ECONOMIC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Pale Horse         Death &amp; Hades                          Power Over 1/4                    Sword, Hunger,                      Death &amp; Beasts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FAMINE 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PESTILANCE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Martyred Souls Under Altar                                    "How Long?"                                 White Robes                    Wait for the Remnant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Earthquake                                    Black Sun &amp;          Blood Moon                                Stars Fall                    Mts &amp; Isles Move     Men Hide from God's Coming Wrath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Silence in Heaven            Angel w/ Censer     Noises, Thunderings,      Lightnings &amp; Earthquake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1242765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4298157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8:7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8:8-9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8:10-11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8:12-13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9:1-12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9:13-21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11:15-19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249763"/>
                  </a:ext>
                </a:extLst>
              </a:tr>
              <a:tr h="16116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Trumpet Judgments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Heaven to Earth    Hail &amp; Fire                  Mingled w/ Blood                    Burn 1/3 of Trees               Burn All Grass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Burning Mountain into Sea                      1/3 of Sea Creatures Die          Destroy 1/3            of Ships 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Star Falls on            1/3 of Rivers &amp; Springs           Become Bitter     Many Men Die                           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1/3 of Sun, Moon Stars Dark              Day &amp; Night 1/3 Shorter               "Woe, Woe, Woe"     to Earth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Star from Heaven with Key to Pit           Smoke &amp; Darkness Locusts  Harm Those w/out God's Mark       9 Months              "Woe, Woe"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 Angels from Euphrates River         Kill 1/3 of Mankind with Fire, Smoke &amp; Brimstone                  Men Don't Repent        3</a:t>
                      </a:r>
                      <a:r>
                        <a:rPr lang="en-US" sz="1100" b="1" i="0" u="none" strike="noStrike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rd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"Woe"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Nations Become God's               Noises, </a:t>
                      </a:r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Thunderings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      Lightnings &amp; Earthquake        Temple Opened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6633672"/>
                  </a:ext>
                </a:extLst>
              </a:tr>
              <a:tr h="223488">
                <a:tc gridSpan="9"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0C0C0"/>
                          </a:highlight>
                          <a:latin typeface="Arial" panose="020B0604020202020204" pitchFamily="34" charset="0"/>
                        </a:rPr>
                        <a:t>Seven Thunders                                   Rev 10:3-4                                     Sealed Up !!!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882605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1006137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16:2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16:3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16:4-7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16:8-9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16:10-11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16:12-16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16:17-21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7264518"/>
                  </a:ext>
                </a:extLst>
              </a:tr>
              <a:tr h="15546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Bowl Judgments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Poured on Earth             Sores on All Men with Mark of the Beast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Poured on Sea Becomes Blood                      Every Sea Creature Dies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Rivers &amp; Springs Become Blood                       "True &amp; Righteous are Your Judgments"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Sun Scorches         All Men                      Do Not Repent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Darkness on Beast Kingdom                 Men Gnaw Tongues  in Pain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Euphrates Dries Up                        3 Unclean Spirits    Gather Entire Earth to Battle at       </a:t>
                      </a:r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HarMegiddo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Poured on the Air       "It is Done"         Noises, </a:t>
                      </a:r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Thunderings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      Lightnings, Earthquake                 &amp; Hail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719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1746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855D658-B7BB-1CE6-1361-2305250457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603023"/>
              </p:ext>
            </p:extLst>
          </p:nvPr>
        </p:nvGraphicFramePr>
        <p:xfrm>
          <a:off x="333375" y="85724"/>
          <a:ext cx="11487151" cy="6619877"/>
        </p:xfrm>
        <a:graphic>
          <a:graphicData uri="http://schemas.openxmlformats.org/drawingml/2006/table">
            <a:tbl>
              <a:tblPr/>
              <a:tblGrid>
                <a:gridCol w="1112164">
                  <a:extLst>
                    <a:ext uri="{9D8B030D-6E8A-4147-A177-3AD203B41FA5}">
                      <a16:colId xmlns:a16="http://schemas.microsoft.com/office/drawing/2014/main" val="2884575233"/>
                    </a:ext>
                  </a:extLst>
                </a:gridCol>
                <a:gridCol w="1449561">
                  <a:extLst>
                    <a:ext uri="{9D8B030D-6E8A-4147-A177-3AD203B41FA5}">
                      <a16:colId xmlns:a16="http://schemas.microsoft.com/office/drawing/2014/main" val="3281247610"/>
                    </a:ext>
                  </a:extLst>
                </a:gridCol>
                <a:gridCol w="1324598">
                  <a:extLst>
                    <a:ext uri="{9D8B030D-6E8A-4147-A177-3AD203B41FA5}">
                      <a16:colId xmlns:a16="http://schemas.microsoft.com/office/drawing/2014/main" val="3665479351"/>
                    </a:ext>
                  </a:extLst>
                </a:gridCol>
                <a:gridCol w="1462059">
                  <a:extLst>
                    <a:ext uri="{9D8B030D-6E8A-4147-A177-3AD203B41FA5}">
                      <a16:colId xmlns:a16="http://schemas.microsoft.com/office/drawing/2014/main" val="1313777925"/>
                    </a:ext>
                  </a:extLst>
                </a:gridCol>
                <a:gridCol w="1462059">
                  <a:extLst>
                    <a:ext uri="{9D8B030D-6E8A-4147-A177-3AD203B41FA5}">
                      <a16:colId xmlns:a16="http://schemas.microsoft.com/office/drawing/2014/main" val="1771795557"/>
                    </a:ext>
                  </a:extLst>
                </a:gridCol>
                <a:gridCol w="1499546">
                  <a:extLst>
                    <a:ext uri="{9D8B030D-6E8A-4147-A177-3AD203B41FA5}">
                      <a16:colId xmlns:a16="http://schemas.microsoft.com/office/drawing/2014/main" val="2437091559"/>
                    </a:ext>
                  </a:extLst>
                </a:gridCol>
                <a:gridCol w="1602639">
                  <a:extLst>
                    <a:ext uri="{9D8B030D-6E8A-4147-A177-3AD203B41FA5}">
                      <a16:colId xmlns:a16="http://schemas.microsoft.com/office/drawing/2014/main" val="1262955654"/>
                    </a:ext>
                  </a:extLst>
                </a:gridCol>
                <a:gridCol w="112466">
                  <a:extLst>
                    <a:ext uri="{9D8B030D-6E8A-4147-A177-3AD203B41FA5}">
                      <a16:colId xmlns:a16="http://schemas.microsoft.com/office/drawing/2014/main" val="120089100"/>
                    </a:ext>
                  </a:extLst>
                </a:gridCol>
                <a:gridCol w="1462059">
                  <a:extLst>
                    <a:ext uri="{9D8B030D-6E8A-4147-A177-3AD203B41FA5}">
                      <a16:colId xmlns:a16="http://schemas.microsoft.com/office/drawing/2014/main" val="3394655968"/>
                    </a:ext>
                  </a:extLst>
                </a:gridCol>
              </a:tblGrid>
              <a:tr h="277415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The Revelation Judgments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3902499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5 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0163127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6:1-2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6:3-4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6:5-6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6:7-8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6:9-11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6:12-17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8:1-6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883579"/>
                  </a:ext>
                </a:extLst>
              </a:tr>
              <a:tr h="16116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Seal Judgments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White Horse         Bow                        Crown       (Stephanos)   Overcomer                  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THE CHURCH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Red Horse       Takes Peace                       Cause to Kill      One Another          Great Sword                  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WAR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Black Horse     Balance (Yoke)                     Inflation on Needed Things                      Not Luxuries       </a:t>
                      </a:r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ECONOMIC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Pale Horse         Death &amp; Hades                          Power Over 1/4                    Sword, Hunger,                      Death &amp; Beasts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FAMINE 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PESTILANCE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Martyred Souls Under Altar                                    "How Long?"                                 White Robes                    Wait for the Remnant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Earthquake                                    Black Sun &amp;          Blood Moon                                Stars Fall                    Mts &amp; Isles Move     Men Hide from God's Coming Wrath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Silence in Heaven            Angel w/ Censer     Noises, Thunderings,      Lightnings &amp; Earthquake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1242765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4298157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8:7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8:8-9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8:10-11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8:12-13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9:1-12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9:13-21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11:15-19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249763"/>
                  </a:ext>
                </a:extLst>
              </a:tr>
              <a:tr h="16116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Trumpet Judgments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Heaven to Earth    Hail &amp; Fire                  Mingled w/ Blood                    Burn 1/3 of Trees               Burn All Grass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Burning Mountain into Sea                      1/3 of Sea Creatures Die          Destroy 1/3            of Ships 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Star Falls on            1/3 of Rivers &amp; Springs           Become Bitter     Many Men Die                           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1/3 of Sun, Moon Stars Dark              Day &amp; Night 1/3 Shorter               "Woe, Woe, Woe"     to Earth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Star from Heaven with Key to Pit           Smoke &amp; Darkness Locusts  Harm Those w/out God's Mark       9 Months              "Woe, Woe"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 Angels from Euphrates River         Kill 1/3 of Mankind with Fire, Smoke &amp; Brimstone                  Men Don't Repent        3</a:t>
                      </a:r>
                      <a:r>
                        <a:rPr lang="en-US" sz="1100" b="1" i="0" u="none" strike="noStrike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rd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"Woe"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Nations Become God's               Noises, </a:t>
                      </a:r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Thunderings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      Lightnings &amp; Earthquake        Temple Opened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6633672"/>
                  </a:ext>
                </a:extLst>
              </a:tr>
              <a:tr h="223488">
                <a:tc gridSpan="9"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0C0C0"/>
                          </a:highlight>
                          <a:latin typeface="Arial" panose="020B0604020202020204" pitchFamily="34" charset="0"/>
                        </a:rPr>
                        <a:t>Seven Thunders                                   Rev 10:3-4                                     Sealed Up !!!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882605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1006137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16:2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16:3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16:4-7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16:8-9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16:10-11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16:12-16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16:17-21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7264518"/>
                  </a:ext>
                </a:extLst>
              </a:tr>
              <a:tr h="15546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Bowl Judgments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Poured on Earth             Sores on All Men with Mark of the Beast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Poured on Sea Becomes Blood                      Every Sea Creature Dies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Rivers &amp; Springs Become Blood                       "True &amp; Righteous are Your Judgments"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Sun Scorches         All Men                      Do Not Repent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Darkness on Beast Kingdom                 Men Gnaw Tongues  in Pain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Euphrates Dries Up                        3 Unclean Spirits    Gather Entire Earth to Battle at       </a:t>
                      </a:r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HarMegiddo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Poured on the Air       "It is Done"         Noises, </a:t>
                      </a:r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Thunderings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      Lightnings, Earthquake                 &amp; Hail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719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1686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855D658-B7BB-1CE6-1361-2305250457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709360"/>
              </p:ext>
            </p:extLst>
          </p:nvPr>
        </p:nvGraphicFramePr>
        <p:xfrm>
          <a:off x="333375" y="85724"/>
          <a:ext cx="11487151" cy="6619877"/>
        </p:xfrm>
        <a:graphic>
          <a:graphicData uri="http://schemas.openxmlformats.org/drawingml/2006/table">
            <a:tbl>
              <a:tblPr/>
              <a:tblGrid>
                <a:gridCol w="1112164">
                  <a:extLst>
                    <a:ext uri="{9D8B030D-6E8A-4147-A177-3AD203B41FA5}">
                      <a16:colId xmlns:a16="http://schemas.microsoft.com/office/drawing/2014/main" val="2884575233"/>
                    </a:ext>
                  </a:extLst>
                </a:gridCol>
                <a:gridCol w="1449561">
                  <a:extLst>
                    <a:ext uri="{9D8B030D-6E8A-4147-A177-3AD203B41FA5}">
                      <a16:colId xmlns:a16="http://schemas.microsoft.com/office/drawing/2014/main" val="3281247610"/>
                    </a:ext>
                  </a:extLst>
                </a:gridCol>
                <a:gridCol w="1324598">
                  <a:extLst>
                    <a:ext uri="{9D8B030D-6E8A-4147-A177-3AD203B41FA5}">
                      <a16:colId xmlns:a16="http://schemas.microsoft.com/office/drawing/2014/main" val="3665479351"/>
                    </a:ext>
                  </a:extLst>
                </a:gridCol>
                <a:gridCol w="1462059">
                  <a:extLst>
                    <a:ext uri="{9D8B030D-6E8A-4147-A177-3AD203B41FA5}">
                      <a16:colId xmlns:a16="http://schemas.microsoft.com/office/drawing/2014/main" val="1313777925"/>
                    </a:ext>
                  </a:extLst>
                </a:gridCol>
                <a:gridCol w="1462059">
                  <a:extLst>
                    <a:ext uri="{9D8B030D-6E8A-4147-A177-3AD203B41FA5}">
                      <a16:colId xmlns:a16="http://schemas.microsoft.com/office/drawing/2014/main" val="1771795557"/>
                    </a:ext>
                  </a:extLst>
                </a:gridCol>
                <a:gridCol w="1499546">
                  <a:extLst>
                    <a:ext uri="{9D8B030D-6E8A-4147-A177-3AD203B41FA5}">
                      <a16:colId xmlns:a16="http://schemas.microsoft.com/office/drawing/2014/main" val="2437091559"/>
                    </a:ext>
                  </a:extLst>
                </a:gridCol>
                <a:gridCol w="1602639">
                  <a:extLst>
                    <a:ext uri="{9D8B030D-6E8A-4147-A177-3AD203B41FA5}">
                      <a16:colId xmlns:a16="http://schemas.microsoft.com/office/drawing/2014/main" val="1262955654"/>
                    </a:ext>
                  </a:extLst>
                </a:gridCol>
                <a:gridCol w="112466">
                  <a:extLst>
                    <a:ext uri="{9D8B030D-6E8A-4147-A177-3AD203B41FA5}">
                      <a16:colId xmlns:a16="http://schemas.microsoft.com/office/drawing/2014/main" val="120089100"/>
                    </a:ext>
                  </a:extLst>
                </a:gridCol>
                <a:gridCol w="1462059">
                  <a:extLst>
                    <a:ext uri="{9D8B030D-6E8A-4147-A177-3AD203B41FA5}">
                      <a16:colId xmlns:a16="http://schemas.microsoft.com/office/drawing/2014/main" val="3394655968"/>
                    </a:ext>
                  </a:extLst>
                </a:gridCol>
              </a:tblGrid>
              <a:tr h="277415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The Revelation Judgments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3902499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5 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0163127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6:1-2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6:3-4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6:5-6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6:7-8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6:9-11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6:12-17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8:1-6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883579"/>
                  </a:ext>
                </a:extLst>
              </a:tr>
              <a:tr h="16116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Seal Judgments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White Horse         Bow                        Crown       (Stephanos)   Overcomer                  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THE CHURCH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Red Horse       Takes Peace                       Cause to Kill      One Another          Great Sword                  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WAR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Black Horse     Balance (Yoke)                     Inflation on Needed Things                      Not Luxuries       </a:t>
                      </a:r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ECONOMIC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Pale Horse         Death &amp; Hades                          Power Over 1/4                    Sword, Hunger,                      Death &amp; Beasts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FAMINE 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PESTILANCE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Martyred Souls Under Altar                                    "How Long?"                                 White Robes                    Wait for the Remnant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Earthquake                                    Black Sun &amp;          Blood Moon                                Stars Fall                    Mts &amp; Isles Move     Men Hide from God's Coming Wrath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Silence in Heaven            Angel w/ Censer     Noises, Thunderings,      Lightnings &amp; Earthquake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1242765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4298157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8:7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8:8-9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8:10-11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8:12-13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9:1-12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9:13-21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11:15-19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249763"/>
                  </a:ext>
                </a:extLst>
              </a:tr>
              <a:tr h="16116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Trumpet Judgments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Heaven to Earth    Hail &amp; Fire                  Mingled w/ Blood                    Burn 1/3 of Trees               Burn All Grass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Burning Mountain into Sea                      1/3 of Sea Creatures Die          Destroy 1/3            of Ships 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Star Falls on            1/3 of Rivers &amp; Springs           Become Bitter     Many Men Die                           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1/3 of Sun, Moon Stars Dark              Day &amp; Night 1/3 Shorter               "Woe, Woe, Woe"     to Earth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Star from Heaven with Key to Pit           Smoke &amp; Darkness Locusts  Harm Those w/out God's Mark       9 Months              "Woe, Woe"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 Angels from Euphrates River         Kill 1/3 of Mankind with Fire, Smoke &amp; Brimstone                  Men Don't Repent        3</a:t>
                      </a:r>
                      <a:r>
                        <a:rPr lang="en-US" sz="1100" b="1" i="0" u="none" strike="noStrike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rd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"Woe"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Nations Become God's               Noises, </a:t>
                      </a:r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Thunderings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      Lightnings &amp; Earthquake        Temple Opened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6633672"/>
                  </a:ext>
                </a:extLst>
              </a:tr>
              <a:tr h="223488">
                <a:tc gridSpan="9"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0C0C0"/>
                          </a:highlight>
                          <a:latin typeface="Arial" panose="020B0604020202020204" pitchFamily="34" charset="0"/>
                        </a:rPr>
                        <a:t>Seven Thunders                                   Rev 10:3-4                                     Sealed Up !!!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882605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1006137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16:2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16:3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16:4-7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16:8-9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16:10-11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16:12-16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16:17-21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7264518"/>
                  </a:ext>
                </a:extLst>
              </a:tr>
              <a:tr h="15546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Bowl Judgments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Poured on Earth             Sores on All Men with Mark of the Beast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Poured on Sea Becomes Blood                      Every Sea Creature Dies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Rivers &amp; Springs Become Blood                       "True &amp; Righteous are Your Judgments"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Sun Scorches         All Men                      Do Not Repent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Darkness on Beast Kingdom                 Men Gnaw Tongues  in Pain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Euphrates Dries Up                        3 Unclean Spirits    Gather Entire Earth to Battle at       </a:t>
                      </a:r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HarMegiddo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Poured on the Air       "It is Done"         Noises, </a:t>
                      </a:r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Thunderings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      Lightnings, Earthquake                 &amp; Hail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719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2620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855D658-B7BB-1CE6-1361-2305250457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25826"/>
              </p:ext>
            </p:extLst>
          </p:nvPr>
        </p:nvGraphicFramePr>
        <p:xfrm>
          <a:off x="333375" y="85724"/>
          <a:ext cx="11487151" cy="6619877"/>
        </p:xfrm>
        <a:graphic>
          <a:graphicData uri="http://schemas.openxmlformats.org/drawingml/2006/table">
            <a:tbl>
              <a:tblPr/>
              <a:tblGrid>
                <a:gridCol w="1112164">
                  <a:extLst>
                    <a:ext uri="{9D8B030D-6E8A-4147-A177-3AD203B41FA5}">
                      <a16:colId xmlns:a16="http://schemas.microsoft.com/office/drawing/2014/main" val="2884575233"/>
                    </a:ext>
                  </a:extLst>
                </a:gridCol>
                <a:gridCol w="1449561">
                  <a:extLst>
                    <a:ext uri="{9D8B030D-6E8A-4147-A177-3AD203B41FA5}">
                      <a16:colId xmlns:a16="http://schemas.microsoft.com/office/drawing/2014/main" val="3281247610"/>
                    </a:ext>
                  </a:extLst>
                </a:gridCol>
                <a:gridCol w="1324598">
                  <a:extLst>
                    <a:ext uri="{9D8B030D-6E8A-4147-A177-3AD203B41FA5}">
                      <a16:colId xmlns:a16="http://schemas.microsoft.com/office/drawing/2014/main" val="3665479351"/>
                    </a:ext>
                  </a:extLst>
                </a:gridCol>
                <a:gridCol w="1462059">
                  <a:extLst>
                    <a:ext uri="{9D8B030D-6E8A-4147-A177-3AD203B41FA5}">
                      <a16:colId xmlns:a16="http://schemas.microsoft.com/office/drawing/2014/main" val="1313777925"/>
                    </a:ext>
                  </a:extLst>
                </a:gridCol>
                <a:gridCol w="1462059">
                  <a:extLst>
                    <a:ext uri="{9D8B030D-6E8A-4147-A177-3AD203B41FA5}">
                      <a16:colId xmlns:a16="http://schemas.microsoft.com/office/drawing/2014/main" val="1771795557"/>
                    </a:ext>
                  </a:extLst>
                </a:gridCol>
                <a:gridCol w="1499546">
                  <a:extLst>
                    <a:ext uri="{9D8B030D-6E8A-4147-A177-3AD203B41FA5}">
                      <a16:colId xmlns:a16="http://schemas.microsoft.com/office/drawing/2014/main" val="2437091559"/>
                    </a:ext>
                  </a:extLst>
                </a:gridCol>
                <a:gridCol w="1602639">
                  <a:extLst>
                    <a:ext uri="{9D8B030D-6E8A-4147-A177-3AD203B41FA5}">
                      <a16:colId xmlns:a16="http://schemas.microsoft.com/office/drawing/2014/main" val="1262955654"/>
                    </a:ext>
                  </a:extLst>
                </a:gridCol>
                <a:gridCol w="112466">
                  <a:extLst>
                    <a:ext uri="{9D8B030D-6E8A-4147-A177-3AD203B41FA5}">
                      <a16:colId xmlns:a16="http://schemas.microsoft.com/office/drawing/2014/main" val="120089100"/>
                    </a:ext>
                  </a:extLst>
                </a:gridCol>
                <a:gridCol w="1462059">
                  <a:extLst>
                    <a:ext uri="{9D8B030D-6E8A-4147-A177-3AD203B41FA5}">
                      <a16:colId xmlns:a16="http://schemas.microsoft.com/office/drawing/2014/main" val="3394655968"/>
                    </a:ext>
                  </a:extLst>
                </a:gridCol>
              </a:tblGrid>
              <a:tr h="277415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The Revelation Judgments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3902499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5 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0163127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6:1-2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6:3-4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6:5-6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6:7-8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6:9-11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6:12-17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Rev 8:1-6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883579"/>
                  </a:ext>
                </a:extLst>
              </a:tr>
              <a:tr h="16116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Seal Judgments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White Horse         Bow                        Crown       (Stephanos)   Overcomer                  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THE CHURCH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Red Horse       Takes Peace                       Cause to Kill      One Another          Great Sword                  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WAR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Black Horse     Balance (Yoke)                     Inflation on Needed Things                      Not Luxuries       </a:t>
                      </a:r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ECONOMIC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Pale Horse         Death &amp; Hades                          Power Over 1/4                    Sword, Hunger,                      Death &amp; Beasts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FAMINE 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PESTILANCE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Martyred Souls Under Altar                                    "How Long?"                                 White Robes                    Wait for the Remnant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Earthquake                                    Black Sun &amp;          Blood Moon                                Stars Fall                    Mts &amp; Isles Move     Men Hide from God's Coming Wrath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Silence in Heaven            Angel w/ Censer     Noises, Thunderings,      Lightnings &amp; Earthquake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1242765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435" marR="5435" marT="54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4298157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8:7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8:8-9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8:10-11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8:12-13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9:1-12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9:13-21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Rev 11:15-19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249763"/>
                  </a:ext>
                </a:extLst>
              </a:tr>
              <a:tr h="16116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F0"/>
                          </a:highlight>
                          <a:latin typeface="Arial" panose="020B0604020202020204" pitchFamily="34" charset="0"/>
                        </a:rPr>
                        <a:t>Trumpet Judgments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Heaven to Earth    Hail &amp; Fire                  Mingled w/ Blood                    Burn 1/3 of Trees               Burn All Grass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Burning Mountain into Sea                      1/3 of Sea Creatures Die          Destroy 1/3            of Ships 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Star Falls on            1/3 of Rivers &amp; Springs           Become Bitter     Many Men Die                           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1/3 of Sun, Moon Stars Dark              Day &amp; Night 1/3 Shorter               "Woe, Woe, Woe"     to Earth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Star from Heaven with Key to Pit           Smoke &amp; Darkness Locusts  Harm Those w/out God's Mark       9 Months              "Woe, Woe"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 Angels from Euphrates River         Kill 1/3 of Mankind with Fire, Smoke &amp; Brimstone                  Men Don't Repent        3</a:t>
                      </a:r>
                      <a:r>
                        <a:rPr lang="en-US" sz="1100" b="1" i="0" u="none" strike="noStrike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rd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"Woe"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Nations Become God's               Noises, </a:t>
                      </a:r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Thunderings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      Lightnings &amp; Earthquake        Temple Opened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6633672"/>
                  </a:ext>
                </a:extLst>
              </a:tr>
              <a:tr h="223488">
                <a:tc gridSpan="9"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0C0C0"/>
                          </a:highlight>
                          <a:latin typeface="Arial" panose="020B0604020202020204" pitchFamily="34" charset="0"/>
                        </a:rPr>
                        <a:t>Seven Thunders                                   Rev 10:3-4                                     Sealed Up !!!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882605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435" marR="5435" marT="54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1006137"/>
                  </a:ext>
                </a:extLst>
              </a:tr>
              <a:tr h="2234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Reference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16:2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16:3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16:4-7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16:8-9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16:10-11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16:12-16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Rev 16:17-21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7264518"/>
                  </a:ext>
                </a:extLst>
              </a:tr>
              <a:tr h="15546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2D050"/>
                          </a:highlight>
                          <a:latin typeface="Arial" panose="020B0604020202020204" pitchFamily="34" charset="0"/>
                        </a:rPr>
                        <a:t>Bowl Judgments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Poured on Earth             Sores on All Men with Mark of the Beast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Poured on Sea Becomes Blood                      Every Sea Creature Dies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Rivers &amp; Springs Become Blood                       "True &amp; Righteous are Your Judgments"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Sun Scorches         All Men                      Do Not Repent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Darkness on Beast Kingdom                 Men Gnaw Tongues  in Pain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Euphrates Dries Up                        3 Unclean Spirits    Gather Entire Earth to Battle at       </a:t>
                      </a:r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HarMegiddo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Poured on the Air       "It is Done"         Noises, </a:t>
                      </a:r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Thunderings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      Lightnings, Earthquake                 &amp; Hail</a:t>
                      </a:r>
                    </a:p>
                  </a:txBody>
                  <a:tcPr marL="5435" marR="5435" marT="5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719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7988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2129</TotalTime>
  <Words>3729</Words>
  <Application>Microsoft Office PowerPoint</Application>
  <PresentationFormat>Widescreen</PresentationFormat>
  <Paragraphs>750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Our Upcoming Test of Adultery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Baker</dc:creator>
  <cp:lastModifiedBy>Jon Baker</cp:lastModifiedBy>
  <cp:revision>144</cp:revision>
  <cp:lastPrinted>2024-06-25T19:59:07Z</cp:lastPrinted>
  <dcterms:created xsi:type="dcterms:W3CDTF">2024-05-21T20:03:00Z</dcterms:created>
  <dcterms:modified xsi:type="dcterms:W3CDTF">2024-06-26T18:35:07Z</dcterms:modified>
</cp:coreProperties>
</file>