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970" r:id="rId2"/>
    <p:sldId id="1007" r:id="rId3"/>
    <p:sldId id="936" r:id="rId4"/>
    <p:sldId id="999" r:id="rId5"/>
    <p:sldId id="974" r:id="rId6"/>
    <p:sldId id="989" r:id="rId7"/>
    <p:sldId id="990" r:id="rId8"/>
    <p:sldId id="991" r:id="rId9"/>
    <p:sldId id="1008" r:id="rId10"/>
    <p:sldId id="1005" r:id="rId11"/>
    <p:sldId id="1006" r:id="rId12"/>
    <p:sldId id="992" r:id="rId13"/>
    <p:sldId id="988" r:id="rId14"/>
    <p:sldId id="971" r:id="rId15"/>
    <p:sldId id="497" r:id="rId16"/>
    <p:sldId id="1000" r:id="rId17"/>
    <p:sldId id="1002" r:id="rId18"/>
    <p:sldId id="1001" r:id="rId19"/>
    <p:sldId id="1003" r:id="rId20"/>
    <p:sldId id="1004" r:id="rId21"/>
    <p:sldId id="938" r:id="rId22"/>
    <p:sldId id="940" r:id="rId23"/>
    <p:sldId id="941" r:id="rId24"/>
    <p:sldId id="942" r:id="rId25"/>
    <p:sldId id="943" r:id="rId26"/>
    <p:sldId id="944" r:id="rId27"/>
    <p:sldId id="94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90" autoAdjust="0"/>
  </p:normalViewPr>
  <p:slideViewPr>
    <p:cSldViewPr snapToGrid="0">
      <p:cViewPr varScale="1">
        <p:scale>
          <a:sx n="100" d="100"/>
          <a:sy n="100" d="100"/>
        </p:scale>
        <p:origin x="990" y="90"/>
      </p:cViewPr>
      <p:guideLst/>
    </p:cSldViewPr>
  </p:slideViewPr>
  <p:outlineViewPr>
    <p:cViewPr>
      <p:scale>
        <a:sx n="33" d="100"/>
        <a:sy n="33" d="100"/>
      </p:scale>
      <p:origin x="0" y="-3816"/>
    </p:cViewPr>
  </p:outlineViewPr>
  <p:notesTextViewPr>
    <p:cViewPr>
      <p:scale>
        <a:sx n="1" d="1"/>
        <a:sy n="1" d="1"/>
      </p:scale>
      <p:origin x="0" y="0"/>
    </p:cViewPr>
  </p:notesTextViewPr>
  <p:notesViewPr>
    <p:cSldViewPr snapToGrid="0">
      <p:cViewPr varScale="1">
        <p:scale>
          <a:sx n="80" d="100"/>
          <a:sy n="80" d="100"/>
        </p:scale>
        <p:origin x="4002"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A799C5-12E5-47D8-A585-9B94E243770E}" type="datetimeFigureOut">
              <a:rPr lang="en-US" smtClean="0"/>
              <a:t>6/19/2024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D597FD-C39A-4012-AD64-CF019350484F}" type="slidenum">
              <a:rPr lang="en-US" smtClean="0"/>
              <a:t>‹#›</a:t>
            </a:fld>
            <a:endParaRPr lang="en-US"/>
          </a:p>
        </p:txBody>
      </p:sp>
    </p:spTree>
    <p:extLst>
      <p:ext uri="{BB962C8B-B14F-4D97-AF65-F5344CB8AC3E}">
        <p14:creationId xmlns:p14="http://schemas.microsoft.com/office/powerpoint/2010/main" val="369580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D597FD-C39A-4012-AD64-CF019350484F}" type="slidenum">
              <a:rPr lang="en-US" smtClean="0"/>
              <a:t>1</a:t>
            </a:fld>
            <a:endParaRPr lang="en-US"/>
          </a:p>
        </p:txBody>
      </p:sp>
    </p:spTree>
    <p:extLst>
      <p:ext uri="{BB962C8B-B14F-4D97-AF65-F5344CB8AC3E}">
        <p14:creationId xmlns:p14="http://schemas.microsoft.com/office/powerpoint/2010/main" val="3283498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i="1">
                <a:solidFill>
                  <a:schemeClr val="tx1"/>
                </a:solidFill>
                <a:latin typeface="Times New Roman" pitchFamily="-80" charset="0"/>
                <a:ea typeface="ＭＳ Ｐゴシック" pitchFamily="-80" charset="-128"/>
              </a:defRPr>
            </a:lvl1pPr>
            <a:lvl2pPr marL="785372" indent="-302066">
              <a:defRPr sz="2500" i="1">
                <a:solidFill>
                  <a:schemeClr val="tx1"/>
                </a:solidFill>
                <a:latin typeface="Times New Roman" pitchFamily="-80" charset="0"/>
                <a:ea typeface="ＭＳ Ｐゴシック" pitchFamily="-80" charset="-128"/>
              </a:defRPr>
            </a:lvl2pPr>
            <a:lvl3pPr marL="1208265" indent="-241653">
              <a:defRPr sz="2500" i="1">
                <a:solidFill>
                  <a:schemeClr val="tx1"/>
                </a:solidFill>
                <a:latin typeface="Times New Roman" pitchFamily="-80" charset="0"/>
                <a:ea typeface="ＭＳ Ｐゴシック" pitchFamily="-80" charset="-128"/>
              </a:defRPr>
            </a:lvl3pPr>
            <a:lvl4pPr marL="1691571" indent="-241653">
              <a:defRPr sz="2500" i="1">
                <a:solidFill>
                  <a:schemeClr val="tx1"/>
                </a:solidFill>
                <a:latin typeface="Times New Roman" pitchFamily="-80" charset="0"/>
                <a:ea typeface="ＭＳ Ｐゴシック" pitchFamily="-80" charset="-128"/>
              </a:defRPr>
            </a:lvl4pPr>
            <a:lvl5pPr marL="2174878" indent="-241653">
              <a:defRPr sz="2500" i="1">
                <a:solidFill>
                  <a:schemeClr val="tx1"/>
                </a:solidFill>
                <a:latin typeface="Times New Roman" pitchFamily="-80" charset="0"/>
                <a:ea typeface="ＭＳ Ｐゴシック" pitchFamily="-80" charset="-128"/>
              </a:defRPr>
            </a:lvl5pPr>
            <a:lvl6pPr marL="2658184" indent="-241653" algn="ctr" eaLnBrk="0" fontAlgn="base" hangingPunct="0">
              <a:spcBef>
                <a:spcPct val="0"/>
              </a:spcBef>
              <a:spcAft>
                <a:spcPct val="0"/>
              </a:spcAft>
              <a:defRPr sz="2500" i="1">
                <a:solidFill>
                  <a:schemeClr val="tx1"/>
                </a:solidFill>
                <a:latin typeface="Times New Roman" pitchFamily="-80" charset="0"/>
                <a:ea typeface="ＭＳ Ｐゴシック" pitchFamily="-80" charset="-128"/>
              </a:defRPr>
            </a:lvl6pPr>
            <a:lvl7pPr marL="3141490" indent="-241653" algn="ctr" eaLnBrk="0" fontAlgn="base" hangingPunct="0">
              <a:spcBef>
                <a:spcPct val="0"/>
              </a:spcBef>
              <a:spcAft>
                <a:spcPct val="0"/>
              </a:spcAft>
              <a:defRPr sz="2500" i="1">
                <a:solidFill>
                  <a:schemeClr val="tx1"/>
                </a:solidFill>
                <a:latin typeface="Times New Roman" pitchFamily="-80" charset="0"/>
                <a:ea typeface="ＭＳ Ｐゴシック" pitchFamily="-80" charset="-128"/>
              </a:defRPr>
            </a:lvl7pPr>
            <a:lvl8pPr marL="3624796" indent="-241653" algn="ctr" eaLnBrk="0" fontAlgn="base" hangingPunct="0">
              <a:spcBef>
                <a:spcPct val="0"/>
              </a:spcBef>
              <a:spcAft>
                <a:spcPct val="0"/>
              </a:spcAft>
              <a:defRPr sz="2500" i="1">
                <a:solidFill>
                  <a:schemeClr val="tx1"/>
                </a:solidFill>
                <a:latin typeface="Times New Roman" pitchFamily="-80" charset="0"/>
                <a:ea typeface="ＭＳ Ｐゴシック" pitchFamily="-80" charset="-128"/>
              </a:defRPr>
            </a:lvl8pPr>
            <a:lvl9pPr marL="4108102" indent="-241653" algn="ctr" eaLnBrk="0" fontAlgn="base" hangingPunct="0">
              <a:spcBef>
                <a:spcPct val="0"/>
              </a:spcBef>
              <a:spcAft>
                <a:spcPct val="0"/>
              </a:spcAft>
              <a:defRPr sz="2500" i="1">
                <a:solidFill>
                  <a:schemeClr val="tx1"/>
                </a:solidFill>
                <a:latin typeface="Times New Roman" pitchFamily="-80" charset="0"/>
                <a:ea typeface="ＭＳ Ｐゴシック" pitchFamily="-80" charset="-128"/>
              </a:defRPr>
            </a:lvl9pPr>
          </a:lstStyle>
          <a:p>
            <a:fld id="{E9A9872D-8CA9-45B6-A0B8-6BBC295DDCDF}" type="slidenum">
              <a:rPr lang="en-US" altLang="en-US" sz="1300" i="0"/>
              <a:pPr/>
              <a:t>15</a:t>
            </a:fld>
            <a:endParaRPr lang="en-US" altLang="en-US" sz="1300" i="0"/>
          </a:p>
        </p:txBody>
      </p:sp>
      <p:sp>
        <p:nvSpPr>
          <p:cNvPr id="24579" name="Rectangle 2"/>
          <p:cNvSpPr>
            <a:spLocks noGrp="1" noRot="1" noChangeAspect="1" noChangeArrowheads="1" noTextEdit="1"/>
          </p:cNvSpPr>
          <p:nvPr>
            <p:ph type="sldImg"/>
          </p:nvPr>
        </p:nvSpPr>
        <p:spPr>
          <a:xfrm>
            <a:off x="457200" y="720725"/>
            <a:ext cx="6400800" cy="3600450"/>
          </a:xfrm>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80" charset="0"/>
              <a:ea typeface="ＭＳ Ｐゴシック" pitchFamily="-8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E4A5E-272A-D4AE-33C3-0FC6C45700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06A0EA-E0F6-C356-CF88-D156EC1077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FA7B56-1678-B3F2-407A-4D724DF5357D}"/>
              </a:ext>
            </a:extLst>
          </p:cNvPr>
          <p:cNvSpPr>
            <a:spLocks noGrp="1"/>
          </p:cNvSpPr>
          <p:nvPr>
            <p:ph type="dt" sz="half" idx="10"/>
          </p:nvPr>
        </p:nvSpPr>
        <p:spPr/>
        <p:txBody>
          <a:bodyPr/>
          <a:lstStyle/>
          <a:p>
            <a:fld id="{19A7E523-DC96-4303-9A05-B2A1D07ADA32}" type="datetimeFigureOut">
              <a:rPr lang="en-US" smtClean="0"/>
              <a:t>6/19/2024</a:t>
            </a:fld>
            <a:endParaRPr lang="en-US"/>
          </a:p>
        </p:txBody>
      </p:sp>
      <p:sp>
        <p:nvSpPr>
          <p:cNvPr id="5" name="Footer Placeholder 4">
            <a:extLst>
              <a:ext uri="{FF2B5EF4-FFF2-40B4-BE49-F238E27FC236}">
                <a16:creationId xmlns:a16="http://schemas.microsoft.com/office/drawing/2014/main" id="{D0860AEA-4C9C-56E8-A776-90A3CE1237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ED6A0-8D30-EBD3-B843-68F29DE21C43}"/>
              </a:ext>
            </a:extLst>
          </p:cNvPr>
          <p:cNvSpPr>
            <a:spLocks noGrp="1"/>
          </p:cNvSpPr>
          <p:nvPr>
            <p:ph type="sldNum" sz="quarter" idx="12"/>
          </p:nvPr>
        </p:nvSpPr>
        <p:spPr/>
        <p:txBody>
          <a:bodyPr/>
          <a:lstStyle/>
          <a:p>
            <a:fld id="{74D4F52F-70A4-4A5A-B22E-0EB0A32F31E8}" type="slidenum">
              <a:rPr lang="en-US" smtClean="0"/>
              <a:t>‹#›</a:t>
            </a:fld>
            <a:endParaRPr lang="en-US"/>
          </a:p>
        </p:txBody>
      </p:sp>
    </p:spTree>
    <p:extLst>
      <p:ext uri="{BB962C8B-B14F-4D97-AF65-F5344CB8AC3E}">
        <p14:creationId xmlns:p14="http://schemas.microsoft.com/office/powerpoint/2010/main" val="191718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372F-D56A-F033-6422-BA0C596BAE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7B0931-F937-33CA-48D1-B4CB8A2B04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1632EB-CCB0-35CF-B856-C75406F8EDC8}"/>
              </a:ext>
            </a:extLst>
          </p:cNvPr>
          <p:cNvSpPr>
            <a:spLocks noGrp="1"/>
          </p:cNvSpPr>
          <p:nvPr>
            <p:ph type="dt" sz="half" idx="10"/>
          </p:nvPr>
        </p:nvSpPr>
        <p:spPr/>
        <p:txBody>
          <a:bodyPr/>
          <a:lstStyle/>
          <a:p>
            <a:fld id="{19A7E523-DC96-4303-9A05-B2A1D07ADA32}" type="datetimeFigureOut">
              <a:rPr lang="en-US" smtClean="0"/>
              <a:t>6/19/2024</a:t>
            </a:fld>
            <a:endParaRPr lang="en-US"/>
          </a:p>
        </p:txBody>
      </p:sp>
      <p:sp>
        <p:nvSpPr>
          <p:cNvPr id="5" name="Footer Placeholder 4">
            <a:extLst>
              <a:ext uri="{FF2B5EF4-FFF2-40B4-BE49-F238E27FC236}">
                <a16:creationId xmlns:a16="http://schemas.microsoft.com/office/drawing/2014/main" id="{2F30B98F-E8FB-1404-B1AC-3CDFB00208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4D50F5-6804-697D-00C5-A65B376E32C1}"/>
              </a:ext>
            </a:extLst>
          </p:cNvPr>
          <p:cNvSpPr>
            <a:spLocks noGrp="1"/>
          </p:cNvSpPr>
          <p:nvPr>
            <p:ph type="sldNum" sz="quarter" idx="12"/>
          </p:nvPr>
        </p:nvSpPr>
        <p:spPr/>
        <p:txBody>
          <a:bodyPr/>
          <a:lstStyle/>
          <a:p>
            <a:fld id="{74D4F52F-70A4-4A5A-B22E-0EB0A32F31E8}" type="slidenum">
              <a:rPr lang="en-US" smtClean="0"/>
              <a:t>‹#›</a:t>
            </a:fld>
            <a:endParaRPr lang="en-US"/>
          </a:p>
        </p:txBody>
      </p:sp>
    </p:spTree>
    <p:extLst>
      <p:ext uri="{BB962C8B-B14F-4D97-AF65-F5344CB8AC3E}">
        <p14:creationId xmlns:p14="http://schemas.microsoft.com/office/powerpoint/2010/main" val="939038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9798C3-C24E-1BA8-A5F3-362EDDB3A5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968CF1-FD3F-420B-07A2-F547A1FB80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409C73-C666-3914-7721-0BB170E5C695}"/>
              </a:ext>
            </a:extLst>
          </p:cNvPr>
          <p:cNvSpPr>
            <a:spLocks noGrp="1"/>
          </p:cNvSpPr>
          <p:nvPr>
            <p:ph type="dt" sz="half" idx="10"/>
          </p:nvPr>
        </p:nvSpPr>
        <p:spPr/>
        <p:txBody>
          <a:bodyPr/>
          <a:lstStyle/>
          <a:p>
            <a:fld id="{19A7E523-DC96-4303-9A05-B2A1D07ADA32}" type="datetimeFigureOut">
              <a:rPr lang="en-US" smtClean="0"/>
              <a:t>6/19/2024</a:t>
            </a:fld>
            <a:endParaRPr lang="en-US"/>
          </a:p>
        </p:txBody>
      </p:sp>
      <p:sp>
        <p:nvSpPr>
          <p:cNvPr id="5" name="Footer Placeholder 4">
            <a:extLst>
              <a:ext uri="{FF2B5EF4-FFF2-40B4-BE49-F238E27FC236}">
                <a16:creationId xmlns:a16="http://schemas.microsoft.com/office/drawing/2014/main" id="{E9062926-D178-5267-8CE9-FC96AE7E7C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4CAC1-F241-38D4-E5F9-41330C9491FE}"/>
              </a:ext>
            </a:extLst>
          </p:cNvPr>
          <p:cNvSpPr>
            <a:spLocks noGrp="1"/>
          </p:cNvSpPr>
          <p:nvPr>
            <p:ph type="sldNum" sz="quarter" idx="12"/>
          </p:nvPr>
        </p:nvSpPr>
        <p:spPr/>
        <p:txBody>
          <a:bodyPr/>
          <a:lstStyle/>
          <a:p>
            <a:fld id="{74D4F52F-70A4-4A5A-B22E-0EB0A32F31E8}" type="slidenum">
              <a:rPr lang="en-US" smtClean="0"/>
              <a:t>‹#›</a:t>
            </a:fld>
            <a:endParaRPr lang="en-US"/>
          </a:p>
        </p:txBody>
      </p:sp>
    </p:spTree>
    <p:extLst>
      <p:ext uri="{BB962C8B-B14F-4D97-AF65-F5344CB8AC3E}">
        <p14:creationId xmlns:p14="http://schemas.microsoft.com/office/powerpoint/2010/main" val="1328040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D648B-E300-CC89-42A3-85120F55F0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FE8E72-206C-E69C-8F1D-667B6897E8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5701C-641A-DF0C-7CC5-9E2F8E920214}"/>
              </a:ext>
            </a:extLst>
          </p:cNvPr>
          <p:cNvSpPr>
            <a:spLocks noGrp="1"/>
          </p:cNvSpPr>
          <p:nvPr>
            <p:ph type="dt" sz="half" idx="10"/>
          </p:nvPr>
        </p:nvSpPr>
        <p:spPr/>
        <p:txBody>
          <a:bodyPr/>
          <a:lstStyle/>
          <a:p>
            <a:fld id="{19A7E523-DC96-4303-9A05-B2A1D07ADA32}" type="datetimeFigureOut">
              <a:rPr lang="en-US" smtClean="0"/>
              <a:t>6/19/2024</a:t>
            </a:fld>
            <a:endParaRPr lang="en-US"/>
          </a:p>
        </p:txBody>
      </p:sp>
      <p:sp>
        <p:nvSpPr>
          <p:cNvPr id="5" name="Footer Placeholder 4">
            <a:extLst>
              <a:ext uri="{FF2B5EF4-FFF2-40B4-BE49-F238E27FC236}">
                <a16:creationId xmlns:a16="http://schemas.microsoft.com/office/drawing/2014/main" id="{59AD1A63-3838-76D2-6CC0-57A0E4670A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1C8F2-7EB4-C841-8264-17277B1B5B84}"/>
              </a:ext>
            </a:extLst>
          </p:cNvPr>
          <p:cNvSpPr>
            <a:spLocks noGrp="1"/>
          </p:cNvSpPr>
          <p:nvPr>
            <p:ph type="sldNum" sz="quarter" idx="12"/>
          </p:nvPr>
        </p:nvSpPr>
        <p:spPr/>
        <p:txBody>
          <a:bodyPr/>
          <a:lstStyle/>
          <a:p>
            <a:fld id="{74D4F52F-70A4-4A5A-B22E-0EB0A32F31E8}" type="slidenum">
              <a:rPr lang="en-US" smtClean="0"/>
              <a:t>‹#›</a:t>
            </a:fld>
            <a:endParaRPr lang="en-US"/>
          </a:p>
        </p:txBody>
      </p:sp>
    </p:spTree>
    <p:extLst>
      <p:ext uri="{BB962C8B-B14F-4D97-AF65-F5344CB8AC3E}">
        <p14:creationId xmlns:p14="http://schemas.microsoft.com/office/powerpoint/2010/main" val="359396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6321-1DFB-DE40-363A-9964343C16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AD2494-40C2-1195-E7CF-9BB150CC9A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E1DD12-541C-8C49-C810-1817340BAF59}"/>
              </a:ext>
            </a:extLst>
          </p:cNvPr>
          <p:cNvSpPr>
            <a:spLocks noGrp="1"/>
          </p:cNvSpPr>
          <p:nvPr>
            <p:ph type="dt" sz="half" idx="10"/>
          </p:nvPr>
        </p:nvSpPr>
        <p:spPr/>
        <p:txBody>
          <a:bodyPr/>
          <a:lstStyle/>
          <a:p>
            <a:fld id="{19A7E523-DC96-4303-9A05-B2A1D07ADA32}" type="datetimeFigureOut">
              <a:rPr lang="en-US" smtClean="0"/>
              <a:t>6/19/2024</a:t>
            </a:fld>
            <a:endParaRPr lang="en-US"/>
          </a:p>
        </p:txBody>
      </p:sp>
      <p:sp>
        <p:nvSpPr>
          <p:cNvPr id="5" name="Footer Placeholder 4">
            <a:extLst>
              <a:ext uri="{FF2B5EF4-FFF2-40B4-BE49-F238E27FC236}">
                <a16:creationId xmlns:a16="http://schemas.microsoft.com/office/drawing/2014/main" id="{5E0DD3C9-EC4D-BB0C-0647-2464D054B9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135A10-FFCA-59B7-F9FA-85E21B154821}"/>
              </a:ext>
            </a:extLst>
          </p:cNvPr>
          <p:cNvSpPr>
            <a:spLocks noGrp="1"/>
          </p:cNvSpPr>
          <p:nvPr>
            <p:ph type="sldNum" sz="quarter" idx="12"/>
          </p:nvPr>
        </p:nvSpPr>
        <p:spPr/>
        <p:txBody>
          <a:bodyPr/>
          <a:lstStyle/>
          <a:p>
            <a:fld id="{74D4F52F-70A4-4A5A-B22E-0EB0A32F31E8}" type="slidenum">
              <a:rPr lang="en-US" smtClean="0"/>
              <a:t>‹#›</a:t>
            </a:fld>
            <a:endParaRPr lang="en-US"/>
          </a:p>
        </p:txBody>
      </p:sp>
    </p:spTree>
    <p:extLst>
      <p:ext uri="{BB962C8B-B14F-4D97-AF65-F5344CB8AC3E}">
        <p14:creationId xmlns:p14="http://schemas.microsoft.com/office/powerpoint/2010/main" val="4213755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B07C2-2D43-FFCD-2901-308816C4D0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BB5C3A-6CCB-F89E-A5B4-BB0E3DF90B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F8CC22-45D5-441F-EA73-46EC93587A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4ADF4D-20AE-791F-C705-0753711176B3}"/>
              </a:ext>
            </a:extLst>
          </p:cNvPr>
          <p:cNvSpPr>
            <a:spLocks noGrp="1"/>
          </p:cNvSpPr>
          <p:nvPr>
            <p:ph type="dt" sz="half" idx="10"/>
          </p:nvPr>
        </p:nvSpPr>
        <p:spPr/>
        <p:txBody>
          <a:bodyPr/>
          <a:lstStyle/>
          <a:p>
            <a:fld id="{19A7E523-DC96-4303-9A05-B2A1D07ADA32}" type="datetimeFigureOut">
              <a:rPr lang="en-US" smtClean="0"/>
              <a:t>6/19/2024</a:t>
            </a:fld>
            <a:endParaRPr lang="en-US"/>
          </a:p>
        </p:txBody>
      </p:sp>
      <p:sp>
        <p:nvSpPr>
          <p:cNvPr id="6" name="Footer Placeholder 5">
            <a:extLst>
              <a:ext uri="{FF2B5EF4-FFF2-40B4-BE49-F238E27FC236}">
                <a16:creationId xmlns:a16="http://schemas.microsoft.com/office/drawing/2014/main" id="{0E0BD0D2-C460-E59B-0EF3-624B1AF0B0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1E0A56-9813-D1E2-439F-5C497EC21C71}"/>
              </a:ext>
            </a:extLst>
          </p:cNvPr>
          <p:cNvSpPr>
            <a:spLocks noGrp="1"/>
          </p:cNvSpPr>
          <p:nvPr>
            <p:ph type="sldNum" sz="quarter" idx="12"/>
          </p:nvPr>
        </p:nvSpPr>
        <p:spPr/>
        <p:txBody>
          <a:bodyPr/>
          <a:lstStyle/>
          <a:p>
            <a:fld id="{74D4F52F-70A4-4A5A-B22E-0EB0A32F31E8}" type="slidenum">
              <a:rPr lang="en-US" smtClean="0"/>
              <a:t>‹#›</a:t>
            </a:fld>
            <a:endParaRPr lang="en-US"/>
          </a:p>
        </p:txBody>
      </p:sp>
    </p:spTree>
    <p:extLst>
      <p:ext uri="{BB962C8B-B14F-4D97-AF65-F5344CB8AC3E}">
        <p14:creationId xmlns:p14="http://schemas.microsoft.com/office/powerpoint/2010/main" val="359967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161A4-3B4B-75AB-342E-83FC14473D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4B9BBF-16A1-1BAC-954E-137558F607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22F4AB-0CC2-A21E-50F2-C074658C2D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C80193-87BC-8E40-490C-0C3516D6BF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4AA4D2-74DA-0F14-CCBC-9FBB0FF1A2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921AFA-03E4-956C-3997-BE482D096911}"/>
              </a:ext>
            </a:extLst>
          </p:cNvPr>
          <p:cNvSpPr>
            <a:spLocks noGrp="1"/>
          </p:cNvSpPr>
          <p:nvPr>
            <p:ph type="dt" sz="half" idx="10"/>
          </p:nvPr>
        </p:nvSpPr>
        <p:spPr/>
        <p:txBody>
          <a:bodyPr/>
          <a:lstStyle/>
          <a:p>
            <a:fld id="{19A7E523-DC96-4303-9A05-B2A1D07ADA32}" type="datetimeFigureOut">
              <a:rPr lang="en-US" smtClean="0"/>
              <a:t>6/19/2024</a:t>
            </a:fld>
            <a:endParaRPr lang="en-US"/>
          </a:p>
        </p:txBody>
      </p:sp>
      <p:sp>
        <p:nvSpPr>
          <p:cNvPr id="8" name="Footer Placeholder 7">
            <a:extLst>
              <a:ext uri="{FF2B5EF4-FFF2-40B4-BE49-F238E27FC236}">
                <a16:creationId xmlns:a16="http://schemas.microsoft.com/office/drawing/2014/main" id="{707D2B36-3C6B-EA05-8963-3AF8C896EF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152044-C173-F413-67EE-E7A316A3AB1B}"/>
              </a:ext>
            </a:extLst>
          </p:cNvPr>
          <p:cNvSpPr>
            <a:spLocks noGrp="1"/>
          </p:cNvSpPr>
          <p:nvPr>
            <p:ph type="sldNum" sz="quarter" idx="12"/>
          </p:nvPr>
        </p:nvSpPr>
        <p:spPr/>
        <p:txBody>
          <a:bodyPr/>
          <a:lstStyle/>
          <a:p>
            <a:fld id="{74D4F52F-70A4-4A5A-B22E-0EB0A32F31E8}" type="slidenum">
              <a:rPr lang="en-US" smtClean="0"/>
              <a:t>‹#›</a:t>
            </a:fld>
            <a:endParaRPr lang="en-US"/>
          </a:p>
        </p:txBody>
      </p:sp>
    </p:spTree>
    <p:extLst>
      <p:ext uri="{BB962C8B-B14F-4D97-AF65-F5344CB8AC3E}">
        <p14:creationId xmlns:p14="http://schemas.microsoft.com/office/powerpoint/2010/main" val="2364588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00295-D436-A2DF-3540-C85A03A830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44389A-00FF-D05C-157B-48E6032D87F7}"/>
              </a:ext>
            </a:extLst>
          </p:cNvPr>
          <p:cNvSpPr>
            <a:spLocks noGrp="1"/>
          </p:cNvSpPr>
          <p:nvPr>
            <p:ph type="dt" sz="half" idx="10"/>
          </p:nvPr>
        </p:nvSpPr>
        <p:spPr/>
        <p:txBody>
          <a:bodyPr/>
          <a:lstStyle/>
          <a:p>
            <a:fld id="{19A7E523-DC96-4303-9A05-B2A1D07ADA32}" type="datetimeFigureOut">
              <a:rPr lang="en-US" smtClean="0"/>
              <a:t>6/19/2024</a:t>
            </a:fld>
            <a:endParaRPr lang="en-US"/>
          </a:p>
        </p:txBody>
      </p:sp>
      <p:sp>
        <p:nvSpPr>
          <p:cNvPr id="4" name="Footer Placeholder 3">
            <a:extLst>
              <a:ext uri="{FF2B5EF4-FFF2-40B4-BE49-F238E27FC236}">
                <a16:creationId xmlns:a16="http://schemas.microsoft.com/office/drawing/2014/main" id="{1AE1EB6A-29EB-B1C8-915A-8C7AA2CDA8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F75703-87E1-7909-6B57-377E89279C14}"/>
              </a:ext>
            </a:extLst>
          </p:cNvPr>
          <p:cNvSpPr>
            <a:spLocks noGrp="1"/>
          </p:cNvSpPr>
          <p:nvPr>
            <p:ph type="sldNum" sz="quarter" idx="12"/>
          </p:nvPr>
        </p:nvSpPr>
        <p:spPr/>
        <p:txBody>
          <a:bodyPr/>
          <a:lstStyle/>
          <a:p>
            <a:fld id="{74D4F52F-70A4-4A5A-B22E-0EB0A32F31E8}" type="slidenum">
              <a:rPr lang="en-US" smtClean="0"/>
              <a:t>‹#›</a:t>
            </a:fld>
            <a:endParaRPr lang="en-US"/>
          </a:p>
        </p:txBody>
      </p:sp>
    </p:spTree>
    <p:extLst>
      <p:ext uri="{BB962C8B-B14F-4D97-AF65-F5344CB8AC3E}">
        <p14:creationId xmlns:p14="http://schemas.microsoft.com/office/powerpoint/2010/main" val="2911269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4B223C-C799-0C3A-3F90-5CF40DC02B9B}"/>
              </a:ext>
            </a:extLst>
          </p:cNvPr>
          <p:cNvSpPr>
            <a:spLocks noGrp="1"/>
          </p:cNvSpPr>
          <p:nvPr>
            <p:ph type="dt" sz="half" idx="10"/>
          </p:nvPr>
        </p:nvSpPr>
        <p:spPr/>
        <p:txBody>
          <a:bodyPr/>
          <a:lstStyle/>
          <a:p>
            <a:fld id="{19A7E523-DC96-4303-9A05-B2A1D07ADA32}" type="datetimeFigureOut">
              <a:rPr lang="en-US" smtClean="0"/>
              <a:t>6/19/2024</a:t>
            </a:fld>
            <a:endParaRPr lang="en-US"/>
          </a:p>
        </p:txBody>
      </p:sp>
      <p:sp>
        <p:nvSpPr>
          <p:cNvPr id="3" name="Footer Placeholder 2">
            <a:extLst>
              <a:ext uri="{FF2B5EF4-FFF2-40B4-BE49-F238E27FC236}">
                <a16:creationId xmlns:a16="http://schemas.microsoft.com/office/drawing/2014/main" id="{D195B774-719E-BC87-5DA8-F28DB52468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9B67C3-5693-4EFE-867D-1C6FFF3C9517}"/>
              </a:ext>
            </a:extLst>
          </p:cNvPr>
          <p:cNvSpPr>
            <a:spLocks noGrp="1"/>
          </p:cNvSpPr>
          <p:nvPr>
            <p:ph type="sldNum" sz="quarter" idx="12"/>
          </p:nvPr>
        </p:nvSpPr>
        <p:spPr/>
        <p:txBody>
          <a:bodyPr/>
          <a:lstStyle/>
          <a:p>
            <a:fld id="{74D4F52F-70A4-4A5A-B22E-0EB0A32F31E8}" type="slidenum">
              <a:rPr lang="en-US" smtClean="0"/>
              <a:t>‹#›</a:t>
            </a:fld>
            <a:endParaRPr lang="en-US"/>
          </a:p>
        </p:txBody>
      </p:sp>
    </p:spTree>
    <p:extLst>
      <p:ext uri="{BB962C8B-B14F-4D97-AF65-F5344CB8AC3E}">
        <p14:creationId xmlns:p14="http://schemas.microsoft.com/office/powerpoint/2010/main" val="3844392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6484E-0E2E-8064-A2EC-84C66C8C37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6B34AA-97D0-0BE3-890C-F70734A0CC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FB3D98-4076-4F46-2110-F36C91BD35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74DE49-5810-CBF1-84F3-8D414B9BC570}"/>
              </a:ext>
            </a:extLst>
          </p:cNvPr>
          <p:cNvSpPr>
            <a:spLocks noGrp="1"/>
          </p:cNvSpPr>
          <p:nvPr>
            <p:ph type="dt" sz="half" idx="10"/>
          </p:nvPr>
        </p:nvSpPr>
        <p:spPr/>
        <p:txBody>
          <a:bodyPr/>
          <a:lstStyle/>
          <a:p>
            <a:fld id="{19A7E523-DC96-4303-9A05-B2A1D07ADA32}" type="datetimeFigureOut">
              <a:rPr lang="en-US" smtClean="0"/>
              <a:t>6/19/2024</a:t>
            </a:fld>
            <a:endParaRPr lang="en-US"/>
          </a:p>
        </p:txBody>
      </p:sp>
      <p:sp>
        <p:nvSpPr>
          <p:cNvPr id="6" name="Footer Placeholder 5">
            <a:extLst>
              <a:ext uri="{FF2B5EF4-FFF2-40B4-BE49-F238E27FC236}">
                <a16:creationId xmlns:a16="http://schemas.microsoft.com/office/drawing/2014/main" id="{31107BEC-8154-F380-E5EC-4942D808D0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D29EAE-AA99-7140-7E46-13F8FACDB054}"/>
              </a:ext>
            </a:extLst>
          </p:cNvPr>
          <p:cNvSpPr>
            <a:spLocks noGrp="1"/>
          </p:cNvSpPr>
          <p:nvPr>
            <p:ph type="sldNum" sz="quarter" idx="12"/>
          </p:nvPr>
        </p:nvSpPr>
        <p:spPr/>
        <p:txBody>
          <a:bodyPr/>
          <a:lstStyle/>
          <a:p>
            <a:fld id="{74D4F52F-70A4-4A5A-B22E-0EB0A32F31E8}" type="slidenum">
              <a:rPr lang="en-US" smtClean="0"/>
              <a:t>‹#›</a:t>
            </a:fld>
            <a:endParaRPr lang="en-US"/>
          </a:p>
        </p:txBody>
      </p:sp>
    </p:spTree>
    <p:extLst>
      <p:ext uri="{BB962C8B-B14F-4D97-AF65-F5344CB8AC3E}">
        <p14:creationId xmlns:p14="http://schemas.microsoft.com/office/powerpoint/2010/main" val="326859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179A5-BEE0-383C-E241-EFE11312C8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9CF5DF-9AF3-32FE-D089-049AD4ED08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3D935A-840E-5FFF-2D03-951A0C251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96EDA9-67C9-AC0C-CB71-F28412E57D3D}"/>
              </a:ext>
            </a:extLst>
          </p:cNvPr>
          <p:cNvSpPr>
            <a:spLocks noGrp="1"/>
          </p:cNvSpPr>
          <p:nvPr>
            <p:ph type="dt" sz="half" idx="10"/>
          </p:nvPr>
        </p:nvSpPr>
        <p:spPr/>
        <p:txBody>
          <a:bodyPr/>
          <a:lstStyle/>
          <a:p>
            <a:fld id="{19A7E523-DC96-4303-9A05-B2A1D07ADA32}" type="datetimeFigureOut">
              <a:rPr lang="en-US" smtClean="0"/>
              <a:t>6/19/2024</a:t>
            </a:fld>
            <a:endParaRPr lang="en-US"/>
          </a:p>
        </p:txBody>
      </p:sp>
      <p:sp>
        <p:nvSpPr>
          <p:cNvPr id="6" name="Footer Placeholder 5">
            <a:extLst>
              <a:ext uri="{FF2B5EF4-FFF2-40B4-BE49-F238E27FC236}">
                <a16:creationId xmlns:a16="http://schemas.microsoft.com/office/drawing/2014/main" id="{8FA8F25A-D27D-E237-41BB-EF5D73F21B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709ADD-4073-3A2F-547A-A614EBBABA15}"/>
              </a:ext>
            </a:extLst>
          </p:cNvPr>
          <p:cNvSpPr>
            <a:spLocks noGrp="1"/>
          </p:cNvSpPr>
          <p:nvPr>
            <p:ph type="sldNum" sz="quarter" idx="12"/>
          </p:nvPr>
        </p:nvSpPr>
        <p:spPr/>
        <p:txBody>
          <a:bodyPr/>
          <a:lstStyle/>
          <a:p>
            <a:fld id="{74D4F52F-70A4-4A5A-B22E-0EB0A32F31E8}" type="slidenum">
              <a:rPr lang="en-US" smtClean="0"/>
              <a:t>‹#›</a:t>
            </a:fld>
            <a:endParaRPr lang="en-US"/>
          </a:p>
        </p:txBody>
      </p:sp>
    </p:spTree>
    <p:extLst>
      <p:ext uri="{BB962C8B-B14F-4D97-AF65-F5344CB8AC3E}">
        <p14:creationId xmlns:p14="http://schemas.microsoft.com/office/powerpoint/2010/main" val="1985524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650AA8-A651-8E99-37B4-731DA0B2F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05A0D1-275F-4BBE-057F-8701C120BA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4FEFB0-E09E-BE5E-E3C9-5F17FB07F4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7E523-DC96-4303-9A05-B2A1D07ADA32}" type="datetimeFigureOut">
              <a:rPr lang="en-US" smtClean="0"/>
              <a:t>6/19/2024</a:t>
            </a:fld>
            <a:endParaRPr lang="en-US"/>
          </a:p>
        </p:txBody>
      </p:sp>
      <p:sp>
        <p:nvSpPr>
          <p:cNvPr id="5" name="Footer Placeholder 4">
            <a:extLst>
              <a:ext uri="{FF2B5EF4-FFF2-40B4-BE49-F238E27FC236}">
                <a16:creationId xmlns:a16="http://schemas.microsoft.com/office/drawing/2014/main" id="{4E7E61FA-0491-7592-A58C-A593525505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97EF60-7049-C41C-8C13-BC448B0461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D4F52F-70A4-4A5A-B22E-0EB0A32F31E8}" type="slidenum">
              <a:rPr lang="en-US" smtClean="0"/>
              <a:t>‹#›</a:t>
            </a:fld>
            <a:endParaRPr lang="en-US"/>
          </a:p>
        </p:txBody>
      </p:sp>
    </p:spTree>
    <p:extLst>
      <p:ext uri="{BB962C8B-B14F-4D97-AF65-F5344CB8AC3E}">
        <p14:creationId xmlns:p14="http://schemas.microsoft.com/office/powerpoint/2010/main" val="1582328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My Documents\Temple Aron HaKodesh\Service Messages\Shavuot\IMG_0005.jpg">
            <a:extLst>
              <a:ext uri="{FF2B5EF4-FFF2-40B4-BE49-F238E27FC236}">
                <a16:creationId xmlns:a16="http://schemas.microsoft.com/office/drawing/2014/main" id="{F74643AA-7168-F304-0331-B85C9C6A3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3952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a:extLst>
              <a:ext uri="{FF2B5EF4-FFF2-40B4-BE49-F238E27FC236}">
                <a16:creationId xmlns:a16="http://schemas.microsoft.com/office/drawing/2014/main" id="{2952BBDB-79A1-89FC-2B5B-EAB6EED2EDBC}"/>
              </a:ext>
            </a:extLst>
          </p:cNvPr>
          <p:cNvSpPr txBox="1">
            <a:spLocks noChangeArrowheads="1"/>
          </p:cNvSpPr>
          <p:nvPr/>
        </p:nvSpPr>
        <p:spPr bwMode="auto">
          <a:xfrm>
            <a:off x="1727200" y="1219200"/>
            <a:ext cx="8737600" cy="74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anose="05000000000000000000" pitchFamily="2" charset="2"/>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defTabSz="1219170" eaLnBrk="1" fontAlgn="base" hangingPunct="1">
              <a:spcBef>
                <a:spcPct val="50000"/>
              </a:spcBef>
              <a:spcAft>
                <a:spcPct val="0"/>
              </a:spcAft>
              <a:buClrTx/>
              <a:buSzTx/>
            </a:pPr>
            <a:endParaRPr lang="en-US" altLang="en-US" sz="4267" b="0">
              <a:solidFill>
                <a:srgbClr val="4B2500"/>
              </a:solidFill>
            </a:endParaRPr>
          </a:p>
        </p:txBody>
      </p:sp>
      <p:sp>
        <p:nvSpPr>
          <p:cNvPr id="2248708" name="Rectangle 4">
            <a:extLst>
              <a:ext uri="{FF2B5EF4-FFF2-40B4-BE49-F238E27FC236}">
                <a16:creationId xmlns:a16="http://schemas.microsoft.com/office/drawing/2014/main" id="{C3A6F840-666F-E4CE-C87E-C7E18565A5E1}"/>
              </a:ext>
            </a:extLst>
          </p:cNvPr>
          <p:cNvSpPr>
            <a:spLocks noChangeArrowheads="1"/>
          </p:cNvSpPr>
          <p:nvPr/>
        </p:nvSpPr>
        <p:spPr bwMode="auto">
          <a:xfrm>
            <a:off x="50800" y="1219200"/>
            <a:ext cx="12090400" cy="287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1219170" fontAlgn="base">
              <a:lnSpc>
                <a:spcPct val="150000"/>
              </a:lnSpc>
              <a:spcBef>
                <a:spcPct val="20000"/>
              </a:spcBef>
              <a:spcAft>
                <a:spcPct val="0"/>
              </a:spcAft>
              <a:buClr>
                <a:srgbClr val="4B2500"/>
              </a:buClr>
              <a:buSzPct val="70000"/>
              <a:defRPr/>
            </a:pPr>
            <a:r>
              <a:rPr lang="en-US" sz="6000" b="1" dirty="0">
                <a:solidFill>
                  <a:srgbClr val="FFFFE3"/>
                </a:solidFill>
                <a:effectLst>
                  <a:outerShdw blurRad="38100" dist="38100" dir="2700000" algn="tl">
                    <a:srgbClr val="000000"/>
                  </a:outerShdw>
                </a:effectLst>
                <a:latin typeface="Arial" charset="0"/>
                <a:cs typeface="Arial" charset="0"/>
              </a:rPr>
              <a:t>Revelation</a:t>
            </a:r>
          </a:p>
          <a:p>
            <a:pPr algn="ctr" defTabSz="1219170" fontAlgn="base">
              <a:lnSpc>
                <a:spcPct val="150000"/>
              </a:lnSpc>
              <a:spcBef>
                <a:spcPct val="20000"/>
              </a:spcBef>
              <a:spcAft>
                <a:spcPct val="0"/>
              </a:spcAft>
              <a:buClr>
                <a:srgbClr val="4B2500"/>
              </a:buClr>
              <a:buSzPct val="70000"/>
              <a:defRPr/>
            </a:pPr>
            <a:r>
              <a:rPr lang="en-US" sz="6000" b="1" dirty="0">
                <a:solidFill>
                  <a:srgbClr val="FFFFE3"/>
                </a:solidFill>
                <a:effectLst>
                  <a:outerShdw blurRad="38100" dist="38100" dir="2700000" algn="tl">
                    <a:srgbClr val="000000"/>
                  </a:outerShdw>
                </a:effectLst>
                <a:latin typeface="Arial" charset="0"/>
                <a:cs typeface="Arial" charset="0"/>
              </a:rPr>
              <a:t>Chapters 8 &amp; 9</a:t>
            </a:r>
          </a:p>
        </p:txBody>
      </p:sp>
    </p:spTree>
    <p:extLst>
      <p:ext uri="{BB962C8B-B14F-4D97-AF65-F5344CB8AC3E}">
        <p14:creationId xmlns:p14="http://schemas.microsoft.com/office/powerpoint/2010/main" val="2496732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FAC516-ACE2-6A0B-1F6C-2B516938C7DE}"/>
              </a:ext>
            </a:extLst>
          </p:cNvPr>
          <p:cNvPicPr>
            <a:picLocks noChangeAspect="1"/>
          </p:cNvPicPr>
          <p:nvPr/>
        </p:nvPicPr>
        <p:blipFill>
          <a:blip r:embed="rId2"/>
          <a:stretch>
            <a:fillRect/>
          </a:stretch>
        </p:blipFill>
        <p:spPr>
          <a:xfrm>
            <a:off x="2526632" y="-1"/>
            <a:ext cx="7456334" cy="11239996"/>
          </a:xfrm>
          <a:prstGeom prst="rect">
            <a:avLst/>
          </a:prstGeom>
        </p:spPr>
      </p:pic>
    </p:spTree>
    <p:extLst>
      <p:ext uri="{BB962C8B-B14F-4D97-AF65-F5344CB8AC3E}">
        <p14:creationId xmlns:p14="http://schemas.microsoft.com/office/powerpoint/2010/main" val="2922505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FAC516-ACE2-6A0B-1F6C-2B516938C7DE}"/>
              </a:ext>
            </a:extLst>
          </p:cNvPr>
          <p:cNvPicPr>
            <a:picLocks noChangeAspect="1"/>
          </p:cNvPicPr>
          <p:nvPr/>
        </p:nvPicPr>
        <p:blipFill>
          <a:blip r:embed="rId2"/>
          <a:stretch>
            <a:fillRect/>
          </a:stretch>
        </p:blipFill>
        <p:spPr>
          <a:xfrm>
            <a:off x="429170" y="-10226842"/>
            <a:ext cx="11333660" cy="17084842"/>
          </a:xfrm>
          <a:prstGeom prst="rect">
            <a:avLst/>
          </a:prstGeom>
        </p:spPr>
      </p:pic>
      <p:sp>
        <p:nvSpPr>
          <p:cNvPr id="2" name="TextBox 1">
            <a:extLst>
              <a:ext uri="{FF2B5EF4-FFF2-40B4-BE49-F238E27FC236}">
                <a16:creationId xmlns:a16="http://schemas.microsoft.com/office/drawing/2014/main" id="{22973CC2-95EC-B9BE-3A05-110B0DA5AA2C}"/>
              </a:ext>
            </a:extLst>
          </p:cNvPr>
          <p:cNvSpPr txBox="1"/>
          <p:nvPr/>
        </p:nvSpPr>
        <p:spPr>
          <a:xfrm>
            <a:off x="5154129" y="6266771"/>
            <a:ext cx="2926615" cy="400110"/>
          </a:xfrm>
          <a:prstGeom prst="rect">
            <a:avLst/>
          </a:prstGeom>
          <a:noFill/>
        </p:spPr>
        <p:txBody>
          <a:bodyPr wrap="square" rtlCol="0">
            <a:spAutoFit/>
          </a:bodyPr>
          <a:lstStyle/>
          <a:p>
            <a:r>
              <a:rPr lang="en-US" sz="2000" b="1" dirty="0">
                <a:solidFill>
                  <a:srgbClr val="FF0000"/>
                </a:solidFill>
                <a:latin typeface="Arial" panose="020B0604020202020204" pitchFamily="34" charset="0"/>
                <a:cs typeface="Arial" panose="020B0604020202020204" pitchFamily="34" charset="0"/>
              </a:rPr>
              <a:t>Deuteronomy 11:13-21</a:t>
            </a:r>
          </a:p>
        </p:txBody>
      </p:sp>
      <p:sp>
        <p:nvSpPr>
          <p:cNvPr id="3" name="TextBox 2">
            <a:extLst>
              <a:ext uri="{FF2B5EF4-FFF2-40B4-BE49-F238E27FC236}">
                <a16:creationId xmlns:a16="http://schemas.microsoft.com/office/drawing/2014/main" id="{2CC797D6-6B09-4B05-E3EC-EC79613F7EEE}"/>
              </a:ext>
            </a:extLst>
          </p:cNvPr>
          <p:cNvSpPr txBox="1"/>
          <p:nvPr/>
        </p:nvSpPr>
        <p:spPr>
          <a:xfrm>
            <a:off x="6218876" y="2595749"/>
            <a:ext cx="2712473" cy="400110"/>
          </a:xfrm>
          <a:prstGeom prst="rect">
            <a:avLst/>
          </a:prstGeom>
          <a:noFill/>
        </p:spPr>
        <p:txBody>
          <a:bodyPr wrap="square" rtlCol="0">
            <a:spAutoFit/>
          </a:bodyPr>
          <a:lstStyle/>
          <a:p>
            <a:r>
              <a:rPr lang="en-US" sz="2000" b="1" dirty="0">
                <a:solidFill>
                  <a:srgbClr val="FF0000"/>
                </a:solidFill>
                <a:latin typeface="Arial" panose="020B0604020202020204" pitchFamily="34" charset="0"/>
                <a:cs typeface="Arial" panose="020B0604020202020204" pitchFamily="34" charset="0"/>
              </a:rPr>
              <a:t>Deuteronomy 6:4-9</a:t>
            </a:r>
          </a:p>
        </p:txBody>
      </p:sp>
    </p:spTree>
    <p:extLst>
      <p:ext uri="{BB962C8B-B14F-4D97-AF65-F5344CB8AC3E}">
        <p14:creationId xmlns:p14="http://schemas.microsoft.com/office/powerpoint/2010/main" val="1703298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E4641C-ECEB-A2B1-6A8C-43F5F9AB1DF3}"/>
              </a:ext>
            </a:extLst>
          </p:cNvPr>
          <p:cNvSpPr txBox="1"/>
          <p:nvPr/>
        </p:nvSpPr>
        <p:spPr>
          <a:xfrm>
            <a:off x="309560" y="1281410"/>
            <a:ext cx="11572876" cy="5201424"/>
          </a:xfrm>
          <a:prstGeom prst="rect">
            <a:avLst/>
          </a:prstGeom>
          <a:noFill/>
        </p:spPr>
        <p:txBody>
          <a:bodyPr wrap="square">
            <a:spAutoFit/>
          </a:bodyPr>
          <a:lstStyle/>
          <a:p>
            <a:r>
              <a:rPr lang="en-US" sz="2800" b="1" i="1" dirty="0">
                <a:latin typeface="Arial" panose="020B0604020202020204" pitchFamily="34" charset="0"/>
                <a:cs typeface="Arial" panose="020B0604020202020204" pitchFamily="34" charset="0"/>
              </a:rPr>
              <a:t>“And these words which I command you today shall be in your heart.  You shall teach them diligently to your children, and shall talk of them when you sit in your house, when you walk by the way, when you lie down, and when you rise up.  You shall bind them as a </a:t>
            </a:r>
            <a:r>
              <a:rPr lang="en-US" sz="2800" b="1" i="1" dirty="0">
                <a:solidFill>
                  <a:srgbClr val="FF0000"/>
                </a:solidFill>
                <a:latin typeface="Arial" panose="020B0604020202020204" pitchFamily="34" charset="0"/>
                <a:cs typeface="Arial" panose="020B0604020202020204" pitchFamily="34" charset="0"/>
              </a:rPr>
              <a:t>sign</a:t>
            </a:r>
            <a:r>
              <a:rPr lang="en-US" sz="2800" b="1" i="1" dirty="0">
                <a:latin typeface="Arial" panose="020B0604020202020204" pitchFamily="34" charset="0"/>
                <a:cs typeface="Arial" panose="020B0604020202020204" pitchFamily="34" charset="0"/>
              </a:rPr>
              <a:t> on your hand, and they shall be as frontlets between your eyes.  You shall write them on the doorposts of your house and on your gates.					</a:t>
            </a:r>
            <a:r>
              <a:rPr lang="en-US" b="1" dirty="0">
                <a:latin typeface="Arial" panose="020B0604020202020204" pitchFamily="34" charset="0"/>
                <a:cs typeface="Arial" panose="020B0604020202020204" pitchFamily="34" charset="0"/>
              </a:rPr>
              <a:t>Deuteronomy 6:6-9</a:t>
            </a:r>
          </a:p>
          <a:p>
            <a:endParaRPr lang="en-US" sz="2800" b="1" i="1" dirty="0">
              <a:latin typeface="Arial" panose="020B0604020202020204" pitchFamily="34" charset="0"/>
              <a:cs typeface="Arial" panose="020B0604020202020204" pitchFamily="34" charset="0"/>
            </a:endParaRPr>
          </a:p>
          <a:p>
            <a:pPr algn="ct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Keep Shabbat</a:t>
            </a:r>
          </a:p>
          <a:p>
            <a:pPr algn="ct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Keep the Feasts of the LORD</a:t>
            </a:r>
          </a:p>
          <a:p>
            <a:pPr algn="ct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Keep God’s Commandments</a:t>
            </a:r>
          </a:p>
        </p:txBody>
      </p:sp>
      <p:sp>
        <p:nvSpPr>
          <p:cNvPr id="2" name="TextBox 1">
            <a:extLst>
              <a:ext uri="{FF2B5EF4-FFF2-40B4-BE49-F238E27FC236}">
                <a16:creationId xmlns:a16="http://schemas.microsoft.com/office/drawing/2014/main" id="{629061AA-6DB9-B23C-75D3-D921E86D92E6}"/>
              </a:ext>
            </a:extLst>
          </p:cNvPr>
          <p:cNvSpPr txBox="1"/>
          <p:nvPr/>
        </p:nvSpPr>
        <p:spPr>
          <a:xfrm>
            <a:off x="976310" y="342186"/>
            <a:ext cx="10239375" cy="646331"/>
          </a:xfrm>
          <a:prstGeom prst="rect">
            <a:avLst/>
          </a:prstGeom>
          <a:noFill/>
        </p:spPr>
        <p:txBody>
          <a:bodyPr wrap="square" rtlCol="0">
            <a:spAutoFit/>
          </a:bodyPr>
          <a:lstStyle/>
          <a:p>
            <a:pPr algn="ct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Sealed with the Mark of God</a:t>
            </a:r>
          </a:p>
        </p:txBody>
      </p:sp>
    </p:spTree>
    <p:extLst>
      <p:ext uri="{BB962C8B-B14F-4D97-AF65-F5344CB8AC3E}">
        <p14:creationId xmlns:p14="http://schemas.microsoft.com/office/powerpoint/2010/main" val="1132545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1D94673-E1D9-CEA2-0717-FDE427ED7757}"/>
              </a:ext>
            </a:extLst>
          </p:cNvPr>
          <p:cNvGraphicFramePr>
            <a:graphicFrameLocks noGrp="1"/>
          </p:cNvGraphicFramePr>
          <p:nvPr/>
        </p:nvGraphicFramePr>
        <p:xfrm>
          <a:off x="885825" y="95251"/>
          <a:ext cx="10544175" cy="6648452"/>
        </p:xfrm>
        <a:graphic>
          <a:graphicData uri="http://schemas.openxmlformats.org/drawingml/2006/table">
            <a:tbl>
              <a:tblPr/>
              <a:tblGrid>
                <a:gridCol w="964638">
                  <a:extLst>
                    <a:ext uri="{9D8B030D-6E8A-4147-A177-3AD203B41FA5}">
                      <a16:colId xmlns:a16="http://schemas.microsoft.com/office/drawing/2014/main" val="1435901299"/>
                    </a:ext>
                  </a:extLst>
                </a:gridCol>
                <a:gridCol w="1278434">
                  <a:extLst>
                    <a:ext uri="{9D8B030D-6E8A-4147-A177-3AD203B41FA5}">
                      <a16:colId xmlns:a16="http://schemas.microsoft.com/office/drawing/2014/main" val="2825328034"/>
                    </a:ext>
                  </a:extLst>
                </a:gridCol>
                <a:gridCol w="1231945">
                  <a:extLst>
                    <a:ext uri="{9D8B030D-6E8A-4147-A177-3AD203B41FA5}">
                      <a16:colId xmlns:a16="http://schemas.microsoft.com/office/drawing/2014/main" val="3167776089"/>
                    </a:ext>
                  </a:extLst>
                </a:gridCol>
                <a:gridCol w="1359789">
                  <a:extLst>
                    <a:ext uri="{9D8B030D-6E8A-4147-A177-3AD203B41FA5}">
                      <a16:colId xmlns:a16="http://schemas.microsoft.com/office/drawing/2014/main" val="457332901"/>
                    </a:ext>
                  </a:extLst>
                </a:gridCol>
                <a:gridCol w="1359789">
                  <a:extLst>
                    <a:ext uri="{9D8B030D-6E8A-4147-A177-3AD203B41FA5}">
                      <a16:colId xmlns:a16="http://schemas.microsoft.com/office/drawing/2014/main" val="3970420213"/>
                    </a:ext>
                  </a:extLst>
                </a:gridCol>
                <a:gridCol w="1394655">
                  <a:extLst>
                    <a:ext uri="{9D8B030D-6E8A-4147-A177-3AD203B41FA5}">
                      <a16:colId xmlns:a16="http://schemas.microsoft.com/office/drawing/2014/main" val="2813261295"/>
                    </a:ext>
                  </a:extLst>
                </a:gridCol>
                <a:gridCol w="1490537">
                  <a:extLst>
                    <a:ext uri="{9D8B030D-6E8A-4147-A177-3AD203B41FA5}">
                      <a16:colId xmlns:a16="http://schemas.microsoft.com/office/drawing/2014/main" val="3927669047"/>
                    </a:ext>
                  </a:extLst>
                </a:gridCol>
                <a:gridCol w="104599">
                  <a:extLst>
                    <a:ext uri="{9D8B030D-6E8A-4147-A177-3AD203B41FA5}">
                      <a16:colId xmlns:a16="http://schemas.microsoft.com/office/drawing/2014/main" val="3099739535"/>
                    </a:ext>
                  </a:extLst>
                </a:gridCol>
                <a:gridCol w="1359789">
                  <a:extLst>
                    <a:ext uri="{9D8B030D-6E8A-4147-A177-3AD203B41FA5}">
                      <a16:colId xmlns:a16="http://schemas.microsoft.com/office/drawing/2014/main" val="1330195557"/>
                    </a:ext>
                  </a:extLst>
                </a:gridCol>
              </a:tblGrid>
              <a:tr h="274514">
                <a:tc gridSpan="9">
                  <a:txBody>
                    <a:bodyPr/>
                    <a:lstStyle/>
                    <a:p>
                      <a:pPr algn="ctr" fontAlgn="ctr"/>
                      <a:r>
                        <a:rPr lang="en-US" sz="1100" b="1" i="0" u="none" strike="noStrike">
                          <a:solidFill>
                            <a:srgbClr val="000000"/>
                          </a:solidFill>
                          <a:effectLst/>
                          <a:latin typeface="Arial" panose="020B0604020202020204" pitchFamily="34" charset="0"/>
                        </a:rPr>
                        <a:t>The Revelation Judgments</a:t>
                      </a:r>
                    </a:p>
                  </a:txBody>
                  <a:tcPr marL="5410" marR="5410" marT="5410"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71353899"/>
                  </a:ext>
                </a:extLst>
              </a:tr>
              <a:tr h="386190">
                <a:tc>
                  <a:txBody>
                    <a:bodyPr/>
                    <a:lstStyle/>
                    <a:p>
                      <a:pPr algn="l" fontAlgn="b"/>
                      <a:r>
                        <a:rPr lang="en-US" sz="500" b="1" i="0" u="none" strike="noStrike">
                          <a:solidFill>
                            <a:srgbClr val="000000"/>
                          </a:solidFill>
                          <a:effectLst/>
                          <a:latin typeface="Arial" panose="020B0604020202020204" pitchFamily="34" charset="0"/>
                        </a:rPr>
                        <a:t> </a:t>
                      </a:r>
                    </a:p>
                  </a:txBody>
                  <a:tcPr marL="5410" marR="5410" marT="54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900" b="1" i="0" u="none" strike="noStrike">
                          <a:solidFill>
                            <a:srgbClr val="000000"/>
                          </a:solidFill>
                          <a:effectLst/>
                          <a:latin typeface="Arial" panose="020B0604020202020204" pitchFamily="34" charset="0"/>
                        </a:rPr>
                        <a:t>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4</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5</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900" b="1" i="0" u="none" strike="noStrike">
                          <a:solidFill>
                            <a:srgbClr val="000000"/>
                          </a:solidFill>
                          <a:effectLst/>
                          <a:latin typeface="Arial" panose="020B0604020202020204" pitchFamily="34" charset="0"/>
                        </a:rPr>
                        <a:t>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3015942"/>
                  </a:ext>
                </a:extLst>
              </a:tr>
              <a:tr h="124473">
                <a:tc gridSpan="9">
                  <a:txBody>
                    <a:bodyPr/>
                    <a:lstStyle/>
                    <a:p>
                      <a:pPr algn="ctr" fontAlgn="b"/>
                      <a:r>
                        <a:rPr lang="en-US" sz="500" b="1" i="0" u="none" strike="noStrike">
                          <a:solidFill>
                            <a:srgbClr val="000000"/>
                          </a:solidFill>
                          <a:effectLst/>
                          <a:latin typeface="Arial" panose="020B0604020202020204" pitchFamily="34" charset="0"/>
                        </a:rPr>
                        <a:t> </a:t>
                      </a:r>
                    </a:p>
                  </a:txBody>
                  <a:tcPr marL="5410" marR="5410" marT="5410"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55474562"/>
                  </a:ext>
                </a:extLst>
              </a:tr>
              <a:tr h="221152">
                <a:tc>
                  <a:txBody>
                    <a:bodyPr/>
                    <a:lstStyle/>
                    <a:p>
                      <a:pPr algn="ctr" fontAlgn="ctr"/>
                      <a:r>
                        <a:rPr lang="en-US" sz="1100" b="1" i="0" u="none" strike="noStrike" dirty="0">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6:1-2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6:3-4</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6:5-6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6:7-8</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6:9-11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6:12-17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8:1-6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4375068"/>
                  </a:ext>
                </a:extLst>
              </a:tr>
              <a:tr h="1594820">
                <a:tc>
                  <a:txBody>
                    <a:bodyPr/>
                    <a:lstStyle/>
                    <a:p>
                      <a:pPr algn="ctr" fontAlgn="ctr"/>
                      <a:r>
                        <a:rPr lang="en-US" sz="1100" b="1" i="0" u="none" strike="noStrike" dirty="0">
                          <a:solidFill>
                            <a:srgbClr val="000000"/>
                          </a:solidFill>
                          <a:effectLst/>
                          <a:latin typeface="Arial" panose="020B0604020202020204" pitchFamily="34" charset="0"/>
                        </a:rPr>
                        <a:t>Seal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White Horse     Bow                        Crown               (Stephanos)       Overcomer                      </a:t>
                      </a:r>
                      <a:r>
                        <a:rPr lang="en-US" sz="1100" b="1" i="0" u="none" strike="noStrike" dirty="0">
                          <a:solidFill>
                            <a:schemeClr val="bg1"/>
                          </a:solidFill>
                          <a:effectLst/>
                          <a:latin typeface="Arial" panose="020B0604020202020204" pitchFamily="34" charset="0"/>
                        </a:rPr>
                        <a:t>THE CHURCH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Red Horse                Takes Peace                       Cause to Kill    One Another   Great Sword                      </a:t>
                      </a:r>
                      <a:r>
                        <a:rPr lang="en-US" sz="1100" b="1" i="0" u="none" strike="noStrike" dirty="0">
                          <a:solidFill>
                            <a:srgbClr val="FF0000"/>
                          </a:solidFill>
                          <a:effectLst/>
                          <a:latin typeface="Arial" panose="020B0604020202020204" pitchFamily="34" charset="0"/>
                        </a:rPr>
                        <a:t>WAR</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Black Horse               Balance (Yoke)                     Inflation on Needed Things                      Not Luxuries       </a:t>
                      </a:r>
                      <a:r>
                        <a:rPr lang="en-US" sz="1100" b="1" i="0" u="none" strike="noStrike" dirty="0">
                          <a:solidFill>
                            <a:srgbClr val="FF0000"/>
                          </a:solidFill>
                          <a:effectLst/>
                          <a:latin typeface="Arial" panose="020B0604020202020204" pitchFamily="34" charset="0"/>
                        </a:rPr>
                        <a:t>ECONOMIC</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Pale Horse                    Death &amp; Hades                          Power Over 1/4                    Sword, Hunger,                      Death &amp; Beasts           </a:t>
                      </a:r>
                      <a:r>
                        <a:rPr lang="en-US" sz="1100" b="1" i="0" u="none" strike="noStrike" dirty="0">
                          <a:solidFill>
                            <a:srgbClr val="FF0000"/>
                          </a:solidFill>
                          <a:effectLst/>
                          <a:latin typeface="Arial" panose="020B0604020202020204" pitchFamily="34" charset="0"/>
                        </a:rPr>
                        <a:t>FAMINE /  PESTILANCE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 Martyred Souls Under Altar                                    "How Long?"                                 White Robes                     Wait for the Remnant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 Earthquake                                    Black Sun &amp;   Blood Moon                                Stars Fall                               Mts &amp; Isles Move                  Rich Men Hide                      from God’s Coming Wrath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1" i="0" u="none" strike="noStrike" dirty="0">
                          <a:solidFill>
                            <a:schemeClr val="bg1"/>
                          </a:solidFill>
                          <a:effectLst/>
                          <a:latin typeface="Arial" panose="020B0604020202020204" pitchFamily="34" charset="0"/>
                        </a:rPr>
                        <a:t> </a:t>
                      </a:r>
                    </a:p>
                  </a:txBody>
                  <a:tcPr marL="5410" marR="5410" marT="54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Silence in Heaven            Angel w/ Censer         Noises, </a:t>
                      </a:r>
                      <a:r>
                        <a:rPr lang="en-US" sz="1100" b="1" i="0" u="none" strike="noStrike" dirty="0" err="1">
                          <a:solidFill>
                            <a:schemeClr val="bg1"/>
                          </a:solidFill>
                          <a:effectLst/>
                          <a:latin typeface="Arial" panose="020B0604020202020204" pitchFamily="34" charset="0"/>
                        </a:rPr>
                        <a:t>Thunderings</a:t>
                      </a:r>
                      <a:r>
                        <a:rPr lang="en-US" sz="1100" b="1" i="0" u="none" strike="noStrike" dirty="0">
                          <a:solidFill>
                            <a:schemeClr val="bg1"/>
                          </a:solidFill>
                          <a:effectLst/>
                          <a:latin typeface="Arial" panose="020B0604020202020204" pitchFamily="34" charset="0"/>
                        </a:rPr>
                        <a:t>,      Lightnings &amp; Earthquake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8941149"/>
                  </a:ext>
                </a:extLst>
              </a:tr>
              <a:tr h="194207">
                <a:tc gridSpan="9">
                  <a:txBody>
                    <a:bodyPr/>
                    <a:lstStyle/>
                    <a:p>
                      <a:pPr algn="ctr" fontAlgn="b"/>
                      <a:r>
                        <a:rPr lang="en-US" sz="1100" b="1" i="0" u="none" strike="noStrike" dirty="0">
                          <a:solidFill>
                            <a:srgbClr val="000000"/>
                          </a:solidFill>
                          <a:effectLst/>
                          <a:latin typeface="Arial" panose="020B0604020202020204" pitchFamily="34" charset="0"/>
                        </a:rPr>
                        <a:t> </a:t>
                      </a:r>
                    </a:p>
                  </a:txBody>
                  <a:tcPr marL="5410" marR="5410" marT="54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0740646"/>
                  </a:ext>
                </a:extLst>
              </a:tr>
              <a:tr h="221152">
                <a:tc>
                  <a:txBody>
                    <a:bodyPr/>
                    <a:lstStyle/>
                    <a:p>
                      <a:pPr algn="ctr" fontAlgn="ctr"/>
                      <a:r>
                        <a:rPr lang="en-US" sz="1100" b="1" i="0" u="none" strike="noStrike" dirty="0">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8:7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8:8-9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8:10-11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8:12-13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9:1-12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9:13-21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11:15-19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5852221"/>
                  </a:ext>
                </a:extLst>
              </a:tr>
              <a:tr h="1594820">
                <a:tc>
                  <a:txBody>
                    <a:bodyPr/>
                    <a:lstStyle/>
                    <a:p>
                      <a:pPr algn="ctr" fontAlgn="ctr"/>
                      <a:r>
                        <a:rPr lang="en-US" sz="1100" b="1" i="0" u="none" strike="noStrike" dirty="0">
                          <a:solidFill>
                            <a:srgbClr val="000000"/>
                          </a:solidFill>
                          <a:effectLst/>
                          <a:latin typeface="Arial" panose="020B0604020202020204" pitchFamily="34" charset="0"/>
                        </a:rPr>
                        <a:t>Trumpet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Hail &amp; Fire from Heaven                  Mingled w/ Blood                    Burn 1/3 of Trees               Burn All Grass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Burning Mountain into Sea                                  1/3 of Sea Creatures Die          Destroy 1/3         of Ships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Star Falls on         1/3 of Rivers &amp; Springs         Become Bitter     Many Men Die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1/3 of Sun, Moon Stars Dark           Day &amp; Night 1/3 Shorter              "Woe, Woe, Woe“  to Earth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Star from Heaven with Key to Pit     Smoke &amp; Locusts  Harm Those Without God's Mark             "Woe, Woe"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4 Angels from Euphrates River      Kill 1/3 of Mankind with Fire, Smoke &amp; Brimstone               Men Don't Repent     3</a:t>
                      </a:r>
                      <a:r>
                        <a:rPr lang="en-US" sz="1100" b="1" i="0" u="none" strike="noStrike" baseline="30000" dirty="0">
                          <a:solidFill>
                            <a:schemeClr val="bg1"/>
                          </a:solidFill>
                          <a:effectLst/>
                          <a:latin typeface="Arial" panose="020B0604020202020204" pitchFamily="34" charset="0"/>
                        </a:rPr>
                        <a:t>rd</a:t>
                      </a:r>
                      <a:r>
                        <a:rPr lang="en-US" sz="1100" b="1" i="0" u="none" strike="noStrike" dirty="0">
                          <a:solidFill>
                            <a:schemeClr val="bg1"/>
                          </a:solidFill>
                          <a:effectLst/>
                          <a:latin typeface="Arial" panose="020B0604020202020204" pitchFamily="34" charset="0"/>
                        </a:rPr>
                        <a:t> "Woe"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Nations to God           Elders Worship     Noises, </a:t>
                      </a:r>
                      <a:r>
                        <a:rPr lang="en-US" sz="1100" b="1" i="0" u="none" strike="noStrike" dirty="0" err="1">
                          <a:solidFill>
                            <a:schemeClr val="bg1"/>
                          </a:solidFill>
                          <a:effectLst/>
                          <a:latin typeface="Arial" panose="020B0604020202020204" pitchFamily="34" charset="0"/>
                        </a:rPr>
                        <a:t>Thunderings</a:t>
                      </a:r>
                      <a:r>
                        <a:rPr lang="en-US" sz="1100" b="1" i="0" u="none" strike="noStrike" dirty="0">
                          <a:solidFill>
                            <a:schemeClr val="bg1"/>
                          </a:solidFill>
                          <a:effectLst/>
                          <a:latin typeface="Arial" panose="020B0604020202020204" pitchFamily="34" charset="0"/>
                        </a:rPr>
                        <a:t>,      Lightnings &amp; Earthquake        Temple Opened</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6557500"/>
                  </a:ext>
                </a:extLst>
              </a:tr>
              <a:tr h="221152">
                <a:tc gridSpan="9">
                  <a:txBody>
                    <a:bodyPr/>
                    <a:lstStyle/>
                    <a:p>
                      <a:pPr algn="l" fontAlgn="ctr"/>
                      <a:r>
                        <a:rPr lang="en-US" sz="1100" b="1" i="0" u="none" strike="noStrike" dirty="0">
                          <a:solidFill>
                            <a:srgbClr val="000000"/>
                          </a:solidFill>
                          <a:effectLst/>
                          <a:latin typeface="Arial" panose="020B0604020202020204" pitchFamily="34" charset="0"/>
                        </a:rPr>
                        <a:t>Seven Thunders                                   Rev 10:3-4                                     Sealed Up !!!</a:t>
                      </a:r>
                    </a:p>
                  </a:txBody>
                  <a:tcPr marL="5410" marR="5410" marT="541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1491828"/>
                  </a:ext>
                </a:extLst>
              </a:tr>
              <a:tr h="221152">
                <a:tc>
                  <a:txBody>
                    <a:bodyPr/>
                    <a:lstStyle/>
                    <a:p>
                      <a:pPr algn="ctr" fontAlgn="ctr"/>
                      <a:r>
                        <a:rPr lang="en-US" sz="1100" b="1" i="0" u="none" strike="noStrike">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dirty="0">
                          <a:solidFill>
                            <a:srgbClr val="000000"/>
                          </a:solidFill>
                          <a:effectLst/>
                          <a:latin typeface="Arial" panose="020B0604020202020204" pitchFamily="34" charset="0"/>
                        </a:rPr>
                        <a:t>Rev 16:2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Rev 16:3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16:4-7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16:8-9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16:10-11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16:12-16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sz="1100" b="1" i="0" u="none" strike="noStrike">
                          <a:solidFill>
                            <a:srgbClr val="000000"/>
                          </a:solidFill>
                          <a:effectLst/>
                          <a:latin typeface="Arial" panose="020B0604020202020204" pitchFamily="34" charset="0"/>
                        </a:rPr>
                        <a:t>Rev 16:17-21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300552316"/>
                  </a:ext>
                </a:extLst>
              </a:tr>
              <a:tr h="1594820">
                <a:tc>
                  <a:txBody>
                    <a:bodyPr/>
                    <a:lstStyle/>
                    <a:p>
                      <a:pPr algn="ctr" fontAlgn="ctr"/>
                      <a:r>
                        <a:rPr lang="en-US" sz="1100" b="1" i="0" u="none" strike="noStrike">
                          <a:solidFill>
                            <a:srgbClr val="000000"/>
                          </a:solidFill>
                          <a:effectLst/>
                          <a:latin typeface="Arial" panose="020B0604020202020204" pitchFamily="34" charset="0"/>
                        </a:rPr>
                        <a:t>Bowl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Sores on All Men with Mark of the Beast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Sea Becomes Blood                      Every Sea Creature Dies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Rivers &amp; Springs Become Blood                              "True &amp; Righteous are Your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Sun Scorches       All Men                    Do Not Repent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Darkness on Beast Kingdom              Men Gnaw Tongues in Pain</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Euphrates Dries Up                        3 Unclean Spirits    Gather Entire Earth to Battle at      </a:t>
                      </a:r>
                      <a:r>
                        <a:rPr lang="en-US" sz="1100" b="1" i="0" u="none" strike="noStrike" dirty="0" err="1">
                          <a:solidFill>
                            <a:schemeClr val="bg1"/>
                          </a:solidFill>
                          <a:effectLst/>
                          <a:latin typeface="Arial" panose="020B0604020202020204" pitchFamily="34" charset="0"/>
                        </a:rPr>
                        <a:t>HarMegiddo</a:t>
                      </a:r>
                      <a:endParaRPr lang="en-US" sz="1100" b="1" i="0" u="none" strike="noStrike" dirty="0">
                        <a:solidFill>
                          <a:schemeClr val="bg1"/>
                        </a:solidFill>
                        <a:effectLst/>
                        <a:latin typeface="Arial" panose="020B0604020202020204" pitchFamily="34" charset="0"/>
                      </a:endParaRP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sz="1100" b="1" i="0" u="none" strike="noStrike" dirty="0">
                          <a:solidFill>
                            <a:schemeClr val="bg1"/>
                          </a:solidFill>
                          <a:effectLst/>
                          <a:latin typeface="Arial" panose="020B0604020202020204" pitchFamily="34" charset="0"/>
                        </a:rPr>
                        <a:t>Poured on the Air     "It is Done"       Noises, </a:t>
                      </a:r>
                      <a:r>
                        <a:rPr lang="en-US" sz="1100" b="1" i="0" u="none" strike="noStrike" dirty="0" err="1">
                          <a:solidFill>
                            <a:schemeClr val="bg1"/>
                          </a:solidFill>
                          <a:effectLst/>
                          <a:latin typeface="Arial" panose="020B0604020202020204" pitchFamily="34" charset="0"/>
                        </a:rPr>
                        <a:t>Thunderings</a:t>
                      </a:r>
                      <a:r>
                        <a:rPr lang="en-US" sz="1100" b="1" i="0" u="none" strike="noStrike" dirty="0">
                          <a:solidFill>
                            <a:schemeClr val="bg1"/>
                          </a:solidFill>
                          <a:effectLst/>
                          <a:latin typeface="Arial" panose="020B0604020202020204" pitchFamily="34" charset="0"/>
                        </a:rPr>
                        <a:t>,      Lightnings, Earthquake                 &amp; Hail</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026108361"/>
                  </a:ext>
                </a:extLst>
              </a:tr>
            </a:tbl>
          </a:graphicData>
        </a:graphic>
      </p:graphicFrame>
    </p:spTree>
    <p:extLst>
      <p:ext uri="{BB962C8B-B14F-4D97-AF65-F5344CB8AC3E}">
        <p14:creationId xmlns:p14="http://schemas.microsoft.com/office/powerpoint/2010/main" val="408000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1D94673-E1D9-CEA2-0717-FDE427ED7757}"/>
              </a:ext>
            </a:extLst>
          </p:cNvPr>
          <p:cNvGraphicFramePr>
            <a:graphicFrameLocks noGrp="1"/>
          </p:cNvGraphicFramePr>
          <p:nvPr/>
        </p:nvGraphicFramePr>
        <p:xfrm>
          <a:off x="885825" y="95251"/>
          <a:ext cx="10544175" cy="6648452"/>
        </p:xfrm>
        <a:graphic>
          <a:graphicData uri="http://schemas.openxmlformats.org/drawingml/2006/table">
            <a:tbl>
              <a:tblPr/>
              <a:tblGrid>
                <a:gridCol w="964638">
                  <a:extLst>
                    <a:ext uri="{9D8B030D-6E8A-4147-A177-3AD203B41FA5}">
                      <a16:colId xmlns:a16="http://schemas.microsoft.com/office/drawing/2014/main" val="1435901299"/>
                    </a:ext>
                  </a:extLst>
                </a:gridCol>
                <a:gridCol w="1278434">
                  <a:extLst>
                    <a:ext uri="{9D8B030D-6E8A-4147-A177-3AD203B41FA5}">
                      <a16:colId xmlns:a16="http://schemas.microsoft.com/office/drawing/2014/main" val="2825328034"/>
                    </a:ext>
                  </a:extLst>
                </a:gridCol>
                <a:gridCol w="1231945">
                  <a:extLst>
                    <a:ext uri="{9D8B030D-6E8A-4147-A177-3AD203B41FA5}">
                      <a16:colId xmlns:a16="http://schemas.microsoft.com/office/drawing/2014/main" val="3167776089"/>
                    </a:ext>
                  </a:extLst>
                </a:gridCol>
                <a:gridCol w="1359789">
                  <a:extLst>
                    <a:ext uri="{9D8B030D-6E8A-4147-A177-3AD203B41FA5}">
                      <a16:colId xmlns:a16="http://schemas.microsoft.com/office/drawing/2014/main" val="457332901"/>
                    </a:ext>
                  </a:extLst>
                </a:gridCol>
                <a:gridCol w="1359789">
                  <a:extLst>
                    <a:ext uri="{9D8B030D-6E8A-4147-A177-3AD203B41FA5}">
                      <a16:colId xmlns:a16="http://schemas.microsoft.com/office/drawing/2014/main" val="3970420213"/>
                    </a:ext>
                  </a:extLst>
                </a:gridCol>
                <a:gridCol w="1394655">
                  <a:extLst>
                    <a:ext uri="{9D8B030D-6E8A-4147-A177-3AD203B41FA5}">
                      <a16:colId xmlns:a16="http://schemas.microsoft.com/office/drawing/2014/main" val="2813261295"/>
                    </a:ext>
                  </a:extLst>
                </a:gridCol>
                <a:gridCol w="1490537">
                  <a:extLst>
                    <a:ext uri="{9D8B030D-6E8A-4147-A177-3AD203B41FA5}">
                      <a16:colId xmlns:a16="http://schemas.microsoft.com/office/drawing/2014/main" val="3927669047"/>
                    </a:ext>
                  </a:extLst>
                </a:gridCol>
                <a:gridCol w="104599">
                  <a:extLst>
                    <a:ext uri="{9D8B030D-6E8A-4147-A177-3AD203B41FA5}">
                      <a16:colId xmlns:a16="http://schemas.microsoft.com/office/drawing/2014/main" val="3099739535"/>
                    </a:ext>
                  </a:extLst>
                </a:gridCol>
                <a:gridCol w="1359789">
                  <a:extLst>
                    <a:ext uri="{9D8B030D-6E8A-4147-A177-3AD203B41FA5}">
                      <a16:colId xmlns:a16="http://schemas.microsoft.com/office/drawing/2014/main" val="1330195557"/>
                    </a:ext>
                  </a:extLst>
                </a:gridCol>
              </a:tblGrid>
              <a:tr h="274514">
                <a:tc gridSpan="9">
                  <a:txBody>
                    <a:bodyPr/>
                    <a:lstStyle/>
                    <a:p>
                      <a:pPr algn="ctr" fontAlgn="ctr"/>
                      <a:r>
                        <a:rPr lang="en-US" sz="1100" b="1" i="0" u="none" strike="noStrike">
                          <a:solidFill>
                            <a:srgbClr val="000000"/>
                          </a:solidFill>
                          <a:effectLst/>
                          <a:latin typeface="Arial" panose="020B0604020202020204" pitchFamily="34" charset="0"/>
                        </a:rPr>
                        <a:t>The Revelation Judgments</a:t>
                      </a:r>
                    </a:p>
                  </a:txBody>
                  <a:tcPr marL="5410" marR="5410" marT="5410"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71353899"/>
                  </a:ext>
                </a:extLst>
              </a:tr>
              <a:tr h="386190">
                <a:tc>
                  <a:txBody>
                    <a:bodyPr/>
                    <a:lstStyle/>
                    <a:p>
                      <a:pPr algn="l" fontAlgn="b"/>
                      <a:r>
                        <a:rPr lang="en-US" sz="500" b="1" i="0" u="none" strike="noStrike">
                          <a:solidFill>
                            <a:srgbClr val="000000"/>
                          </a:solidFill>
                          <a:effectLst/>
                          <a:latin typeface="Arial" panose="020B0604020202020204" pitchFamily="34" charset="0"/>
                        </a:rPr>
                        <a:t> </a:t>
                      </a:r>
                    </a:p>
                  </a:txBody>
                  <a:tcPr marL="5410" marR="5410" marT="54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900" b="1" i="0" u="none" strike="noStrike">
                          <a:solidFill>
                            <a:srgbClr val="000000"/>
                          </a:solidFill>
                          <a:effectLst/>
                          <a:latin typeface="Arial" panose="020B0604020202020204" pitchFamily="34" charset="0"/>
                        </a:rPr>
                        <a:t>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4</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5</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900" b="1" i="0" u="none" strike="noStrike">
                          <a:solidFill>
                            <a:srgbClr val="000000"/>
                          </a:solidFill>
                          <a:effectLst/>
                          <a:latin typeface="Arial" panose="020B0604020202020204" pitchFamily="34" charset="0"/>
                        </a:rPr>
                        <a:t>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3015942"/>
                  </a:ext>
                </a:extLst>
              </a:tr>
              <a:tr h="124473">
                <a:tc gridSpan="9">
                  <a:txBody>
                    <a:bodyPr/>
                    <a:lstStyle/>
                    <a:p>
                      <a:pPr algn="ctr" fontAlgn="b"/>
                      <a:r>
                        <a:rPr lang="en-US" sz="500" b="1" i="0" u="none" strike="noStrike">
                          <a:solidFill>
                            <a:srgbClr val="000000"/>
                          </a:solidFill>
                          <a:effectLst/>
                          <a:latin typeface="Arial" panose="020B0604020202020204" pitchFamily="34" charset="0"/>
                        </a:rPr>
                        <a:t> </a:t>
                      </a:r>
                    </a:p>
                  </a:txBody>
                  <a:tcPr marL="5410" marR="5410" marT="5410"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55474562"/>
                  </a:ext>
                </a:extLst>
              </a:tr>
              <a:tr h="221152">
                <a:tc>
                  <a:txBody>
                    <a:bodyPr/>
                    <a:lstStyle/>
                    <a:p>
                      <a:pPr algn="ctr" fontAlgn="ctr"/>
                      <a:r>
                        <a:rPr lang="en-US" sz="1100" b="1" i="0" u="none" strike="noStrike" dirty="0">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6:1-2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6:3-4</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6:5-6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6:7-8</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6:9-11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6:12-17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8:1-6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4375068"/>
                  </a:ext>
                </a:extLst>
              </a:tr>
              <a:tr h="1594820">
                <a:tc>
                  <a:txBody>
                    <a:bodyPr/>
                    <a:lstStyle/>
                    <a:p>
                      <a:pPr algn="ctr" fontAlgn="ctr"/>
                      <a:r>
                        <a:rPr lang="en-US" sz="1100" b="1" i="0" u="none" strike="noStrike" dirty="0">
                          <a:solidFill>
                            <a:srgbClr val="000000"/>
                          </a:solidFill>
                          <a:effectLst/>
                          <a:latin typeface="Arial" panose="020B0604020202020204" pitchFamily="34" charset="0"/>
                        </a:rPr>
                        <a:t>Seal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White Horse     Bow                        Crown               (Stephanos)       Overcomer                      </a:t>
                      </a:r>
                      <a:r>
                        <a:rPr lang="en-US" sz="1100" b="1" i="0" u="none" strike="noStrike" dirty="0">
                          <a:solidFill>
                            <a:schemeClr val="bg1"/>
                          </a:solidFill>
                          <a:effectLst/>
                          <a:latin typeface="Arial" panose="020B0604020202020204" pitchFamily="34" charset="0"/>
                        </a:rPr>
                        <a:t>THE CHURCH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Red Horse                Takes Peace                       Cause to Kill    One Another   Great Sword                      </a:t>
                      </a:r>
                      <a:r>
                        <a:rPr lang="en-US" sz="1100" b="1" i="0" u="none" strike="noStrike" dirty="0">
                          <a:solidFill>
                            <a:srgbClr val="FF0000"/>
                          </a:solidFill>
                          <a:effectLst/>
                          <a:latin typeface="Arial" panose="020B0604020202020204" pitchFamily="34" charset="0"/>
                        </a:rPr>
                        <a:t>WAR</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Black Horse               Balance (Yoke)                     Inflation on Needed Things                      Not Luxuries       </a:t>
                      </a:r>
                      <a:r>
                        <a:rPr lang="en-US" sz="1100" b="1" i="0" u="none" strike="noStrike" dirty="0">
                          <a:solidFill>
                            <a:srgbClr val="FF0000"/>
                          </a:solidFill>
                          <a:effectLst/>
                          <a:latin typeface="Arial" panose="020B0604020202020204" pitchFamily="34" charset="0"/>
                        </a:rPr>
                        <a:t>ECONOMIC</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Pale Horse                    Death &amp; Hades                          Power Over 1/4                    Sword, Hunger,                      Death &amp; Beasts           </a:t>
                      </a:r>
                      <a:r>
                        <a:rPr lang="en-US" sz="1100" b="1" i="0" u="none" strike="noStrike" dirty="0">
                          <a:solidFill>
                            <a:srgbClr val="FF0000"/>
                          </a:solidFill>
                          <a:effectLst/>
                          <a:latin typeface="Arial" panose="020B0604020202020204" pitchFamily="34" charset="0"/>
                        </a:rPr>
                        <a:t>FAMINE /  PESTILANCE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 Martyred Souls Under Altar                                    "How Long?"                                 White Robes                     Wait for the Remnant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 Earthquake                                    Black Sun &amp;   Blood Moon                                Stars Fall                               Mts &amp; Isles Move                  Rich Men Hide                      from God’s Coming Wrath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1" i="0" u="none" strike="noStrike" dirty="0">
                          <a:solidFill>
                            <a:schemeClr val="bg1"/>
                          </a:solidFill>
                          <a:effectLst/>
                          <a:latin typeface="Arial" panose="020B0604020202020204" pitchFamily="34" charset="0"/>
                        </a:rPr>
                        <a:t> </a:t>
                      </a:r>
                    </a:p>
                  </a:txBody>
                  <a:tcPr marL="5410" marR="5410" marT="54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Silence in Heaven            Angel w/ Censer         Noises, </a:t>
                      </a:r>
                      <a:r>
                        <a:rPr lang="en-US" sz="1100" b="1" i="0" u="none" strike="noStrike" dirty="0" err="1">
                          <a:solidFill>
                            <a:schemeClr val="tx1"/>
                          </a:solidFill>
                          <a:effectLst/>
                          <a:latin typeface="Arial" panose="020B0604020202020204" pitchFamily="34" charset="0"/>
                        </a:rPr>
                        <a:t>Thunderings</a:t>
                      </a:r>
                      <a:r>
                        <a:rPr lang="en-US" sz="1100" b="1" i="0" u="none" strike="noStrike" dirty="0">
                          <a:solidFill>
                            <a:schemeClr val="tx1"/>
                          </a:solidFill>
                          <a:effectLst/>
                          <a:latin typeface="Arial" panose="020B0604020202020204" pitchFamily="34" charset="0"/>
                        </a:rPr>
                        <a:t>,      Lightnings &amp; Earthquake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8941149"/>
                  </a:ext>
                </a:extLst>
              </a:tr>
              <a:tr h="194207">
                <a:tc gridSpan="9">
                  <a:txBody>
                    <a:bodyPr/>
                    <a:lstStyle/>
                    <a:p>
                      <a:pPr algn="ctr" fontAlgn="b"/>
                      <a:r>
                        <a:rPr lang="en-US" sz="1100" b="1" i="0" u="none" strike="noStrike" dirty="0">
                          <a:solidFill>
                            <a:srgbClr val="000000"/>
                          </a:solidFill>
                          <a:effectLst/>
                          <a:latin typeface="Arial" panose="020B0604020202020204" pitchFamily="34" charset="0"/>
                        </a:rPr>
                        <a:t> </a:t>
                      </a:r>
                    </a:p>
                  </a:txBody>
                  <a:tcPr marL="5410" marR="5410" marT="54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0740646"/>
                  </a:ext>
                </a:extLst>
              </a:tr>
              <a:tr h="221152">
                <a:tc>
                  <a:txBody>
                    <a:bodyPr/>
                    <a:lstStyle/>
                    <a:p>
                      <a:pPr algn="ctr" fontAlgn="ctr"/>
                      <a:r>
                        <a:rPr lang="en-US" sz="1100" b="1" i="0" u="none" strike="noStrike" dirty="0">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8:7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8:8-9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8:10-11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8:12-13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9:1-12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9:13-21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11:15-19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5852221"/>
                  </a:ext>
                </a:extLst>
              </a:tr>
              <a:tr h="1594820">
                <a:tc>
                  <a:txBody>
                    <a:bodyPr/>
                    <a:lstStyle/>
                    <a:p>
                      <a:pPr algn="ctr" fontAlgn="ctr"/>
                      <a:r>
                        <a:rPr lang="en-US" sz="1100" b="1" i="0" u="none" strike="noStrike" dirty="0">
                          <a:solidFill>
                            <a:srgbClr val="000000"/>
                          </a:solidFill>
                          <a:effectLst/>
                          <a:latin typeface="Arial" panose="020B0604020202020204" pitchFamily="34" charset="0"/>
                        </a:rPr>
                        <a:t>Trumpet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Hail &amp; Fire from Heaven                  Mingled w/ Blood                    Burn 1/3 of Trees               Burn All Grass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Burning Mountain into Sea                                  1/3 of Sea Creatures Die          Destroy 1/3         of Ships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Star Falls on         1/3 of Rivers &amp; Springs         Become Bitter     Many Men Die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1/3 of Sun, Moon Stars Dark           Day &amp; Night 1/3 Shorter              "Woe, Woe, Woe“  to Earth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Star from Heaven with Key to Pit     Smoke &amp; Locusts  Harm Those Without God's Mark             "Woe, Woe"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4 Angels from Euphrates River      Kill 1/3 of Mankind with Fire, Smoke &amp; Brimstone               Men Don't Repent     3</a:t>
                      </a:r>
                      <a:r>
                        <a:rPr lang="en-US" sz="1100" b="1" i="0" u="none" strike="noStrike" baseline="30000" dirty="0">
                          <a:solidFill>
                            <a:schemeClr val="bg1"/>
                          </a:solidFill>
                          <a:effectLst/>
                          <a:latin typeface="Arial" panose="020B0604020202020204" pitchFamily="34" charset="0"/>
                        </a:rPr>
                        <a:t>rd</a:t>
                      </a:r>
                      <a:r>
                        <a:rPr lang="en-US" sz="1100" b="1" i="0" u="none" strike="noStrike" dirty="0">
                          <a:solidFill>
                            <a:schemeClr val="bg1"/>
                          </a:solidFill>
                          <a:effectLst/>
                          <a:latin typeface="Arial" panose="020B0604020202020204" pitchFamily="34" charset="0"/>
                        </a:rPr>
                        <a:t> "Woe"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Nations to God           Elders Worship     Noises, </a:t>
                      </a:r>
                      <a:r>
                        <a:rPr lang="en-US" sz="1100" b="1" i="0" u="none" strike="noStrike" dirty="0" err="1">
                          <a:solidFill>
                            <a:schemeClr val="bg1"/>
                          </a:solidFill>
                          <a:effectLst/>
                          <a:latin typeface="Arial" panose="020B0604020202020204" pitchFamily="34" charset="0"/>
                        </a:rPr>
                        <a:t>Thunderings</a:t>
                      </a:r>
                      <a:r>
                        <a:rPr lang="en-US" sz="1100" b="1" i="0" u="none" strike="noStrike" dirty="0">
                          <a:solidFill>
                            <a:schemeClr val="bg1"/>
                          </a:solidFill>
                          <a:effectLst/>
                          <a:latin typeface="Arial" panose="020B0604020202020204" pitchFamily="34" charset="0"/>
                        </a:rPr>
                        <a:t>,      Lightnings &amp; Earthquake        Temple Opened</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6557500"/>
                  </a:ext>
                </a:extLst>
              </a:tr>
              <a:tr h="221152">
                <a:tc gridSpan="9">
                  <a:txBody>
                    <a:bodyPr/>
                    <a:lstStyle/>
                    <a:p>
                      <a:pPr algn="l" fontAlgn="ctr"/>
                      <a:r>
                        <a:rPr lang="en-US" sz="1100" b="1" i="0" u="none" strike="noStrike" dirty="0">
                          <a:solidFill>
                            <a:srgbClr val="000000"/>
                          </a:solidFill>
                          <a:effectLst/>
                          <a:latin typeface="Arial" panose="020B0604020202020204" pitchFamily="34" charset="0"/>
                        </a:rPr>
                        <a:t>Seven Thunders                                   Rev 10:3-4                                     Sealed Up !!!</a:t>
                      </a:r>
                    </a:p>
                  </a:txBody>
                  <a:tcPr marL="5410" marR="5410" marT="541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1491828"/>
                  </a:ext>
                </a:extLst>
              </a:tr>
              <a:tr h="221152">
                <a:tc>
                  <a:txBody>
                    <a:bodyPr/>
                    <a:lstStyle/>
                    <a:p>
                      <a:pPr algn="ctr" fontAlgn="ctr"/>
                      <a:r>
                        <a:rPr lang="en-US" sz="1100" b="1" i="0" u="none" strike="noStrike">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dirty="0">
                          <a:solidFill>
                            <a:srgbClr val="000000"/>
                          </a:solidFill>
                          <a:effectLst/>
                          <a:latin typeface="Arial" panose="020B0604020202020204" pitchFamily="34" charset="0"/>
                        </a:rPr>
                        <a:t>Rev 16:2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Rev 16:3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16:4-7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16:8-9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16:10-11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16:12-16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sz="1100" b="1" i="0" u="none" strike="noStrike">
                          <a:solidFill>
                            <a:srgbClr val="000000"/>
                          </a:solidFill>
                          <a:effectLst/>
                          <a:latin typeface="Arial" panose="020B0604020202020204" pitchFamily="34" charset="0"/>
                        </a:rPr>
                        <a:t>Rev 16:17-21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300552316"/>
                  </a:ext>
                </a:extLst>
              </a:tr>
              <a:tr h="1594820">
                <a:tc>
                  <a:txBody>
                    <a:bodyPr/>
                    <a:lstStyle/>
                    <a:p>
                      <a:pPr algn="ctr" fontAlgn="ctr"/>
                      <a:r>
                        <a:rPr lang="en-US" sz="1100" b="1" i="0" u="none" strike="noStrike">
                          <a:solidFill>
                            <a:srgbClr val="000000"/>
                          </a:solidFill>
                          <a:effectLst/>
                          <a:latin typeface="Arial" panose="020B0604020202020204" pitchFamily="34" charset="0"/>
                        </a:rPr>
                        <a:t>Bowl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Sores on All Men with Mark of the Beast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Sea Becomes Blood                      Every Sea Creature Dies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Rivers &amp; Springs Become Blood                              "True &amp; Righteous are Your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Sun Scorches       All Men                    Do Not Repent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Darkness on Beast Kingdom              Men Gnaw Tongues in Pain</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Euphrates Dries Up                        3 Unclean Spirits    Gather Entire Earth to Battle at      </a:t>
                      </a:r>
                      <a:r>
                        <a:rPr lang="en-US" sz="1100" b="1" i="0" u="none" strike="noStrike" dirty="0" err="1">
                          <a:solidFill>
                            <a:schemeClr val="bg1"/>
                          </a:solidFill>
                          <a:effectLst/>
                          <a:latin typeface="Arial" panose="020B0604020202020204" pitchFamily="34" charset="0"/>
                        </a:rPr>
                        <a:t>HarMegiddo</a:t>
                      </a:r>
                      <a:endParaRPr lang="en-US" sz="1100" b="1" i="0" u="none" strike="noStrike" dirty="0">
                        <a:solidFill>
                          <a:schemeClr val="bg1"/>
                        </a:solidFill>
                        <a:effectLst/>
                        <a:latin typeface="Arial" panose="020B0604020202020204" pitchFamily="34" charset="0"/>
                      </a:endParaRP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sz="1100" b="1" i="0" u="none" strike="noStrike" dirty="0">
                          <a:solidFill>
                            <a:schemeClr val="bg1"/>
                          </a:solidFill>
                          <a:effectLst/>
                          <a:latin typeface="Arial" panose="020B0604020202020204" pitchFamily="34" charset="0"/>
                        </a:rPr>
                        <a:t>Poured on the Air     "It is Done"       Noises, </a:t>
                      </a:r>
                      <a:r>
                        <a:rPr lang="en-US" sz="1100" b="1" i="0" u="none" strike="noStrike" dirty="0" err="1">
                          <a:solidFill>
                            <a:schemeClr val="bg1"/>
                          </a:solidFill>
                          <a:effectLst/>
                          <a:latin typeface="Arial" panose="020B0604020202020204" pitchFamily="34" charset="0"/>
                        </a:rPr>
                        <a:t>Thunderings</a:t>
                      </a:r>
                      <a:r>
                        <a:rPr lang="en-US" sz="1100" b="1" i="0" u="none" strike="noStrike" dirty="0">
                          <a:solidFill>
                            <a:schemeClr val="bg1"/>
                          </a:solidFill>
                          <a:effectLst/>
                          <a:latin typeface="Arial" panose="020B0604020202020204" pitchFamily="34" charset="0"/>
                        </a:rPr>
                        <a:t>,      Lightnings, Earthquake                 &amp; Hail</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026108361"/>
                  </a:ext>
                </a:extLst>
              </a:tr>
            </a:tbl>
          </a:graphicData>
        </a:graphic>
      </p:graphicFrame>
    </p:spTree>
    <p:extLst>
      <p:ext uri="{BB962C8B-B14F-4D97-AF65-F5344CB8AC3E}">
        <p14:creationId xmlns:p14="http://schemas.microsoft.com/office/powerpoint/2010/main" val="3917661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1" y="0"/>
            <a:ext cx="12204700" cy="685800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51342" y="569600"/>
            <a:ext cx="2210636" cy="913199"/>
          </a:xfrm>
          <a:prstGeom prst="rect">
            <a:avLst/>
          </a:prstGeom>
          <a:solidFill>
            <a:schemeClr val="bg1"/>
          </a:solidFill>
          <a:ln w="25400">
            <a:solidFill>
              <a:srgbClr val="FF0000"/>
            </a:solidFill>
          </a:ln>
        </p:spPr>
        <p:txBody>
          <a:bodyPr wrap="square" rtlCol="0">
            <a:spAutoFit/>
          </a:bodyPr>
          <a:lstStyle/>
          <a:p>
            <a:pPr algn="ctr"/>
            <a:r>
              <a:rPr lang="en-US" sz="2667"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Incense Altar</a:t>
            </a:r>
          </a:p>
        </p:txBody>
      </p:sp>
      <p:cxnSp>
        <p:nvCxnSpPr>
          <p:cNvPr id="8" name="Straight Arrow Connector 7"/>
          <p:cNvCxnSpPr>
            <a:cxnSpLocks/>
            <a:stCxn id="4" idx="2"/>
          </p:cNvCxnSpPr>
          <p:nvPr/>
        </p:nvCxnSpPr>
        <p:spPr bwMode="auto">
          <a:xfrm>
            <a:off x="5556660" y="1482799"/>
            <a:ext cx="2387190" cy="1231826"/>
          </a:xfrm>
          <a:prstGeom prst="straightConnector1">
            <a:avLst/>
          </a:prstGeom>
          <a:solidFill>
            <a:srgbClr val="800000"/>
          </a:solid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014517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D33E58-51D5-E0B5-B2CD-B26C45D520E4}"/>
              </a:ext>
            </a:extLst>
          </p:cNvPr>
          <p:cNvSpPr txBox="1"/>
          <p:nvPr/>
        </p:nvSpPr>
        <p:spPr>
          <a:xfrm>
            <a:off x="814388" y="133350"/>
            <a:ext cx="10563224" cy="646331"/>
          </a:xfrm>
          <a:prstGeom prst="rect">
            <a:avLst/>
          </a:prstGeom>
          <a:noFill/>
        </p:spPr>
        <p:txBody>
          <a:bodyPr wrap="square" rtlCol="0">
            <a:spAutoFit/>
          </a:bodyPr>
          <a:lstStyle/>
          <a:p>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a:solidFill>
                  <a:srgbClr val="FF0000"/>
                </a:solidFill>
                <a:latin typeface="Arial" panose="020B0604020202020204" pitchFamily="34" charset="0"/>
                <a:cs typeface="Arial" panose="020B0604020202020204" pitchFamily="34" charset="0"/>
              </a:rPr>
              <a:t>The Ordeal of Jealousy</a:t>
            </a: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Numbers 5</a:t>
            </a:r>
            <a:endPar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CCAB686-D8B6-3E82-4CA1-9AA9F01B98D6}"/>
              </a:ext>
            </a:extLst>
          </p:cNvPr>
          <p:cNvSpPr txBox="1"/>
          <p:nvPr/>
        </p:nvSpPr>
        <p:spPr>
          <a:xfrm>
            <a:off x="233361" y="606821"/>
            <a:ext cx="11758613" cy="6019853"/>
          </a:xfrm>
          <a:prstGeom prst="rect">
            <a:avLst/>
          </a:prstGeom>
          <a:noFill/>
        </p:spPr>
        <p:txBody>
          <a:bodyPr wrap="square" rtlCol="0">
            <a:spAutoFit/>
          </a:bodyPr>
          <a:lstStyle/>
          <a:p>
            <a:pPr marL="575945" marR="0" algn="l">
              <a:lnSpc>
                <a:spcPct val="150000"/>
              </a:lnSpc>
              <a:spcBef>
                <a:spcPts val="0"/>
              </a:spcBef>
              <a:spcAft>
                <a:spcPts val="0"/>
              </a:spcAft>
            </a:pPr>
            <a:r>
              <a:rPr lang="en-US" sz="2600" b="1" dirty="0">
                <a:solidFill>
                  <a:schemeClr val="bg1"/>
                </a:solidFill>
                <a:latin typeface="Arial" panose="020B0604020202020204" pitchFamily="34" charset="0"/>
                <a:ea typeface="Times New Roman" panose="02020603050405020304" pitchFamily="18" charset="0"/>
              </a:rPr>
              <a:t>Husband Brings Jealousy (Grain) Offering</a:t>
            </a:r>
          </a:p>
          <a:p>
            <a:pPr marL="575945" marR="0" algn="l">
              <a:lnSpc>
                <a:spcPct val="150000"/>
              </a:lnSpc>
              <a:spcBef>
                <a:spcPts val="0"/>
              </a:spcBef>
              <a:spcAft>
                <a:spcPts val="0"/>
              </a:spcAft>
            </a:pPr>
            <a:r>
              <a:rPr lang="en-US" sz="2600" b="1" dirty="0">
                <a:solidFill>
                  <a:schemeClr val="bg1"/>
                </a:solidFill>
                <a:latin typeface="Arial" panose="020B0604020202020204" pitchFamily="34" charset="0"/>
                <a:ea typeface="Times New Roman" panose="02020603050405020304" pitchFamily="18" charset="0"/>
              </a:rPr>
              <a:t>Priest Mixes Dust from the Ground with Living Water (Makes Bitter)</a:t>
            </a:r>
          </a:p>
          <a:p>
            <a:pPr marL="575945" marR="0" algn="l">
              <a:lnSpc>
                <a:spcPct val="150000"/>
              </a:lnSpc>
              <a:spcBef>
                <a:spcPts val="0"/>
              </a:spcBef>
              <a:spcAft>
                <a:spcPts val="0"/>
              </a:spcAft>
            </a:pPr>
            <a:r>
              <a:rPr lang="en-US" sz="2600" b="1" dirty="0">
                <a:solidFill>
                  <a:schemeClr val="bg1"/>
                </a:solidFill>
                <a:latin typeface="Arial" panose="020B0604020202020204" pitchFamily="34" charset="0"/>
                <a:ea typeface="Times New Roman" panose="02020603050405020304" pitchFamily="18" charset="0"/>
              </a:rPr>
              <a:t>Priest Lets Her Hair Down</a:t>
            </a:r>
          </a:p>
          <a:p>
            <a:pPr marL="575945" marR="0" algn="l">
              <a:lnSpc>
                <a:spcPct val="150000"/>
              </a:lnSpc>
              <a:spcBef>
                <a:spcPts val="0"/>
              </a:spcBef>
              <a:spcAft>
                <a:spcPts val="0"/>
              </a:spcAft>
            </a:pPr>
            <a:r>
              <a:rPr lang="en-US" sz="2600" b="1" dirty="0">
                <a:solidFill>
                  <a:schemeClr val="bg1"/>
                </a:solidFill>
                <a:latin typeface="Arial" panose="020B0604020202020204" pitchFamily="34" charset="0"/>
                <a:ea typeface="Times New Roman" panose="02020603050405020304" pitchFamily="18" charset="0"/>
              </a:rPr>
              <a:t>Priest Gives Her the Jealousy Offering</a:t>
            </a:r>
          </a:p>
          <a:p>
            <a:pPr marL="575945" marR="0" algn="l">
              <a:lnSpc>
                <a:spcPct val="150000"/>
              </a:lnSpc>
              <a:spcBef>
                <a:spcPts val="0"/>
              </a:spcBef>
              <a:spcAft>
                <a:spcPts val="0"/>
              </a:spcAft>
            </a:pPr>
            <a:r>
              <a:rPr lang="en-US" sz="2600" b="1" dirty="0">
                <a:solidFill>
                  <a:schemeClr val="bg1"/>
                </a:solidFill>
                <a:latin typeface="Arial" panose="020B0604020202020204" pitchFamily="34" charset="0"/>
                <a:ea typeface="Times New Roman" panose="02020603050405020304" pitchFamily="18" charset="0"/>
              </a:rPr>
              <a:t>Priest Puts the Woman Under an Oath</a:t>
            </a:r>
          </a:p>
          <a:p>
            <a:pPr marL="575945" marR="0" algn="l">
              <a:lnSpc>
                <a:spcPct val="150000"/>
              </a:lnSpc>
              <a:spcBef>
                <a:spcPts val="0"/>
              </a:spcBef>
              <a:spcAft>
                <a:spcPts val="0"/>
              </a:spcAft>
            </a:pPr>
            <a:r>
              <a:rPr lang="en-US" sz="2600" b="1" dirty="0">
                <a:solidFill>
                  <a:schemeClr val="bg1"/>
                </a:solidFill>
                <a:latin typeface="Arial" panose="020B0604020202020204" pitchFamily="34" charset="0"/>
                <a:ea typeface="Times New Roman" panose="02020603050405020304" pitchFamily="18" charset="0"/>
              </a:rPr>
              <a:t>Priest Writes her ( Alleged) Sins on a Scroll</a:t>
            </a:r>
          </a:p>
          <a:p>
            <a:pPr marL="575945" marR="0" algn="l">
              <a:lnSpc>
                <a:spcPct val="150000"/>
              </a:lnSpc>
              <a:spcBef>
                <a:spcPts val="0"/>
              </a:spcBef>
              <a:spcAft>
                <a:spcPts val="0"/>
              </a:spcAft>
            </a:pPr>
            <a:r>
              <a:rPr lang="en-US" sz="2600" b="1" dirty="0">
                <a:solidFill>
                  <a:schemeClr val="bg1"/>
                </a:solidFill>
                <a:latin typeface="Arial" panose="020B0604020202020204" pitchFamily="34" charset="0"/>
                <a:ea typeface="Times New Roman" panose="02020603050405020304" pitchFamily="18" charset="0"/>
              </a:rPr>
              <a:t>….and Scrapes the Words into the “Bitter Water”</a:t>
            </a:r>
          </a:p>
          <a:p>
            <a:pPr marL="575945" marR="0" algn="l">
              <a:lnSpc>
                <a:spcPct val="150000"/>
              </a:lnSpc>
              <a:spcBef>
                <a:spcPts val="0"/>
              </a:spcBef>
              <a:spcAft>
                <a:spcPts val="0"/>
              </a:spcAft>
            </a:pPr>
            <a:r>
              <a:rPr lang="en-US" sz="2600" b="1" dirty="0">
                <a:solidFill>
                  <a:schemeClr val="bg1"/>
                </a:solidFill>
                <a:latin typeface="Arial" panose="020B0604020202020204" pitchFamily="34" charset="0"/>
                <a:ea typeface="Times New Roman" panose="02020603050405020304" pitchFamily="18" charset="0"/>
              </a:rPr>
              <a:t>The Woman Drinks the “Bitter Water”</a:t>
            </a:r>
          </a:p>
          <a:p>
            <a:pPr marL="1033145" marR="0" algn="l">
              <a:lnSpc>
                <a:spcPct val="150000"/>
              </a:lnSpc>
              <a:spcBef>
                <a:spcPts val="0"/>
              </a:spcBef>
              <a:spcAft>
                <a:spcPts val="0"/>
              </a:spcAft>
            </a:pPr>
            <a:r>
              <a:rPr lang="en-US" sz="2600" b="1" dirty="0">
                <a:solidFill>
                  <a:schemeClr val="bg1"/>
                </a:solidFill>
                <a:latin typeface="Arial" panose="020B0604020202020204" pitchFamily="34" charset="0"/>
                <a:ea typeface="Times New Roman" panose="02020603050405020304" pitchFamily="18" charset="0"/>
              </a:rPr>
              <a:t>If She is Guilty, Her “Belly Swells &amp; Her Thigh Rots” </a:t>
            </a:r>
          </a:p>
          <a:p>
            <a:pPr marL="1033145" marR="0" algn="l">
              <a:lnSpc>
                <a:spcPct val="150000"/>
              </a:lnSpc>
              <a:spcBef>
                <a:spcPts val="0"/>
              </a:spcBef>
              <a:spcAft>
                <a:spcPts val="0"/>
              </a:spcAft>
            </a:pPr>
            <a:r>
              <a:rPr lang="en-US" sz="2600" b="1" dirty="0">
                <a:solidFill>
                  <a:schemeClr val="bg1"/>
                </a:solidFill>
                <a:latin typeface="Arial" panose="020B0604020202020204" pitchFamily="34" charset="0"/>
                <a:ea typeface="Times New Roman" panose="02020603050405020304" pitchFamily="18" charset="0"/>
              </a:rPr>
              <a:t>If Not: Woman is Free to Conceive Children</a:t>
            </a:r>
          </a:p>
        </p:txBody>
      </p:sp>
    </p:spTree>
    <p:extLst>
      <p:ext uri="{BB962C8B-B14F-4D97-AF65-F5344CB8AC3E}">
        <p14:creationId xmlns:p14="http://schemas.microsoft.com/office/powerpoint/2010/main" val="1350461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D33E58-51D5-E0B5-B2CD-B26C45D520E4}"/>
              </a:ext>
            </a:extLst>
          </p:cNvPr>
          <p:cNvSpPr txBox="1"/>
          <p:nvPr/>
        </p:nvSpPr>
        <p:spPr>
          <a:xfrm>
            <a:off x="814388" y="133350"/>
            <a:ext cx="10563224" cy="646331"/>
          </a:xfrm>
          <a:prstGeom prst="rect">
            <a:avLst/>
          </a:prstGeom>
          <a:noFill/>
        </p:spPr>
        <p:txBody>
          <a:bodyPr wrap="square" rtlCol="0">
            <a:spAutoFit/>
          </a:bodyPr>
          <a:lstStyle/>
          <a:p>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a:solidFill>
                  <a:srgbClr val="FF0000"/>
                </a:solidFill>
                <a:latin typeface="Arial" panose="020B0604020202020204" pitchFamily="34" charset="0"/>
                <a:cs typeface="Arial" panose="020B0604020202020204" pitchFamily="34" charset="0"/>
              </a:rPr>
              <a:t>The Ordeal of Jealousy</a:t>
            </a: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Numbers 5</a:t>
            </a:r>
            <a:endPar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CCAB686-D8B6-3E82-4CA1-9AA9F01B98D6}"/>
              </a:ext>
            </a:extLst>
          </p:cNvPr>
          <p:cNvSpPr txBox="1"/>
          <p:nvPr/>
        </p:nvSpPr>
        <p:spPr>
          <a:xfrm>
            <a:off x="233361" y="606821"/>
            <a:ext cx="11758613" cy="6019853"/>
          </a:xfrm>
          <a:prstGeom prst="rect">
            <a:avLst/>
          </a:prstGeom>
          <a:noFill/>
        </p:spPr>
        <p:txBody>
          <a:bodyPr wrap="square" rtlCol="0">
            <a:spAutoFit/>
          </a:bodyPr>
          <a:lstStyle/>
          <a:p>
            <a:pPr marL="575945" marR="0" algn="l">
              <a:lnSpc>
                <a:spcPct val="150000"/>
              </a:lnSpc>
              <a:spcBef>
                <a:spcPts val="0"/>
              </a:spcBef>
              <a:spcAft>
                <a:spcPts val="0"/>
              </a:spcAft>
            </a:pPr>
            <a:r>
              <a:rPr lang="en-US" sz="2600" b="1" dirty="0">
                <a:latin typeface="Arial" panose="020B0604020202020204" pitchFamily="34" charset="0"/>
                <a:ea typeface="Times New Roman" panose="02020603050405020304" pitchFamily="18" charset="0"/>
              </a:rPr>
              <a:t>Husband Brings Jealousy (Grain) Offering</a:t>
            </a:r>
          </a:p>
          <a:p>
            <a:pPr marL="575945" marR="0" algn="l">
              <a:lnSpc>
                <a:spcPct val="150000"/>
              </a:lnSpc>
              <a:spcBef>
                <a:spcPts val="0"/>
              </a:spcBef>
              <a:spcAft>
                <a:spcPts val="0"/>
              </a:spcAft>
            </a:pPr>
            <a:r>
              <a:rPr lang="en-US" sz="2600" b="1" dirty="0">
                <a:latin typeface="Arial" panose="020B0604020202020204" pitchFamily="34" charset="0"/>
                <a:ea typeface="Times New Roman" panose="02020603050405020304" pitchFamily="18" charset="0"/>
              </a:rPr>
              <a:t>Priest Mixes Dust from the Ground with Living Water (Makes Bitter)</a:t>
            </a:r>
          </a:p>
          <a:p>
            <a:pPr marL="575945" marR="0" algn="l">
              <a:lnSpc>
                <a:spcPct val="150000"/>
              </a:lnSpc>
              <a:spcBef>
                <a:spcPts val="0"/>
              </a:spcBef>
              <a:spcAft>
                <a:spcPts val="0"/>
              </a:spcAft>
            </a:pPr>
            <a:r>
              <a:rPr lang="en-US" sz="2600" b="1" dirty="0">
                <a:latin typeface="Arial" panose="020B0604020202020204" pitchFamily="34" charset="0"/>
                <a:ea typeface="Times New Roman" panose="02020603050405020304" pitchFamily="18" charset="0"/>
              </a:rPr>
              <a:t>Priest Lets Her Hair Down</a:t>
            </a:r>
          </a:p>
          <a:p>
            <a:pPr marL="575945" marR="0" algn="l">
              <a:lnSpc>
                <a:spcPct val="150000"/>
              </a:lnSpc>
              <a:spcBef>
                <a:spcPts val="0"/>
              </a:spcBef>
              <a:spcAft>
                <a:spcPts val="0"/>
              </a:spcAft>
            </a:pPr>
            <a:r>
              <a:rPr lang="en-US" sz="2600" b="1" dirty="0">
                <a:latin typeface="Arial" panose="020B0604020202020204" pitchFamily="34" charset="0"/>
                <a:ea typeface="Times New Roman" panose="02020603050405020304" pitchFamily="18" charset="0"/>
              </a:rPr>
              <a:t>Priest Gives Her the Jealousy Offering</a:t>
            </a:r>
          </a:p>
          <a:p>
            <a:pPr marL="575945" marR="0" algn="l">
              <a:lnSpc>
                <a:spcPct val="150000"/>
              </a:lnSpc>
              <a:spcBef>
                <a:spcPts val="0"/>
              </a:spcBef>
              <a:spcAft>
                <a:spcPts val="0"/>
              </a:spcAft>
            </a:pPr>
            <a:r>
              <a:rPr lang="en-US" sz="2600" b="1" dirty="0">
                <a:latin typeface="Arial" panose="020B0604020202020204" pitchFamily="34" charset="0"/>
                <a:ea typeface="Times New Roman" panose="02020603050405020304" pitchFamily="18" charset="0"/>
              </a:rPr>
              <a:t>Priest Puts the Woman Under an Oath</a:t>
            </a:r>
          </a:p>
          <a:p>
            <a:pPr marL="575945" marR="0" algn="l">
              <a:lnSpc>
                <a:spcPct val="150000"/>
              </a:lnSpc>
              <a:spcBef>
                <a:spcPts val="0"/>
              </a:spcBef>
              <a:spcAft>
                <a:spcPts val="0"/>
              </a:spcAft>
            </a:pPr>
            <a:r>
              <a:rPr lang="en-US" sz="2600" b="1" dirty="0">
                <a:latin typeface="Arial" panose="020B0604020202020204" pitchFamily="34" charset="0"/>
                <a:ea typeface="Times New Roman" panose="02020603050405020304" pitchFamily="18" charset="0"/>
              </a:rPr>
              <a:t>Priest Writes her ( Alleged) Sins on a Scroll</a:t>
            </a:r>
          </a:p>
          <a:p>
            <a:pPr marL="575945" marR="0" algn="l">
              <a:lnSpc>
                <a:spcPct val="150000"/>
              </a:lnSpc>
              <a:spcBef>
                <a:spcPts val="0"/>
              </a:spcBef>
              <a:spcAft>
                <a:spcPts val="0"/>
              </a:spcAft>
            </a:pPr>
            <a:r>
              <a:rPr lang="en-US" sz="2600" b="1" dirty="0">
                <a:latin typeface="Arial" panose="020B0604020202020204" pitchFamily="34" charset="0"/>
                <a:ea typeface="Times New Roman" panose="02020603050405020304" pitchFamily="18" charset="0"/>
              </a:rPr>
              <a:t>….and Scrapes the Words into the “Bitter Water”</a:t>
            </a:r>
          </a:p>
          <a:p>
            <a:pPr marL="575945" marR="0" algn="l">
              <a:lnSpc>
                <a:spcPct val="150000"/>
              </a:lnSpc>
              <a:spcBef>
                <a:spcPts val="0"/>
              </a:spcBef>
              <a:spcAft>
                <a:spcPts val="0"/>
              </a:spcAft>
            </a:pPr>
            <a:r>
              <a:rPr lang="en-US" sz="2600" b="1" dirty="0">
                <a:latin typeface="Arial" panose="020B0604020202020204" pitchFamily="34" charset="0"/>
                <a:ea typeface="Times New Roman" panose="02020603050405020304" pitchFamily="18" charset="0"/>
              </a:rPr>
              <a:t>The Woman Drinks the “Bitter Water”</a:t>
            </a:r>
          </a:p>
          <a:p>
            <a:pPr marL="1033145" marR="0" algn="l">
              <a:lnSpc>
                <a:spcPct val="150000"/>
              </a:lnSpc>
              <a:spcBef>
                <a:spcPts val="0"/>
              </a:spcBef>
              <a:spcAft>
                <a:spcPts val="0"/>
              </a:spcAft>
            </a:pPr>
            <a:r>
              <a:rPr lang="en-US" sz="2600" b="1" dirty="0">
                <a:latin typeface="Arial" panose="020B0604020202020204" pitchFamily="34" charset="0"/>
                <a:ea typeface="Times New Roman" panose="02020603050405020304" pitchFamily="18" charset="0"/>
              </a:rPr>
              <a:t>If She is Guilty, Her “Belly Swells &amp; Her Thigh Rots” </a:t>
            </a:r>
          </a:p>
          <a:p>
            <a:pPr marL="1033145" marR="0" algn="l">
              <a:lnSpc>
                <a:spcPct val="150000"/>
              </a:lnSpc>
              <a:spcBef>
                <a:spcPts val="0"/>
              </a:spcBef>
              <a:spcAft>
                <a:spcPts val="0"/>
              </a:spcAft>
            </a:pPr>
            <a:r>
              <a:rPr lang="en-US" sz="2600" b="1" dirty="0">
                <a:latin typeface="Arial" panose="020B0604020202020204" pitchFamily="34" charset="0"/>
                <a:ea typeface="Times New Roman" panose="02020603050405020304" pitchFamily="18" charset="0"/>
              </a:rPr>
              <a:t>If Not: Woman is Free to Conceive Children</a:t>
            </a:r>
          </a:p>
        </p:txBody>
      </p:sp>
    </p:spTree>
    <p:extLst>
      <p:ext uri="{BB962C8B-B14F-4D97-AF65-F5344CB8AC3E}">
        <p14:creationId xmlns:p14="http://schemas.microsoft.com/office/powerpoint/2010/main" val="1819117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D33E58-51D5-E0B5-B2CD-B26C45D520E4}"/>
              </a:ext>
            </a:extLst>
          </p:cNvPr>
          <p:cNvSpPr txBox="1"/>
          <p:nvPr/>
        </p:nvSpPr>
        <p:spPr>
          <a:xfrm>
            <a:off x="814388" y="133350"/>
            <a:ext cx="10563224" cy="646331"/>
          </a:xfrm>
          <a:prstGeom prst="rect">
            <a:avLst/>
          </a:prstGeom>
          <a:noFill/>
        </p:spPr>
        <p:txBody>
          <a:bodyPr wrap="square" rtlCol="0">
            <a:spAutoFit/>
          </a:bodyPr>
          <a:lstStyle/>
          <a:p>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a:solidFill>
                  <a:srgbClr val="FF0000"/>
                </a:solidFill>
                <a:latin typeface="Arial" panose="020B0604020202020204" pitchFamily="34" charset="0"/>
                <a:cs typeface="Arial" panose="020B0604020202020204" pitchFamily="34" charset="0"/>
              </a:rPr>
              <a:t>The Ordeal of Jealousy</a:t>
            </a: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Numbers 5</a:t>
            </a:r>
            <a:endPar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CCAB686-D8B6-3E82-4CA1-9AA9F01B98D6}"/>
              </a:ext>
            </a:extLst>
          </p:cNvPr>
          <p:cNvSpPr txBox="1"/>
          <p:nvPr/>
        </p:nvSpPr>
        <p:spPr>
          <a:xfrm>
            <a:off x="764381" y="779681"/>
            <a:ext cx="10663237" cy="5806654"/>
          </a:xfrm>
          <a:prstGeom prst="rect">
            <a:avLst/>
          </a:prstGeom>
          <a:noFill/>
        </p:spPr>
        <p:txBody>
          <a:bodyPr wrap="square" rtlCol="0">
            <a:spAutoFit/>
          </a:bodyPr>
          <a:lstStyle/>
          <a:p>
            <a:pPr marR="0" algn="l">
              <a:lnSpc>
                <a:spcPct val="150000"/>
              </a:lnSpc>
              <a:spcBef>
                <a:spcPts val="0"/>
              </a:spcBef>
              <a:spcAft>
                <a:spcPts val="0"/>
              </a:spcAft>
            </a:pPr>
            <a:r>
              <a:rPr lang="en-US" sz="3600" b="1"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Applications:</a:t>
            </a:r>
          </a:p>
          <a:p>
            <a:pPr lvl="1">
              <a:lnSpc>
                <a:spcPct val="150000"/>
              </a:lnSpc>
            </a:pPr>
            <a:r>
              <a:rPr lang="en-US" sz="36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Moses at the Golden Calf				</a:t>
            </a:r>
            <a:r>
              <a:rPr lang="en-US" b="1" dirty="0">
                <a:latin typeface="Arial" panose="020B0604020202020204" pitchFamily="34" charset="0"/>
                <a:ea typeface="Times New Roman" panose="02020603050405020304" pitchFamily="18" charset="0"/>
              </a:rPr>
              <a:t>Exodus 32</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mn-cs"/>
              </a:rPr>
              <a:t>Joseph &amp; Mary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Matthew 1</a:t>
            </a:r>
          </a:p>
          <a:p>
            <a:pPr marL="457200" marR="0" lvl="1" indent="0" algn="l" defTabSz="914400" rtl="0" eaLnBrk="1" fontAlgn="auto" latinLnBrk="0" hangingPunct="1">
              <a:lnSpc>
                <a:spcPct val="150000"/>
              </a:lnSpc>
              <a:spcBef>
                <a:spcPts val="0"/>
              </a:spcBef>
              <a:spcAft>
                <a:spcPts val="0"/>
              </a:spcAft>
              <a:buClrTx/>
              <a:buSzTx/>
              <a:buFontTx/>
              <a:buNone/>
              <a:tabLst/>
              <a:defRPr/>
            </a:pPr>
            <a:r>
              <a:rPr lang="en-US" sz="3600" b="1" dirty="0">
                <a:solidFill>
                  <a:prstClr val="black"/>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Yeshua &amp; the Adulterous Woman </a:t>
            </a: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mn-cs"/>
              </a:rPr>
              <a:t>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John 8</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mn-cs"/>
              </a:rPr>
              <a:t>The Woman Rides the Beast 		</a:t>
            </a:r>
            <a:r>
              <a:rPr lang="en-US" b="1" dirty="0">
                <a:solidFill>
                  <a:prstClr val="black"/>
                </a:solidFill>
                <a:latin typeface="Arial" panose="020B0604020202020204" pitchFamily="34" charset="0"/>
                <a:ea typeface="Times New Roman" panose="02020603050405020304" pitchFamily="18" charset="0"/>
              </a:rPr>
              <a:t>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Revelation 17</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3600" b="1"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Clarification (Correction)</a:t>
            </a: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mn-cs"/>
              </a:rPr>
              <a:t>:</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mn-cs"/>
              </a:rPr>
              <a:t>“Nailed to the Cross”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Colossians 2:14</a:t>
            </a:r>
            <a:endParaRPr lang="en-US" sz="36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258963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1D94673-E1D9-CEA2-0717-FDE427ED7757}"/>
              </a:ext>
            </a:extLst>
          </p:cNvPr>
          <p:cNvGraphicFramePr>
            <a:graphicFrameLocks noGrp="1"/>
          </p:cNvGraphicFramePr>
          <p:nvPr/>
        </p:nvGraphicFramePr>
        <p:xfrm>
          <a:off x="885825" y="95251"/>
          <a:ext cx="10544175" cy="6648452"/>
        </p:xfrm>
        <a:graphic>
          <a:graphicData uri="http://schemas.openxmlformats.org/drawingml/2006/table">
            <a:tbl>
              <a:tblPr/>
              <a:tblGrid>
                <a:gridCol w="964638">
                  <a:extLst>
                    <a:ext uri="{9D8B030D-6E8A-4147-A177-3AD203B41FA5}">
                      <a16:colId xmlns:a16="http://schemas.microsoft.com/office/drawing/2014/main" val="1435901299"/>
                    </a:ext>
                  </a:extLst>
                </a:gridCol>
                <a:gridCol w="1278434">
                  <a:extLst>
                    <a:ext uri="{9D8B030D-6E8A-4147-A177-3AD203B41FA5}">
                      <a16:colId xmlns:a16="http://schemas.microsoft.com/office/drawing/2014/main" val="2825328034"/>
                    </a:ext>
                  </a:extLst>
                </a:gridCol>
                <a:gridCol w="1231945">
                  <a:extLst>
                    <a:ext uri="{9D8B030D-6E8A-4147-A177-3AD203B41FA5}">
                      <a16:colId xmlns:a16="http://schemas.microsoft.com/office/drawing/2014/main" val="3167776089"/>
                    </a:ext>
                  </a:extLst>
                </a:gridCol>
                <a:gridCol w="1359789">
                  <a:extLst>
                    <a:ext uri="{9D8B030D-6E8A-4147-A177-3AD203B41FA5}">
                      <a16:colId xmlns:a16="http://schemas.microsoft.com/office/drawing/2014/main" val="457332901"/>
                    </a:ext>
                  </a:extLst>
                </a:gridCol>
                <a:gridCol w="1359789">
                  <a:extLst>
                    <a:ext uri="{9D8B030D-6E8A-4147-A177-3AD203B41FA5}">
                      <a16:colId xmlns:a16="http://schemas.microsoft.com/office/drawing/2014/main" val="3970420213"/>
                    </a:ext>
                  </a:extLst>
                </a:gridCol>
                <a:gridCol w="1394655">
                  <a:extLst>
                    <a:ext uri="{9D8B030D-6E8A-4147-A177-3AD203B41FA5}">
                      <a16:colId xmlns:a16="http://schemas.microsoft.com/office/drawing/2014/main" val="2813261295"/>
                    </a:ext>
                  </a:extLst>
                </a:gridCol>
                <a:gridCol w="1490537">
                  <a:extLst>
                    <a:ext uri="{9D8B030D-6E8A-4147-A177-3AD203B41FA5}">
                      <a16:colId xmlns:a16="http://schemas.microsoft.com/office/drawing/2014/main" val="3927669047"/>
                    </a:ext>
                  </a:extLst>
                </a:gridCol>
                <a:gridCol w="104599">
                  <a:extLst>
                    <a:ext uri="{9D8B030D-6E8A-4147-A177-3AD203B41FA5}">
                      <a16:colId xmlns:a16="http://schemas.microsoft.com/office/drawing/2014/main" val="3099739535"/>
                    </a:ext>
                  </a:extLst>
                </a:gridCol>
                <a:gridCol w="1359789">
                  <a:extLst>
                    <a:ext uri="{9D8B030D-6E8A-4147-A177-3AD203B41FA5}">
                      <a16:colId xmlns:a16="http://schemas.microsoft.com/office/drawing/2014/main" val="1330195557"/>
                    </a:ext>
                  </a:extLst>
                </a:gridCol>
              </a:tblGrid>
              <a:tr h="274514">
                <a:tc gridSpan="9">
                  <a:txBody>
                    <a:bodyPr/>
                    <a:lstStyle/>
                    <a:p>
                      <a:pPr algn="ctr" fontAlgn="ctr"/>
                      <a:r>
                        <a:rPr lang="en-US" sz="1100" b="1" i="0" u="none" strike="noStrike">
                          <a:solidFill>
                            <a:srgbClr val="000000"/>
                          </a:solidFill>
                          <a:effectLst/>
                          <a:latin typeface="Arial" panose="020B0604020202020204" pitchFamily="34" charset="0"/>
                        </a:rPr>
                        <a:t>The Revelation Judgments</a:t>
                      </a:r>
                    </a:p>
                  </a:txBody>
                  <a:tcPr marL="5410" marR="5410" marT="5410"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71353899"/>
                  </a:ext>
                </a:extLst>
              </a:tr>
              <a:tr h="386190">
                <a:tc>
                  <a:txBody>
                    <a:bodyPr/>
                    <a:lstStyle/>
                    <a:p>
                      <a:pPr algn="l" fontAlgn="b"/>
                      <a:r>
                        <a:rPr lang="en-US" sz="500" b="1" i="0" u="none" strike="noStrike">
                          <a:solidFill>
                            <a:srgbClr val="000000"/>
                          </a:solidFill>
                          <a:effectLst/>
                          <a:latin typeface="Arial" panose="020B0604020202020204" pitchFamily="34" charset="0"/>
                        </a:rPr>
                        <a:t> </a:t>
                      </a:r>
                    </a:p>
                  </a:txBody>
                  <a:tcPr marL="5410" marR="5410" marT="54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900" b="1" i="0" u="none" strike="noStrike">
                          <a:solidFill>
                            <a:srgbClr val="000000"/>
                          </a:solidFill>
                          <a:effectLst/>
                          <a:latin typeface="Arial" panose="020B0604020202020204" pitchFamily="34" charset="0"/>
                        </a:rPr>
                        <a:t>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4</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5</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900" b="1" i="0" u="none" strike="noStrike">
                          <a:solidFill>
                            <a:srgbClr val="000000"/>
                          </a:solidFill>
                          <a:effectLst/>
                          <a:latin typeface="Arial" panose="020B0604020202020204" pitchFamily="34" charset="0"/>
                        </a:rPr>
                        <a:t>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3015942"/>
                  </a:ext>
                </a:extLst>
              </a:tr>
              <a:tr h="124473">
                <a:tc gridSpan="9">
                  <a:txBody>
                    <a:bodyPr/>
                    <a:lstStyle/>
                    <a:p>
                      <a:pPr algn="ctr" fontAlgn="b"/>
                      <a:r>
                        <a:rPr lang="en-US" sz="500" b="1" i="0" u="none" strike="noStrike">
                          <a:solidFill>
                            <a:srgbClr val="000000"/>
                          </a:solidFill>
                          <a:effectLst/>
                          <a:latin typeface="Arial" panose="020B0604020202020204" pitchFamily="34" charset="0"/>
                        </a:rPr>
                        <a:t> </a:t>
                      </a:r>
                    </a:p>
                  </a:txBody>
                  <a:tcPr marL="5410" marR="5410" marT="5410"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55474562"/>
                  </a:ext>
                </a:extLst>
              </a:tr>
              <a:tr h="221152">
                <a:tc>
                  <a:txBody>
                    <a:bodyPr/>
                    <a:lstStyle/>
                    <a:p>
                      <a:pPr algn="ctr" fontAlgn="ctr"/>
                      <a:r>
                        <a:rPr lang="en-US" sz="1100" b="1" i="0" u="none" strike="noStrike" dirty="0">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6:1-2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6:3-4</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6:5-6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6:7-8</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6:9-11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6:12-17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8:1-6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4375068"/>
                  </a:ext>
                </a:extLst>
              </a:tr>
              <a:tr h="1594820">
                <a:tc>
                  <a:txBody>
                    <a:bodyPr/>
                    <a:lstStyle/>
                    <a:p>
                      <a:pPr algn="ctr" fontAlgn="ctr"/>
                      <a:r>
                        <a:rPr lang="en-US" sz="1100" b="1" i="0" u="none" strike="noStrike" dirty="0">
                          <a:solidFill>
                            <a:srgbClr val="000000"/>
                          </a:solidFill>
                          <a:effectLst/>
                          <a:latin typeface="Arial" panose="020B0604020202020204" pitchFamily="34" charset="0"/>
                        </a:rPr>
                        <a:t>Seal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White Horse     Bow                        Crown               (Stephanos)       Overcomer                      </a:t>
                      </a:r>
                      <a:r>
                        <a:rPr lang="en-US" sz="1100" b="1" i="0" u="none" strike="noStrike" dirty="0">
                          <a:solidFill>
                            <a:schemeClr val="bg1"/>
                          </a:solidFill>
                          <a:effectLst/>
                          <a:latin typeface="Arial" panose="020B0604020202020204" pitchFamily="34" charset="0"/>
                        </a:rPr>
                        <a:t>THE CHURCH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Red Horse                Takes Peace                       Cause to Kill    One Another   Great Sword                      </a:t>
                      </a:r>
                      <a:r>
                        <a:rPr lang="en-US" sz="1100" b="1" i="0" u="none" strike="noStrike" dirty="0">
                          <a:solidFill>
                            <a:srgbClr val="FF0000"/>
                          </a:solidFill>
                          <a:effectLst/>
                          <a:latin typeface="Arial" panose="020B0604020202020204" pitchFamily="34" charset="0"/>
                        </a:rPr>
                        <a:t>WAR</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Black Horse               Balance (Yoke)                     Inflation on Needed Things                      Not Luxuries       </a:t>
                      </a:r>
                      <a:r>
                        <a:rPr lang="en-US" sz="1100" b="1" i="0" u="none" strike="noStrike" dirty="0">
                          <a:solidFill>
                            <a:srgbClr val="FF0000"/>
                          </a:solidFill>
                          <a:effectLst/>
                          <a:latin typeface="Arial" panose="020B0604020202020204" pitchFamily="34" charset="0"/>
                        </a:rPr>
                        <a:t>ECONOMIC</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Pale Horse                    Death &amp; Hades                          Power Over 1/4                    Sword, Hunger,                      Death &amp; Beasts           </a:t>
                      </a:r>
                      <a:r>
                        <a:rPr lang="en-US" sz="1100" b="1" i="0" u="none" strike="noStrike" dirty="0">
                          <a:solidFill>
                            <a:srgbClr val="FF0000"/>
                          </a:solidFill>
                          <a:effectLst/>
                          <a:latin typeface="Arial" panose="020B0604020202020204" pitchFamily="34" charset="0"/>
                        </a:rPr>
                        <a:t>FAMINE /  PESTILANCE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 Martyred Souls Under Altar                                    "How Long?"                                 White Robes                     Wait for the Remnant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 Earthquake                                    Black Sun &amp;   Blood Moon                                Stars Fall                               Mts &amp; Isles Move                  Rich Men Hide                      from God’s Coming Wrath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1" i="0" u="none" strike="noStrike" dirty="0">
                          <a:solidFill>
                            <a:schemeClr val="bg1"/>
                          </a:solidFill>
                          <a:effectLst/>
                          <a:latin typeface="Arial" panose="020B0604020202020204" pitchFamily="34" charset="0"/>
                        </a:rPr>
                        <a:t> </a:t>
                      </a:r>
                    </a:p>
                  </a:txBody>
                  <a:tcPr marL="5410" marR="5410" marT="54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Silence in Heaven            Angel w/ Censer         Noises, </a:t>
                      </a:r>
                      <a:r>
                        <a:rPr lang="en-US" sz="1100" b="1" i="0" u="none" strike="noStrike" dirty="0" err="1">
                          <a:solidFill>
                            <a:schemeClr val="tx1"/>
                          </a:solidFill>
                          <a:effectLst/>
                          <a:latin typeface="Arial" panose="020B0604020202020204" pitchFamily="34" charset="0"/>
                        </a:rPr>
                        <a:t>Thunderings</a:t>
                      </a:r>
                      <a:r>
                        <a:rPr lang="en-US" sz="1100" b="1" i="0" u="none" strike="noStrike" dirty="0">
                          <a:solidFill>
                            <a:schemeClr val="tx1"/>
                          </a:solidFill>
                          <a:effectLst/>
                          <a:latin typeface="Arial" panose="020B0604020202020204" pitchFamily="34" charset="0"/>
                        </a:rPr>
                        <a:t>,      Lightnings &amp; Earthquake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8941149"/>
                  </a:ext>
                </a:extLst>
              </a:tr>
              <a:tr h="194207">
                <a:tc gridSpan="9">
                  <a:txBody>
                    <a:bodyPr/>
                    <a:lstStyle/>
                    <a:p>
                      <a:pPr algn="ctr" fontAlgn="b"/>
                      <a:r>
                        <a:rPr lang="en-US" sz="1100" b="1" i="0" u="none" strike="noStrike" dirty="0">
                          <a:solidFill>
                            <a:srgbClr val="000000"/>
                          </a:solidFill>
                          <a:effectLst/>
                          <a:latin typeface="Arial" panose="020B0604020202020204" pitchFamily="34" charset="0"/>
                        </a:rPr>
                        <a:t> </a:t>
                      </a:r>
                    </a:p>
                  </a:txBody>
                  <a:tcPr marL="5410" marR="5410" marT="54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0740646"/>
                  </a:ext>
                </a:extLst>
              </a:tr>
              <a:tr h="221152">
                <a:tc>
                  <a:txBody>
                    <a:bodyPr/>
                    <a:lstStyle/>
                    <a:p>
                      <a:pPr algn="ctr" fontAlgn="ctr"/>
                      <a:r>
                        <a:rPr lang="en-US" sz="1100" b="1" i="0" u="none" strike="noStrike" dirty="0">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8:7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8:8-9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8:10-11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8:12-13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9:1-12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9:13-21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11:15-19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5852221"/>
                  </a:ext>
                </a:extLst>
              </a:tr>
              <a:tr h="1594820">
                <a:tc>
                  <a:txBody>
                    <a:bodyPr/>
                    <a:lstStyle/>
                    <a:p>
                      <a:pPr algn="ctr" fontAlgn="ctr"/>
                      <a:r>
                        <a:rPr lang="en-US" sz="1100" b="1" i="0" u="none" strike="noStrike" dirty="0">
                          <a:solidFill>
                            <a:srgbClr val="000000"/>
                          </a:solidFill>
                          <a:effectLst/>
                          <a:latin typeface="Arial" panose="020B0604020202020204" pitchFamily="34" charset="0"/>
                        </a:rPr>
                        <a:t>Trumpet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Hail &amp; Fire from Heaven                  Mingled w/ Blood                    Burn 1/3 of Trees               Burn All Grass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Burning Mountain into Sea                                  1/3 of Sea Creatures Die          Destroy 1/3         of Ships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Star Falls on         1/3 of Rivers &amp; Springs         Become Bitter     Many Men Die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1/3 of Sun, Moon Stars Dark           Day &amp; Night 1/3 Shorter              "Woe, Woe, Woe“  to Earth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Star from Heaven with Key to Pit     Smoke &amp; Locusts  Harm Those Without God's Mark             "Woe, Woe"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4 Angels from Euphrates River      Kill 1/3 of Mankind with Fire, Smoke &amp; Brimstone               Men Don't Repent     3</a:t>
                      </a:r>
                      <a:r>
                        <a:rPr lang="en-US" sz="1100" b="1" i="0" u="none" strike="noStrike" baseline="30000" dirty="0">
                          <a:solidFill>
                            <a:schemeClr val="bg1"/>
                          </a:solidFill>
                          <a:effectLst/>
                          <a:latin typeface="Arial" panose="020B0604020202020204" pitchFamily="34" charset="0"/>
                        </a:rPr>
                        <a:t>rd</a:t>
                      </a:r>
                      <a:r>
                        <a:rPr lang="en-US" sz="1100" b="1" i="0" u="none" strike="noStrike" dirty="0">
                          <a:solidFill>
                            <a:schemeClr val="bg1"/>
                          </a:solidFill>
                          <a:effectLst/>
                          <a:latin typeface="Arial" panose="020B0604020202020204" pitchFamily="34" charset="0"/>
                        </a:rPr>
                        <a:t> "Woe"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Nations to God           Elders Worship     Noises, </a:t>
                      </a:r>
                      <a:r>
                        <a:rPr lang="en-US" sz="1100" b="1" i="0" u="none" strike="noStrike" dirty="0" err="1">
                          <a:solidFill>
                            <a:schemeClr val="bg1"/>
                          </a:solidFill>
                          <a:effectLst/>
                          <a:latin typeface="Arial" panose="020B0604020202020204" pitchFamily="34" charset="0"/>
                        </a:rPr>
                        <a:t>Thunderings</a:t>
                      </a:r>
                      <a:r>
                        <a:rPr lang="en-US" sz="1100" b="1" i="0" u="none" strike="noStrike" dirty="0">
                          <a:solidFill>
                            <a:schemeClr val="bg1"/>
                          </a:solidFill>
                          <a:effectLst/>
                          <a:latin typeface="Arial" panose="020B0604020202020204" pitchFamily="34" charset="0"/>
                        </a:rPr>
                        <a:t>,      Lightnings &amp; Earthquake        Temple Opened</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6557500"/>
                  </a:ext>
                </a:extLst>
              </a:tr>
              <a:tr h="221152">
                <a:tc gridSpan="9">
                  <a:txBody>
                    <a:bodyPr/>
                    <a:lstStyle/>
                    <a:p>
                      <a:pPr algn="l" fontAlgn="ctr"/>
                      <a:r>
                        <a:rPr lang="en-US" sz="1100" b="1" i="0" u="none" strike="noStrike" dirty="0">
                          <a:solidFill>
                            <a:srgbClr val="000000"/>
                          </a:solidFill>
                          <a:effectLst/>
                          <a:latin typeface="Arial" panose="020B0604020202020204" pitchFamily="34" charset="0"/>
                        </a:rPr>
                        <a:t>Seven Thunders                                   Rev 10:3-4                                     Sealed Up !!!</a:t>
                      </a:r>
                    </a:p>
                  </a:txBody>
                  <a:tcPr marL="5410" marR="5410" marT="541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1491828"/>
                  </a:ext>
                </a:extLst>
              </a:tr>
              <a:tr h="221152">
                <a:tc>
                  <a:txBody>
                    <a:bodyPr/>
                    <a:lstStyle/>
                    <a:p>
                      <a:pPr algn="ctr" fontAlgn="ctr"/>
                      <a:r>
                        <a:rPr lang="en-US" sz="1100" b="1" i="0" u="none" strike="noStrike">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dirty="0">
                          <a:solidFill>
                            <a:srgbClr val="000000"/>
                          </a:solidFill>
                          <a:effectLst/>
                          <a:latin typeface="Arial" panose="020B0604020202020204" pitchFamily="34" charset="0"/>
                        </a:rPr>
                        <a:t>Rev 16:2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Rev 16:3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16:4-7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16:8-9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16:10-11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16:12-16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sz="1100" b="1" i="0" u="none" strike="noStrike">
                          <a:solidFill>
                            <a:srgbClr val="000000"/>
                          </a:solidFill>
                          <a:effectLst/>
                          <a:latin typeface="Arial" panose="020B0604020202020204" pitchFamily="34" charset="0"/>
                        </a:rPr>
                        <a:t>Rev 16:17-21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300552316"/>
                  </a:ext>
                </a:extLst>
              </a:tr>
              <a:tr h="1594820">
                <a:tc>
                  <a:txBody>
                    <a:bodyPr/>
                    <a:lstStyle/>
                    <a:p>
                      <a:pPr algn="ctr" fontAlgn="ctr"/>
                      <a:r>
                        <a:rPr lang="en-US" sz="1100" b="1" i="0" u="none" strike="noStrike">
                          <a:solidFill>
                            <a:srgbClr val="000000"/>
                          </a:solidFill>
                          <a:effectLst/>
                          <a:latin typeface="Arial" panose="020B0604020202020204" pitchFamily="34" charset="0"/>
                        </a:rPr>
                        <a:t>Bowl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Sores on All Men with Mark of the Beast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Sea Becomes Blood                      Every Sea Creature Dies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Rivers &amp; Springs Become Blood                              "True &amp; Righteous are Your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Sun Scorches       All Men                    Do Not Repent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Darkness on Beast Kingdom              Men Gnaw Tongues in Pain</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Euphrates Dries Up                        3 Unclean Spirits    Gather Entire Earth to Battle at      </a:t>
                      </a:r>
                      <a:r>
                        <a:rPr lang="en-US" sz="1100" b="1" i="0" u="none" strike="noStrike" dirty="0" err="1">
                          <a:solidFill>
                            <a:schemeClr val="bg1"/>
                          </a:solidFill>
                          <a:effectLst/>
                          <a:latin typeface="Arial" panose="020B0604020202020204" pitchFamily="34" charset="0"/>
                        </a:rPr>
                        <a:t>HarMegiddo</a:t>
                      </a:r>
                      <a:endParaRPr lang="en-US" sz="1100" b="1" i="0" u="none" strike="noStrike" dirty="0">
                        <a:solidFill>
                          <a:schemeClr val="bg1"/>
                        </a:solidFill>
                        <a:effectLst/>
                        <a:latin typeface="Arial" panose="020B0604020202020204" pitchFamily="34" charset="0"/>
                      </a:endParaRP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sz="1100" b="1" i="0" u="none" strike="noStrike" dirty="0">
                          <a:solidFill>
                            <a:schemeClr val="bg1"/>
                          </a:solidFill>
                          <a:effectLst/>
                          <a:latin typeface="Arial" panose="020B0604020202020204" pitchFamily="34" charset="0"/>
                        </a:rPr>
                        <a:t>Poured on the Air     "It is Done"       Noises, </a:t>
                      </a:r>
                      <a:r>
                        <a:rPr lang="en-US" sz="1100" b="1" i="0" u="none" strike="noStrike" dirty="0" err="1">
                          <a:solidFill>
                            <a:schemeClr val="bg1"/>
                          </a:solidFill>
                          <a:effectLst/>
                          <a:latin typeface="Arial" panose="020B0604020202020204" pitchFamily="34" charset="0"/>
                        </a:rPr>
                        <a:t>Thunderings</a:t>
                      </a:r>
                      <a:r>
                        <a:rPr lang="en-US" sz="1100" b="1" i="0" u="none" strike="noStrike" dirty="0">
                          <a:solidFill>
                            <a:schemeClr val="bg1"/>
                          </a:solidFill>
                          <a:effectLst/>
                          <a:latin typeface="Arial" panose="020B0604020202020204" pitchFamily="34" charset="0"/>
                        </a:rPr>
                        <a:t>,      Lightnings, Earthquake                 &amp; Hail</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026108361"/>
                  </a:ext>
                </a:extLst>
              </a:tr>
            </a:tbl>
          </a:graphicData>
        </a:graphic>
      </p:graphicFrame>
    </p:spTree>
    <p:extLst>
      <p:ext uri="{BB962C8B-B14F-4D97-AF65-F5344CB8AC3E}">
        <p14:creationId xmlns:p14="http://schemas.microsoft.com/office/powerpoint/2010/main" val="2231276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3C23A702-93AA-4B08-9FD7-6E000B6A743F" descr="IMG_3544.jpg">
            <a:extLst>
              <a:ext uri="{FF2B5EF4-FFF2-40B4-BE49-F238E27FC236}">
                <a16:creationId xmlns:a16="http://schemas.microsoft.com/office/drawing/2014/main" id="{03464F33-2F08-CE9E-A5B9-A8B11E6699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758" y="-87733"/>
            <a:ext cx="8789947" cy="6945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1138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1D94673-E1D9-CEA2-0717-FDE427ED7757}"/>
              </a:ext>
            </a:extLst>
          </p:cNvPr>
          <p:cNvGraphicFramePr>
            <a:graphicFrameLocks noGrp="1"/>
          </p:cNvGraphicFramePr>
          <p:nvPr/>
        </p:nvGraphicFramePr>
        <p:xfrm>
          <a:off x="885825" y="95251"/>
          <a:ext cx="10544175" cy="6648452"/>
        </p:xfrm>
        <a:graphic>
          <a:graphicData uri="http://schemas.openxmlformats.org/drawingml/2006/table">
            <a:tbl>
              <a:tblPr/>
              <a:tblGrid>
                <a:gridCol w="964638">
                  <a:extLst>
                    <a:ext uri="{9D8B030D-6E8A-4147-A177-3AD203B41FA5}">
                      <a16:colId xmlns:a16="http://schemas.microsoft.com/office/drawing/2014/main" val="1435901299"/>
                    </a:ext>
                  </a:extLst>
                </a:gridCol>
                <a:gridCol w="1278434">
                  <a:extLst>
                    <a:ext uri="{9D8B030D-6E8A-4147-A177-3AD203B41FA5}">
                      <a16:colId xmlns:a16="http://schemas.microsoft.com/office/drawing/2014/main" val="2825328034"/>
                    </a:ext>
                  </a:extLst>
                </a:gridCol>
                <a:gridCol w="1231945">
                  <a:extLst>
                    <a:ext uri="{9D8B030D-6E8A-4147-A177-3AD203B41FA5}">
                      <a16:colId xmlns:a16="http://schemas.microsoft.com/office/drawing/2014/main" val="3167776089"/>
                    </a:ext>
                  </a:extLst>
                </a:gridCol>
                <a:gridCol w="1359789">
                  <a:extLst>
                    <a:ext uri="{9D8B030D-6E8A-4147-A177-3AD203B41FA5}">
                      <a16:colId xmlns:a16="http://schemas.microsoft.com/office/drawing/2014/main" val="457332901"/>
                    </a:ext>
                  </a:extLst>
                </a:gridCol>
                <a:gridCol w="1359789">
                  <a:extLst>
                    <a:ext uri="{9D8B030D-6E8A-4147-A177-3AD203B41FA5}">
                      <a16:colId xmlns:a16="http://schemas.microsoft.com/office/drawing/2014/main" val="3970420213"/>
                    </a:ext>
                  </a:extLst>
                </a:gridCol>
                <a:gridCol w="1394655">
                  <a:extLst>
                    <a:ext uri="{9D8B030D-6E8A-4147-A177-3AD203B41FA5}">
                      <a16:colId xmlns:a16="http://schemas.microsoft.com/office/drawing/2014/main" val="2813261295"/>
                    </a:ext>
                  </a:extLst>
                </a:gridCol>
                <a:gridCol w="1490537">
                  <a:extLst>
                    <a:ext uri="{9D8B030D-6E8A-4147-A177-3AD203B41FA5}">
                      <a16:colId xmlns:a16="http://schemas.microsoft.com/office/drawing/2014/main" val="3927669047"/>
                    </a:ext>
                  </a:extLst>
                </a:gridCol>
                <a:gridCol w="104599">
                  <a:extLst>
                    <a:ext uri="{9D8B030D-6E8A-4147-A177-3AD203B41FA5}">
                      <a16:colId xmlns:a16="http://schemas.microsoft.com/office/drawing/2014/main" val="3099739535"/>
                    </a:ext>
                  </a:extLst>
                </a:gridCol>
                <a:gridCol w="1359789">
                  <a:extLst>
                    <a:ext uri="{9D8B030D-6E8A-4147-A177-3AD203B41FA5}">
                      <a16:colId xmlns:a16="http://schemas.microsoft.com/office/drawing/2014/main" val="1330195557"/>
                    </a:ext>
                  </a:extLst>
                </a:gridCol>
              </a:tblGrid>
              <a:tr h="274514">
                <a:tc gridSpan="9">
                  <a:txBody>
                    <a:bodyPr/>
                    <a:lstStyle/>
                    <a:p>
                      <a:pPr algn="ctr" fontAlgn="ctr"/>
                      <a:r>
                        <a:rPr lang="en-US" sz="1100" b="1" i="0" u="none" strike="noStrike">
                          <a:solidFill>
                            <a:srgbClr val="000000"/>
                          </a:solidFill>
                          <a:effectLst/>
                          <a:latin typeface="Arial" panose="020B0604020202020204" pitchFamily="34" charset="0"/>
                        </a:rPr>
                        <a:t>The Revelation Judgments</a:t>
                      </a:r>
                    </a:p>
                  </a:txBody>
                  <a:tcPr marL="5410" marR="5410" marT="5410"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71353899"/>
                  </a:ext>
                </a:extLst>
              </a:tr>
              <a:tr h="386190">
                <a:tc>
                  <a:txBody>
                    <a:bodyPr/>
                    <a:lstStyle/>
                    <a:p>
                      <a:pPr algn="l" fontAlgn="b"/>
                      <a:r>
                        <a:rPr lang="en-US" sz="500" b="1" i="0" u="none" strike="noStrike">
                          <a:solidFill>
                            <a:srgbClr val="000000"/>
                          </a:solidFill>
                          <a:effectLst/>
                          <a:latin typeface="Arial" panose="020B0604020202020204" pitchFamily="34" charset="0"/>
                        </a:rPr>
                        <a:t> </a:t>
                      </a:r>
                    </a:p>
                  </a:txBody>
                  <a:tcPr marL="5410" marR="5410" marT="54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900" b="1" i="0" u="none" strike="noStrike">
                          <a:solidFill>
                            <a:srgbClr val="000000"/>
                          </a:solidFill>
                          <a:effectLst/>
                          <a:latin typeface="Arial" panose="020B0604020202020204" pitchFamily="34" charset="0"/>
                        </a:rPr>
                        <a:t>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4</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5</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900" b="1" i="0" u="none" strike="noStrike">
                          <a:solidFill>
                            <a:srgbClr val="000000"/>
                          </a:solidFill>
                          <a:effectLst/>
                          <a:latin typeface="Arial" panose="020B0604020202020204" pitchFamily="34" charset="0"/>
                        </a:rPr>
                        <a:t>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3015942"/>
                  </a:ext>
                </a:extLst>
              </a:tr>
              <a:tr h="124473">
                <a:tc gridSpan="9">
                  <a:txBody>
                    <a:bodyPr/>
                    <a:lstStyle/>
                    <a:p>
                      <a:pPr algn="ctr" fontAlgn="b"/>
                      <a:r>
                        <a:rPr lang="en-US" sz="500" b="1" i="0" u="none" strike="noStrike">
                          <a:solidFill>
                            <a:srgbClr val="000000"/>
                          </a:solidFill>
                          <a:effectLst/>
                          <a:latin typeface="Arial" panose="020B0604020202020204" pitchFamily="34" charset="0"/>
                        </a:rPr>
                        <a:t> </a:t>
                      </a:r>
                    </a:p>
                  </a:txBody>
                  <a:tcPr marL="5410" marR="5410" marT="5410"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55474562"/>
                  </a:ext>
                </a:extLst>
              </a:tr>
              <a:tr h="221152">
                <a:tc>
                  <a:txBody>
                    <a:bodyPr/>
                    <a:lstStyle/>
                    <a:p>
                      <a:pPr algn="ctr" fontAlgn="ctr"/>
                      <a:r>
                        <a:rPr lang="en-US" sz="1100" b="1" i="0" u="none" strike="noStrike" dirty="0">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6:1-2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6:3-4</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6:5-6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6:7-8</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6:9-11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6:12-17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8:1-6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4375068"/>
                  </a:ext>
                </a:extLst>
              </a:tr>
              <a:tr h="1594820">
                <a:tc>
                  <a:txBody>
                    <a:bodyPr/>
                    <a:lstStyle/>
                    <a:p>
                      <a:pPr algn="ctr" fontAlgn="ctr"/>
                      <a:r>
                        <a:rPr lang="en-US" sz="1100" b="1" i="0" u="none" strike="noStrike" dirty="0">
                          <a:solidFill>
                            <a:srgbClr val="000000"/>
                          </a:solidFill>
                          <a:effectLst/>
                          <a:latin typeface="Arial" panose="020B0604020202020204" pitchFamily="34" charset="0"/>
                        </a:rPr>
                        <a:t>Seal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White Horse     Bow                        Crown               (Stephanos)       Overcomer                      </a:t>
                      </a:r>
                      <a:r>
                        <a:rPr lang="en-US" sz="1100" b="1" i="0" u="none" strike="noStrike" dirty="0">
                          <a:solidFill>
                            <a:schemeClr val="bg1"/>
                          </a:solidFill>
                          <a:effectLst/>
                          <a:latin typeface="Arial" panose="020B0604020202020204" pitchFamily="34" charset="0"/>
                        </a:rPr>
                        <a:t>THE CHURCH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Red Horse                Takes Peace                       Cause to Kill    One Another   Great Sword                      </a:t>
                      </a:r>
                      <a:r>
                        <a:rPr lang="en-US" sz="1100" b="1" i="0" u="none" strike="noStrike" dirty="0">
                          <a:solidFill>
                            <a:srgbClr val="FF0000"/>
                          </a:solidFill>
                          <a:effectLst/>
                          <a:latin typeface="Arial" panose="020B0604020202020204" pitchFamily="34" charset="0"/>
                        </a:rPr>
                        <a:t>WAR</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Black Horse               Balance (Yoke)                     Inflation on Needed Things                      Not Luxuries       </a:t>
                      </a:r>
                      <a:r>
                        <a:rPr lang="en-US" sz="1100" b="1" i="0" u="none" strike="noStrike" dirty="0">
                          <a:solidFill>
                            <a:srgbClr val="FF0000"/>
                          </a:solidFill>
                          <a:effectLst/>
                          <a:latin typeface="Arial" panose="020B0604020202020204" pitchFamily="34" charset="0"/>
                        </a:rPr>
                        <a:t>ECONOMIC</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Pale Horse                    Death &amp; Hades                          Power Over 1/4                    Sword, Hunger,                      Death &amp; Beasts           </a:t>
                      </a:r>
                      <a:r>
                        <a:rPr lang="en-US" sz="1100" b="1" i="0" u="none" strike="noStrike" dirty="0">
                          <a:solidFill>
                            <a:srgbClr val="FF0000"/>
                          </a:solidFill>
                          <a:effectLst/>
                          <a:latin typeface="Arial" panose="020B0604020202020204" pitchFamily="34" charset="0"/>
                        </a:rPr>
                        <a:t>FAMINE /  PESTILANCE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 Martyred Souls Under Altar                                    "How Long?"                                 White Robes                     Wait for the Remnant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 Earthquake                                    Black Sun &amp;   Blood Moon                                Stars Fall                               Mts &amp; Isles Move                  Rich Men Hide                      from God’s Coming Wrath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1" i="0" u="none" strike="noStrike" dirty="0">
                          <a:solidFill>
                            <a:schemeClr val="bg1"/>
                          </a:solidFill>
                          <a:effectLst/>
                          <a:latin typeface="Arial" panose="020B0604020202020204" pitchFamily="34" charset="0"/>
                        </a:rPr>
                        <a:t> </a:t>
                      </a:r>
                    </a:p>
                  </a:txBody>
                  <a:tcPr marL="5410" marR="5410" marT="54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Silence in Heaven            Angel w/ Censer         Noises, </a:t>
                      </a:r>
                      <a:r>
                        <a:rPr lang="en-US" sz="1100" b="1" i="0" u="none" strike="noStrike" dirty="0" err="1">
                          <a:solidFill>
                            <a:schemeClr val="tx1"/>
                          </a:solidFill>
                          <a:effectLst/>
                          <a:latin typeface="Arial" panose="020B0604020202020204" pitchFamily="34" charset="0"/>
                        </a:rPr>
                        <a:t>Thunderings</a:t>
                      </a:r>
                      <a:r>
                        <a:rPr lang="en-US" sz="1100" b="1" i="0" u="none" strike="noStrike" dirty="0">
                          <a:solidFill>
                            <a:schemeClr val="tx1"/>
                          </a:solidFill>
                          <a:effectLst/>
                          <a:latin typeface="Arial" panose="020B0604020202020204" pitchFamily="34" charset="0"/>
                        </a:rPr>
                        <a:t>,      Lightnings &amp; Earthquake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8941149"/>
                  </a:ext>
                </a:extLst>
              </a:tr>
              <a:tr h="194207">
                <a:tc gridSpan="9">
                  <a:txBody>
                    <a:bodyPr/>
                    <a:lstStyle/>
                    <a:p>
                      <a:pPr algn="ctr" fontAlgn="b"/>
                      <a:r>
                        <a:rPr lang="en-US" sz="1100" b="1" i="0" u="none" strike="noStrike" dirty="0">
                          <a:solidFill>
                            <a:srgbClr val="000000"/>
                          </a:solidFill>
                          <a:effectLst/>
                          <a:latin typeface="Arial" panose="020B0604020202020204" pitchFamily="34" charset="0"/>
                        </a:rPr>
                        <a:t> </a:t>
                      </a:r>
                    </a:p>
                  </a:txBody>
                  <a:tcPr marL="5410" marR="5410" marT="54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0740646"/>
                  </a:ext>
                </a:extLst>
              </a:tr>
              <a:tr h="221152">
                <a:tc>
                  <a:txBody>
                    <a:bodyPr/>
                    <a:lstStyle/>
                    <a:p>
                      <a:pPr algn="ctr" fontAlgn="ctr"/>
                      <a:r>
                        <a:rPr lang="en-US" sz="1100" b="1" i="0" u="none" strike="noStrike" dirty="0">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8:7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8:8-9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8:10-11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8:12-13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9:1-12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9:13-21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11:15-19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5852221"/>
                  </a:ext>
                </a:extLst>
              </a:tr>
              <a:tr h="1594820">
                <a:tc>
                  <a:txBody>
                    <a:bodyPr/>
                    <a:lstStyle/>
                    <a:p>
                      <a:pPr algn="ctr" fontAlgn="ctr"/>
                      <a:r>
                        <a:rPr lang="en-US" sz="1100" b="1" i="0" u="none" strike="noStrike" dirty="0">
                          <a:solidFill>
                            <a:srgbClr val="000000"/>
                          </a:solidFill>
                          <a:effectLst/>
                          <a:latin typeface="Arial" panose="020B0604020202020204" pitchFamily="34" charset="0"/>
                        </a:rPr>
                        <a:t>Trumpet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Hail &amp; Fire from Heaven                  Mingled w/ Blood                    Burn 1/3 of Trees               Burn All Grass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Burning Mountain into Sea                                  1/3 of Sea Creatures Die          Destroy 1/3         of Ships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Star Falls on         1/3 of Rivers &amp; Springs         Become Bitter     Many Men Die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1/3 of Sun, Moon Stars Dark           Day &amp; Night 1/3 Shorter              "Woe, Woe, Woe“  to Earth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Star from Heaven with Key to Pit     Smoke &amp; Locusts  Harm Those Without God's Mark             "Woe, Woe"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4 Angels from Euphrates River      Kill 1/3 of Mankind with Fire, Smoke &amp; Brimstone               Men Don't Repent     3</a:t>
                      </a:r>
                      <a:r>
                        <a:rPr lang="en-US" sz="1100" b="1" i="0" u="none" strike="noStrike" baseline="30000" dirty="0">
                          <a:solidFill>
                            <a:schemeClr val="bg1"/>
                          </a:solidFill>
                          <a:effectLst/>
                          <a:latin typeface="Arial" panose="020B0604020202020204" pitchFamily="34" charset="0"/>
                        </a:rPr>
                        <a:t>rd</a:t>
                      </a:r>
                      <a:r>
                        <a:rPr lang="en-US" sz="1100" b="1" i="0" u="none" strike="noStrike" dirty="0">
                          <a:solidFill>
                            <a:schemeClr val="bg1"/>
                          </a:solidFill>
                          <a:effectLst/>
                          <a:latin typeface="Arial" panose="020B0604020202020204" pitchFamily="34" charset="0"/>
                        </a:rPr>
                        <a:t> "Woe"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Nations to God           Elders Worship     Noises, </a:t>
                      </a:r>
                      <a:r>
                        <a:rPr lang="en-US" sz="1100" b="1" i="0" u="none" strike="noStrike" dirty="0" err="1">
                          <a:solidFill>
                            <a:schemeClr val="bg1"/>
                          </a:solidFill>
                          <a:effectLst/>
                          <a:latin typeface="Arial" panose="020B0604020202020204" pitchFamily="34" charset="0"/>
                        </a:rPr>
                        <a:t>Thunderings</a:t>
                      </a:r>
                      <a:r>
                        <a:rPr lang="en-US" sz="1100" b="1" i="0" u="none" strike="noStrike" dirty="0">
                          <a:solidFill>
                            <a:schemeClr val="bg1"/>
                          </a:solidFill>
                          <a:effectLst/>
                          <a:latin typeface="Arial" panose="020B0604020202020204" pitchFamily="34" charset="0"/>
                        </a:rPr>
                        <a:t>,      Lightnings &amp; Earthquake        Temple Opened</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6557500"/>
                  </a:ext>
                </a:extLst>
              </a:tr>
              <a:tr h="221152">
                <a:tc gridSpan="9">
                  <a:txBody>
                    <a:bodyPr/>
                    <a:lstStyle/>
                    <a:p>
                      <a:pPr algn="l" fontAlgn="ctr"/>
                      <a:r>
                        <a:rPr lang="en-US" sz="1100" b="1" i="0" u="none" strike="noStrike" dirty="0">
                          <a:solidFill>
                            <a:srgbClr val="000000"/>
                          </a:solidFill>
                          <a:effectLst/>
                          <a:latin typeface="Arial" panose="020B0604020202020204" pitchFamily="34" charset="0"/>
                        </a:rPr>
                        <a:t>Seven Thunders                                   Rev 10:3-4                                     Sealed Up !!!</a:t>
                      </a:r>
                    </a:p>
                  </a:txBody>
                  <a:tcPr marL="5410" marR="5410" marT="541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1491828"/>
                  </a:ext>
                </a:extLst>
              </a:tr>
              <a:tr h="221152">
                <a:tc>
                  <a:txBody>
                    <a:bodyPr/>
                    <a:lstStyle/>
                    <a:p>
                      <a:pPr algn="ctr" fontAlgn="ctr"/>
                      <a:r>
                        <a:rPr lang="en-US" sz="1100" b="1" i="0" u="none" strike="noStrike">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dirty="0">
                          <a:solidFill>
                            <a:srgbClr val="000000"/>
                          </a:solidFill>
                          <a:effectLst/>
                          <a:latin typeface="Arial" panose="020B0604020202020204" pitchFamily="34" charset="0"/>
                        </a:rPr>
                        <a:t>Rev 16:2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Rev 16:3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16:4-7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16:8-9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16:10-11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16:12-16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sz="1100" b="1" i="0" u="none" strike="noStrike">
                          <a:solidFill>
                            <a:srgbClr val="000000"/>
                          </a:solidFill>
                          <a:effectLst/>
                          <a:latin typeface="Arial" panose="020B0604020202020204" pitchFamily="34" charset="0"/>
                        </a:rPr>
                        <a:t>Rev 16:17-21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300552316"/>
                  </a:ext>
                </a:extLst>
              </a:tr>
              <a:tr h="1594820">
                <a:tc>
                  <a:txBody>
                    <a:bodyPr/>
                    <a:lstStyle/>
                    <a:p>
                      <a:pPr algn="ctr" fontAlgn="ctr"/>
                      <a:r>
                        <a:rPr lang="en-US" sz="1100" b="1" i="0" u="none" strike="noStrike">
                          <a:solidFill>
                            <a:srgbClr val="000000"/>
                          </a:solidFill>
                          <a:effectLst/>
                          <a:latin typeface="Arial" panose="020B0604020202020204" pitchFamily="34" charset="0"/>
                        </a:rPr>
                        <a:t>Bowl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Sores on All Men with Mark of the Beast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Sea Becomes Blood                      Every Sea Creature Dies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Rivers &amp; Springs Become Blood                              "True &amp; Righteous are Your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Sun Scorches       All Men                    Do Not Repent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Darkness on Beast Kingdom              Men Gnaw Tongues in Pain</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Euphrates Dries Up                        3 Unclean Spirits    Gather Entire Earth to Battle at      </a:t>
                      </a:r>
                      <a:r>
                        <a:rPr lang="en-US" sz="1100" b="1" i="0" u="none" strike="noStrike" dirty="0" err="1">
                          <a:solidFill>
                            <a:schemeClr val="bg1"/>
                          </a:solidFill>
                          <a:effectLst/>
                          <a:latin typeface="Arial" panose="020B0604020202020204" pitchFamily="34" charset="0"/>
                        </a:rPr>
                        <a:t>HarMegiddo</a:t>
                      </a:r>
                      <a:endParaRPr lang="en-US" sz="1100" b="1" i="0" u="none" strike="noStrike" dirty="0">
                        <a:solidFill>
                          <a:schemeClr val="bg1"/>
                        </a:solidFill>
                        <a:effectLst/>
                        <a:latin typeface="Arial" panose="020B0604020202020204" pitchFamily="34" charset="0"/>
                      </a:endParaRP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sz="1100" b="1" i="0" u="none" strike="noStrike" dirty="0">
                          <a:solidFill>
                            <a:schemeClr val="bg1"/>
                          </a:solidFill>
                          <a:effectLst/>
                          <a:latin typeface="Arial" panose="020B0604020202020204" pitchFamily="34" charset="0"/>
                        </a:rPr>
                        <a:t>Poured on the Air     "It is Done"       Noises, </a:t>
                      </a:r>
                      <a:r>
                        <a:rPr lang="en-US" sz="1100" b="1" i="0" u="none" strike="noStrike" dirty="0" err="1">
                          <a:solidFill>
                            <a:schemeClr val="bg1"/>
                          </a:solidFill>
                          <a:effectLst/>
                          <a:latin typeface="Arial" panose="020B0604020202020204" pitchFamily="34" charset="0"/>
                        </a:rPr>
                        <a:t>Thunderings</a:t>
                      </a:r>
                      <a:r>
                        <a:rPr lang="en-US" sz="1100" b="1" i="0" u="none" strike="noStrike" dirty="0">
                          <a:solidFill>
                            <a:schemeClr val="bg1"/>
                          </a:solidFill>
                          <a:effectLst/>
                          <a:latin typeface="Arial" panose="020B0604020202020204" pitchFamily="34" charset="0"/>
                        </a:rPr>
                        <a:t>,      Lightnings, Earthquake                 &amp; Hail</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026108361"/>
                  </a:ext>
                </a:extLst>
              </a:tr>
            </a:tbl>
          </a:graphicData>
        </a:graphic>
      </p:graphicFrame>
    </p:spTree>
    <p:extLst>
      <p:ext uri="{BB962C8B-B14F-4D97-AF65-F5344CB8AC3E}">
        <p14:creationId xmlns:p14="http://schemas.microsoft.com/office/powerpoint/2010/main" val="3432098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1D94673-E1D9-CEA2-0717-FDE427ED7757}"/>
              </a:ext>
            </a:extLst>
          </p:cNvPr>
          <p:cNvGraphicFramePr>
            <a:graphicFrameLocks noGrp="1"/>
          </p:cNvGraphicFramePr>
          <p:nvPr>
            <p:extLst>
              <p:ext uri="{D42A27DB-BD31-4B8C-83A1-F6EECF244321}">
                <p14:modId xmlns:p14="http://schemas.microsoft.com/office/powerpoint/2010/main" val="1348992390"/>
              </p:ext>
            </p:extLst>
          </p:nvPr>
        </p:nvGraphicFramePr>
        <p:xfrm>
          <a:off x="885825" y="95251"/>
          <a:ext cx="10544175" cy="6648452"/>
        </p:xfrm>
        <a:graphic>
          <a:graphicData uri="http://schemas.openxmlformats.org/drawingml/2006/table">
            <a:tbl>
              <a:tblPr/>
              <a:tblGrid>
                <a:gridCol w="964638">
                  <a:extLst>
                    <a:ext uri="{9D8B030D-6E8A-4147-A177-3AD203B41FA5}">
                      <a16:colId xmlns:a16="http://schemas.microsoft.com/office/drawing/2014/main" val="1435901299"/>
                    </a:ext>
                  </a:extLst>
                </a:gridCol>
                <a:gridCol w="1278434">
                  <a:extLst>
                    <a:ext uri="{9D8B030D-6E8A-4147-A177-3AD203B41FA5}">
                      <a16:colId xmlns:a16="http://schemas.microsoft.com/office/drawing/2014/main" val="2825328034"/>
                    </a:ext>
                  </a:extLst>
                </a:gridCol>
                <a:gridCol w="1231945">
                  <a:extLst>
                    <a:ext uri="{9D8B030D-6E8A-4147-A177-3AD203B41FA5}">
                      <a16:colId xmlns:a16="http://schemas.microsoft.com/office/drawing/2014/main" val="3167776089"/>
                    </a:ext>
                  </a:extLst>
                </a:gridCol>
                <a:gridCol w="1359789">
                  <a:extLst>
                    <a:ext uri="{9D8B030D-6E8A-4147-A177-3AD203B41FA5}">
                      <a16:colId xmlns:a16="http://schemas.microsoft.com/office/drawing/2014/main" val="457332901"/>
                    </a:ext>
                  </a:extLst>
                </a:gridCol>
                <a:gridCol w="1359789">
                  <a:extLst>
                    <a:ext uri="{9D8B030D-6E8A-4147-A177-3AD203B41FA5}">
                      <a16:colId xmlns:a16="http://schemas.microsoft.com/office/drawing/2014/main" val="3970420213"/>
                    </a:ext>
                  </a:extLst>
                </a:gridCol>
                <a:gridCol w="1394655">
                  <a:extLst>
                    <a:ext uri="{9D8B030D-6E8A-4147-A177-3AD203B41FA5}">
                      <a16:colId xmlns:a16="http://schemas.microsoft.com/office/drawing/2014/main" val="2813261295"/>
                    </a:ext>
                  </a:extLst>
                </a:gridCol>
                <a:gridCol w="1490537">
                  <a:extLst>
                    <a:ext uri="{9D8B030D-6E8A-4147-A177-3AD203B41FA5}">
                      <a16:colId xmlns:a16="http://schemas.microsoft.com/office/drawing/2014/main" val="3927669047"/>
                    </a:ext>
                  </a:extLst>
                </a:gridCol>
                <a:gridCol w="104599">
                  <a:extLst>
                    <a:ext uri="{9D8B030D-6E8A-4147-A177-3AD203B41FA5}">
                      <a16:colId xmlns:a16="http://schemas.microsoft.com/office/drawing/2014/main" val="3099739535"/>
                    </a:ext>
                  </a:extLst>
                </a:gridCol>
                <a:gridCol w="1359789">
                  <a:extLst>
                    <a:ext uri="{9D8B030D-6E8A-4147-A177-3AD203B41FA5}">
                      <a16:colId xmlns:a16="http://schemas.microsoft.com/office/drawing/2014/main" val="1330195557"/>
                    </a:ext>
                  </a:extLst>
                </a:gridCol>
              </a:tblGrid>
              <a:tr h="274514">
                <a:tc gridSpan="9">
                  <a:txBody>
                    <a:bodyPr/>
                    <a:lstStyle/>
                    <a:p>
                      <a:pPr algn="ctr" fontAlgn="ctr"/>
                      <a:r>
                        <a:rPr lang="en-US" sz="1100" b="1" i="0" u="none" strike="noStrike">
                          <a:solidFill>
                            <a:srgbClr val="000000"/>
                          </a:solidFill>
                          <a:effectLst/>
                          <a:latin typeface="Arial" panose="020B0604020202020204" pitchFamily="34" charset="0"/>
                        </a:rPr>
                        <a:t>The Revelation Judgments</a:t>
                      </a:r>
                    </a:p>
                  </a:txBody>
                  <a:tcPr marL="5410" marR="5410" marT="5410"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71353899"/>
                  </a:ext>
                </a:extLst>
              </a:tr>
              <a:tr h="386190">
                <a:tc>
                  <a:txBody>
                    <a:bodyPr/>
                    <a:lstStyle/>
                    <a:p>
                      <a:pPr algn="l" fontAlgn="b"/>
                      <a:r>
                        <a:rPr lang="en-US" sz="500" b="1" i="0" u="none" strike="noStrike">
                          <a:solidFill>
                            <a:srgbClr val="000000"/>
                          </a:solidFill>
                          <a:effectLst/>
                          <a:latin typeface="Arial" panose="020B0604020202020204" pitchFamily="34" charset="0"/>
                        </a:rPr>
                        <a:t> </a:t>
                      </a:r>
                    </a:p>
                  </a:txBody>
                  <a:tcPr marL="5410" marR="5410" marT="54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900" b="1" i="0" u="none" strike="noStrike">
                          <a:solidFill>
                            <a:srgbClr val="000000"/>
                          </a:solidFill>
                          <a:effectLst/>
                          <a:latin typeface="Arial" panose="020B0604020202020204" pitchFamily="34" charset="0"/>
                        </a:rPr>
                        <a:t>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4</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5</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900" b="1" i="0" u="none" strike="noStrike">
                          <a:solidFill>
                            <a:srgbClr val="000000"/>
                          </a:solidFill>
                          <a:effectLst/>
                          <a:latin typeface="Arial" panose="020B0604020202020204" pitchFamily="34" charset="0"/>
                        </a:rPr>
                        <a:t>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3015942"/>
                  </a:ext>
                </a:extLst>
              </a:tr>
              <a:tr h="124473">
                <a:tc gridSpan="9">
                  <a:txBody>
                    <a:bodyPr/>
                    <a:lstStyle/>
                    <a:p>
                      <a:pPr algn="ctr" fontAlgn="b"/>
                      <a:r>
                        <a:rPr lang="en-US" sz="500" b="1" i="0" u="none" strike="noStrike">
                          <a:solidFill>
                            <a:srgbClr val="000000"/>
                          </a:solidFill>
                          <a:effectLst/>
                          <a:latin typeface="Arial" panose="020B0604020202020204" pitchFamily="34" charset="0"/>
                        </a:rPr>
                        <a:t> </a:t>
                      </a:r>
                    </a:p>
                  </a:txBody>
                  <a:tcPr marL="5410" marR="5410" marT="5410"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55474562"/>
                  </a:ext>
                </a:extLst>
              </a:tr>
              <a:tr h="221152">
                <a:tc>
                  <a:txBody>
                    <a:bodyPr/>
                    <a:lstStyle/>
                    <a:p>
                      <a:pPr algn="ctr" fontAlgn="ctr"/>
                      <a:r>
                        <a:rPr lang="en-US" sz="1100" b="1" i="0" u="none" strike="noStrike" dirty="0">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6:1-2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6:3-4</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6:5-6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6:7-8</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6:9-11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6:12-17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8:1-6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4375068"/>
                  </a:ext>
                </a:extLst>
              </a:tr>
              <a:tr h="1594820">
                <a:tc>
                  <a:txBody>
                    <a:bodyPr/>
                    <a:lstStyle/>
                    <a:p>
                      <a:pPr algn="ctr" fontAlgn="ctr"/>
                      <a:r>
                        <a:rPr lang="en-US" sz="1100" b="1" i="0" u="none" strike="noStrike" dirty="0">
                          <a:solidFill>
                            <a:srgbClr val="000000"/>
                          </a:solidFill>
                          <a:effectLst/>
                          <a:latin typeface="Arial" panose="020B0604020202020204" pitchFamily="34" charset="0"/>
                        </a:rPr>
                        <a:t>Seal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White Horse     Bow                        Crown               (Stephanos)       Overcomer                      </a:t>
                      </a:r>
                      <a:r>
                        <a:rPr lang="en-US" sz="1100" b="1" i="0" u="none" strike="noStrike" dirty="0">
                          <a:solidFill>
                            <a:schemeClr val="bg1"/>
                          </a:solidFill>
                          <a:effectLst/>
                          <a:latin typeface="Arial" panose="020B0604020202020204" pitchFamily="34" charset="0"/>
                        </a:rPr>
                        <a:t>THE CHURCH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Red Horse                Takes Peace                       Cause to Kill    One Another   Great Sword                      </a:t>
                      </a:r>
                      <a:r>
                        <a:rPr lang="en-US" sz="1100" b="1" i="0" u="none" strike="noStrike" dirty="0">
                          <a:solidFill>
                            <a:srgbClr val="FF0000"/>
                          </a:solidFill>
                          <a:effectLst/>
                          <a:latin typeface="Arial" panose="020B0604020202020204" pitchFamily="34" charset="0"/>
                        </a:rPr>
                        <a:t>WAR</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Black Horse               Balance (Yoke)                     Inflation on Needed Things                      Not Luxuries       </a:t>
                      </a:r>
                      <a:r>
                        <a:rPr lang="en-US" sz="1100" b="1" i="0" u="none" strike="noStrike" dirty="0">
                          <a:solidFill>
                            <a:srgbClr val="FF0000"/>
                          </a:solidFill>
                          <a:effectLst/>
                          <a:latin typeface="Arial" panose="020B0604020202020204" pitchFamily="34" charset="0"/>
                        </a:rPr>
                        <a:t>ECONOMIC</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Pale Horse                    Death &amp; Hades                          Power Over 1/4                    Sword, Hunger,                      Death &amp; Beasts           </a:t>
                      </a:r>
                      <a:r>
                        <a:rPr lang="en-US" sz="1100" b="1" i="0" u="none" strike="noStrike" dirty="0">
                          <a:solidFill>
                            <a:srgbClr val="FF0000"/>
                          </a:solidFill>
                          <a:effectLst/>
                          <a:latin typeface="Arial" panose="020B0604020202020204" pitchFamily="34" charset="0"/>
                        </a:rPr>
                        <a:t>FAMINE /  PESTILANCE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 Martyred Souls Under Altar                                    "How Long?"                                 White Robes                     Wait for the Remnant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 Earthquake                                    Black Sun &amp;   Blood Moon                                Stars Fall                               Mts &amp; Isles Move                  Rich Men Hide                      from God’s Coming Wrath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1" i="0" u="none" strike="noStrike" dirty="0">
                          <a:solidFill>
                            <a:schemeClr val="bg1"/>
                          </a:solidFill>
                          <a:effectLst/>
                          <a:latin typeface="Arial" panose="020B0604020202020204" pitchFamily="34" charset="0"/>
                        </a:rPr>
                        <a:t> </a:t>
                      </a:r>
                    </a:p>
                  </a:txBody>
                  <a:tcPr marL="5410" marR="5410" marT="54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Silence in Heaven            Angel w/ Censer         Noises, </a:t>
                      </a:r>
                      <a:r>
                        <a:rPr lang="en-US" sz="1100" b="1" i="0" u="none" strike="noStrike" dirty="0" err="1">
                          <a:solidFill>
                            <a:schemeClr val="tx1"/>
                          </a:solidFill>
                          <a:effectLst/>
                          <a:latin typeface="Arial" panose="020B0604020202020204" pitchFamily="34" charset="0"/>
                        </a:rPr>
                        <a:t>Thunderings</a:t>
                      </a:r>
                      <a:r>
                        <a:rPr lang="en-US" sz="1100" b="1" i="0" u="none" strike="noStrike" dirty="0">
                          <a:solidFill>
                            <a:schemeClr val="tx1"/>
                          </a:solidFill>
                          <a:effectLst/>
                          <a:latin typeface="Arial" panose="020B0604020202020204" pitchFamily="34" charset="0"/>
                        </a:rPr>
                        <a:t>,      Lightnings &amp; Earthquake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8941149"/>
                  </a:ext>
                </a:extLst>
              </a:tr>
              <a:tr h="194207">
                <a:tc gridSpan="9">
                  <a:txBody>
                    <a:bodyPr/>
                    <a:lstStyle/>
                    <a:p>
                      <a:pPr algn="ctr" fontAlgn="b"/>
                      <a:r>
                        <a:rPr lang="en-US" sz="1100" b="1" i="0" u="none" strike="noStrike" dirty="0">
                          <a:solidFill>
                            <a:srgbClr val="000000"/>
                          </a:solidFill>
                          <a:effectLst/>
                          <a:latin typeface="Arial" panose="020B0604020202020204" pitchFamily="34" charset="0"/>
                        </a:rPr>
                        <a:t> </a:t>
                      </a:r>
                    </a:p>
                  </a:txBody>
                  <a:tcPr marL="5410" marR="5410" marT="54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0740646"/>
                  </a:ext>
                </a:extLst>
              </a:tr>
              <a:tr h="221152">
                <a:tc>
                  <a:txBody>
                    <a:bodyPr/>
                    <a:lstStyle/>
                    <a:p>
                      <a:pPr algn="ctr" fontAlgn="ctr"/>
                      <a:r>
                        <a:rPr lang="en-US" sz="1100" b="1" i="0" u="none" strike="noStrike" dirty="0">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8:7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8:8-9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8:10-11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8:12-13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9:1-12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9:13-21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11:15-19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5852221"/>
                  </a:ext>
                </a:extLst>
              </a:tr>
              <a:tr h="1594820">
                <a:tc>
                  <a:txBody>
                    <a:bodyPr/>
                    <a:lstStyle/>
                    <a:p>
                      <a:pPr algn="ctr" fontAlgn="ctr"/>
                      <a:r>
                        <a:rPr lang="en-US" sz="1100" b="1" i="0" u="none" strike="noStrike" dirty="0">
                          <a:solidFill>
                            <a:srgbClr val="000000"/>
                          </a:solidFill>
                          <a:effectLst/>
                          <a:latin typeface="Arial" panose="020B0604020202020204" pitchFamily="34" charset="0"/>
                        </a:rPr>
                        <a:t>Trumpet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Hail &amp; Fire from Heaven                  Mingled w/ Blood                    Burn 1/3 of Trees               Burn All Grass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Burning Mountain into Sea                                  1/3 of Sea Creatures Die          Destroy 1/3         of Ships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Star Falls on         1/3 of Rivers &amp; Springs         Become Bitter     Many Men Die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1/3 of Sun, Moon Stars Dark           Day &amp; Night 1/3 Shorter              "Woe, Woe, Woe“  to Earth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Star from Heaven with Key to Pit     Smoke &amp; Locusts  Harm Those Without God's Mark             "Woe, Woe"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4 Angels from Euphrates River      Kill 1/3 of Mankind with Fire, Smoke &amp; Brimstone               Men Don't Repent     3</a:t>
                      </a:r>
                      <a:r>
                        <a:rPr lang="en-US" sz="1100" b="1" i="0" u="none" strike="noStrike" baseline="30000" dirty="0">
                          <a:solidFill>
                            <a:schemeClr val="bg1"/>
                          </a:solidFill>
                          <a:effectLst/>
                          <a:latin typeface="Arial" panose="020B0604020202020204" pitchFamily="34" charset="0"/>
                        </a:rPr>
                        <a:t>rd</a:t>
                      </a:r>
                      <a:r>
                        <a:rPr lang="en-US" sz="1100" b="1" i="0" u="none" strike="noStrike" dirty="0">
                          <a:solidFill>
                            <a:schemeClr val="bg1"/>
                          </a:solidFill>
                          <a:effectLst/>
                          <a:latin typeface="Arial" panose="020B0604020202020204" pitchFamily="34" charset="0"/>
                        </a:rPr>
                        <a:t> "Woe"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Nations to God           Elders Worship     Noises, </a:t>
                      </a:r>
                      <a:r>
                        <a:rPr lang="en-US" sz="1100" b="1" i="0" u="none" strike="noStrike" dirty="0" err="1">
                          <a:solidFill>
                            <a:schemeClr val="bg1"/>
                          </a:solidFill>
                          <a:effectLst/>
                          <a:latin typeface="Arial" panose="020B0604020202020204" pitchFamily="34" charset="0"/>
                        </a:rPr>
                        <a:t>Thunderings</a:t>
                      </a:r>
                      <a:r>
                        <a:rPr lang="en-US" sz="1100" b="1" i="0" u="none" strike="noStrike" dirty="0">
                          <a:solidFill>
                            <a:schemeClr val="bg1"/>
                          </a:solidFill>
                          <a:effectLst/>
                          <a:latin typeface="Arial" panose="020B0604020202020204" pitchFamily="34" charset="0"/>
                        </a:rPr>
                        <a:t>,      Lightnings &amp; Earthquake        Temple Opened</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6557500"/>
                  </a:ext>
                </a:extLst>
              </a:tr>
              <a:tr h="221152">
                <a:tc gridSpan="9">
                  <a:txBody>
                    <a:bodyPr/>
                    <a:lstStyle/>
                    <a:p>
                      <a:pPr algn="l" fontAlgn="ctr"/>
                      <a:r>
                        <a:rPr lang="en-US" sz="1100" b="1" i="0" u="none" strike="noStrike" dirty="0">
                          <a:solidFill>
                            <a:schemeClr val="tx1"/>
                          </a:solidFill>
                          <a:effectLst/>
                          <a:latin typeface="Arial" panose="020B0604020202020204" pitchFamily="34" charset="0"/>
                        </a:rPr>
                        <a:t>Seven Thunders                                   Rev 10:3-4                                     Sealed Up !!!</a:t>
                      </a:r>
                    </a:p>
                  </a:txBody>
                  <a:tcPr marL="5410" marR="5410" marT="541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1491828"/>
                  </a:ext>
                </a:extLst>
              </a:tr>
              <a:tr h="221152">
                <a:tc>
                  <a:txBody>
                    <a:bodyPr/>
                    <a:lstStyle/>
                    <a:p>
                      <a:pPr algn="ctr" fontAlgn="ctr"/>
                      <a:r>
                        <a:rPr lang="en-US" sz="1100" b="1" i="0" u="none" strike="noStrike">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dirty="0">
                          <a:solidFill>
                            <a:srgbClr val="000000"/>
                          </a:solidFill>
                          <a:effectLst/>
                          <a:latin typeface="Arial" panose="020B0604020202020204" pitchFamily="34" charset="0"/>
                        </a:rPr>
                        <a:t>Rev 16:2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Rev 16:3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16:4-7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16:8-9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16:10-11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16:12-16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sz="1100" b="1" i="0" u="none" strike="noStrike" dirty="0">
                          <a:solidFill>
                            <a:srgbClr val="000000"/>
                          </a:solidFill>
                          <a:effectLst/>
                          <a:latin typeface="Arial" panose="020B0604020202020204" pitchFamily="34" charset="0"/>
                        </a:rPr>
                        <a:t>Rev 16:17-21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300552316"/>
                  </a:ext>
                </a:extLst>
              </a:tr>
              <a:tr h="1594820">
                <a:tc>
                  <a:txBody>
                    <a:bodyPr/>
                    <a:lstStyle/>
                    <a:p>
                      <a:pPr algn="ctr" fontAlgn="ctr"/>
                      <a:r>
                        <a:rPr lang="en-US" sz="1100" b="1" i="0" u="none" strike="noStrike">
                          <a:solidFill>
                            <a:srgbClr val="000000"/>
                          </a:solidFill>
                          <a:effectLst/>
                          <a:latin typeface="Arial" panose="020B0604020202020204" pitchFamily="34" charset="0"/>
                        </a:rPr>
                        <a:t>Bowl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Sores on All Men with Mark of the Beast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Sea Becomes Blood                      Every Sea Creature Dies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Rivers &amp; Springs Become Blood                              "True &amp; Righteous are Your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Sun Scorches       All Men                    Do Not Repent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Darkness on Beast Kingdom              Men Gnaw Tongues in Pain</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Euphrates Dries Up                        3 Unclean Spirits    Gather Entire Earth to Battle at      </a:t>
                      </a:r>
                      <a:r>
                        <a:rPr lang="en-US" sz="1100" b="1" i="0" u="none" strike="noStrike" dirty="0" err="1">
                          <a:solidFill>
                            <a:schemeClr val="bg1"/>
                          </a:solidFill>
                          <a:effectLst/>
                          <a:latin typeface="Arial" panose="020B0604020202020204" pitchFamily="34" charset="0"/>
                        </a:rPr>
                        <a:t>HarMegiddo</a:t>
                      </a:r>
                      <a:endParaRPr lang="en-US" sz="1100" b="1" i="0" u="none" strike="noStrike" dirty="0">
                        <a:solidFill>
                          <a:schemeClr val="bg1"/>
                        </a:solidFill>
                        <a:effectLst/>
                        <a:latin typeface="Arial" panose="020B0604020202020204" pitchFamily="34" charset="0"/>
                      </a:endParaRP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sz="1100" b="1" i="0" u="none" strike="noStrike" dirty="0">
                          <a:solidFill>
                            <a:schemeClr val="bg1"/>
                          </a:solidFill>
                          <a:effectLst/>
                          <a:latin typeface="Arial" panose="020B0604020202020204" pitchFamily="34" charset="0"/>
                        </a:rPr>
                        <a:t>Poured on the Air     "It is Done"       Noises, </a:t>
                      </a:r>
                      <a:r>
                        <a:rPr lang="en-US" sz="1100" b="1" i="0" u="none" strike="noStrike" dirty="0" err="1">
                          <a:solidFill>
                            <a:schemeClr val="bg1"/>
                          </a:solidFill>
                          <a:effectLst/>
                          <a:latin typeface="Arial" panose="020B0604020202020204" pitchFamily="34" charset="0"/>
                        </a:rPr>
                        <a:t>Thunderings</a:t>
                      </a:r>
                      <a:r>
                        <a:rPr lang="en-US" sz="1100" b="1" i="0" u="none" strike="noStrike" dirty="0">
                          <a:solidFill>
                            <a:schemeClr val="bg1"/>
                          </a:solidFill>
                          <a:effectLst/>
                          <a:latin typeface="Arial" panose="020B0604020202020204" pitchFamily="34" charset="0"/>
                        </a:rPr>
                        <a:t>,      Lightnings, Earthquake                 &amp; Hail</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026108361"/>
                  </a:ext>
                </a:extLst>
              </a:tr>
            </a:tbl>
          </a:graphicData>
        </a:graphic>
      </p:graphicFrame>
    </p:spTree>
    <p:extLst>
      <p:ext uri="{BB962C8B-B14F-4D97-AF65-F5344CB8AC3E}">
        <p14:creationId xmlns:p14="http://schemas.microsoft.com/office/powerpoint/2010/main" val="2711113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1D94673-E1D9-CEA2-0717-FDE427ED7757}"/>
              </a:ext>
            </a:extLst>
          </p:cNvPr>
          <p:cNvGraphicFramePr>
            <a:graphicFrameLocks noGrp="1"/>
          </p:cNvGraphicFramePr>
          <p:nvPr>
            <p:extLst>
              <p:ext uri="{D42A27DB-BD31-4B8C-83A1-F6EECF244321}">
                <p14:modId xmlns:p14="http://schemas.microsoft.com/office/powerpoint/2010/main" val="2998513064"/>
              </p:ext>
            </p:extLst>
          </p:nvPr>
        </p:nvGraphicFramePr>
        <p:xfrm>
          <a:off x="885825" y="95251"/>
          <a:ext cx="10544175" cy="6648452"/>
        </p:xfrm>
        <a:graphic>
          <a:graphicData uri="http://schemas.openxmlformats.org/drawingml/2006/table">
            <a:tbl>
              <a:tblPr/>
              <a:tblGrid>
                <a:gridCol w="964638">
                  <a:extLst>
                    <a:ext uri="{9D8B030D-6E8A-4147-A177-3AD203B41FA5}">
                      <a16:colId xmlns:a16="http://schemas.microsoft.com/office/drawing/2014/main" val="1435901299"/>
                    </a:ext>
                  </a:extLst>
                </a:gridCol>
                <a:gridCol w="1278434">
                  <a:extLst>
                    <a:ext uri="{9D8B030D-6E8A-4147-A177-3AD203B41FA5}">
                      <a16:colId xmlns:a16="http://schemas.microsoft.com/office/drawing/2014/main" val="2825328034"/>
                    </a:ext>
                  </a:extLst>
                </a:gridCol>
                <a:gridCol w="1231945">
                  <a:extLst>
                    <a:ext uri="{9D8B030D-6E8A-4147-A177-3AD203B41FA5}">
                      <a16:colId xmlns:a16="http://schemas.microsoft.com/office/drawing/2014/main" val="3167776089"/>
                    </a:ext>
                  </a:extLst>
                </a:gridCol>
                <a:gridCol w="1359789">
                  <a:extLst>
                    <a:ext uri="{9D8B030D-6E8A-4147-A177-3AD203B41FA5}">
                      <a16:colId xmlns:a16="http://schemas.microsoft.com/office/drawing/2014/main" val="457332901"/>
                    </a:ext>
                  </a:extLst>
                </a:gridCol>
                <a:gridCol w="1359789">
                  <a:extLst>
                    <a:ext uri="{9D8B030D-6E8A-4147-A177-3AD203B41FA5}">
                      <a16:colId xmlns:a16="http://schemas.microsoft.com/office/drawing/2014/main" val="3970420213"/>
                    </a:ext>
                  </a:extLst>
                </a:gridCol>
                <a:gridCol w="1394655">
                  <a:extLst>
                    <a:ext uri="{9D8B030D-6E8A-4147-A177-3AD203B41FA5}">
                      <a16:colId xmlns:a16="http://schemas.microsoft.com/office/drawing/2014/main" val="2813261295"/>
                    </a:ext>
                  </a:extLst>
                </a:gridCol>
                <a:gridCol w="1490537">
                  <a:extLst>
                    <a:ext uri="{9D8B030D-6E8A-4147-A177-3AD203B41FA5}">
                      <a16:colId xmlns:a16="http://schemas.microsoft.com/office/drawing/2014/main" val="3927669047"/>
                    </a:ext>
                  </a:extLst>
                </a:gridCol>
                <a:gridCol w="104599">
                  <a:extLst>
                    <a:ext uri="{9D8B030D-6E8A-4147-A177-3AD203B41FA5}">
                      <a16:colId xmlns:a16="http://schemas.microsoft.com/office/drawing/2014/main" val="3099739535"/>
                    </a:ext>
                  </a:extLst>
                </a:gridCol>
                <a:gridCol w="1359789">
                  <a:extLst>
                    <a:ext uri="{9D8B030D-6E8A-4147-A177-3AD203B41FA5}">
                      <a16:colId xmlns:a16="http://schemas.microsoft.com/office/drawing/2014/main" val="1330195557"/>
                    </a:ext>
                  </a:extLst>
                </a:gridCol>
              </a:tblGrid>
              <a:tr h="274514">
                <a:tc gridSpan="9">
                  <a:txBody>
                    <a:bodyPr/>
                    <a:lstStyle/>
                    <a:p>
                      <a:pPr algn="ctr" fontAlgn="ctr"/>
                      <a:r>
                        <a:rPr lang="en-US" sz="1100" b="1" i="0" u="none" strike="noStrike">
                          <a:solidFill>
                            <a:srgbClr val="000000"/>
                          </a:solidFill>
                          <a:effectLst/>
                          <a:latin typeface="Arial" panose="020B0604020202020204" pitchFamily="34" charset="0"/>
                        </a:rPr>
                        <a:t>The Revelation Judgments</a:t>
                      </a:r>
                    </a:p>
                  </a:txBody>
                  <a:tcPr marL="5410" marR="5410" marT="5410"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71353899"/>
                  </a:ext>
                </a:extLst>
              </a:tr>
              <a:tr h="386190">
                <a:tc>
                  <a:txBody>
                    <a:bodyPr/>
                    <a:lstStyle/>
                    <a:p>
                      <a:pPr algn="l" fontAlgn="b"/>
                      <a:r>
                        <a:rPr lang="en-US" sz="500" b="1" i="0" u="none" strike="noStrike">
                          <a:solidFill>
                            <a:srgbClr val="000000"/>
                          </a:solidFill>
                          <a:effectLst/>
                          <a:latin typeface="Arial" panose="020B0604020202020204" pitchFamily="34" charset="0"/>
                        </a:rPr>
                        <a:t> </a:t>
                      </a:r>
                    </a:p>
                  </a:txBody>
                  <a:tcPr marL="5410" marR="5410" marT="54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900" b="1" i="0" u="none" strike="noStrike">
                          <a:solidFill>
                            <a:srgbClr val="000000"/>
                          </a:solidFill>
                          <a:effectLst/>
                          <a:latin typeface="Arial" panose="020B0604020202020204" pitchFamily="34" charset="0"/>
                        </a:rPr>
                        <a:t>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4</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5</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900" b="1" i="0" u="none" strike="noStrike">
                          <a:solidFill>
                            <a:srgbClr val="000000"/>
                          </a:solidFill>
                          <a:effectLst/>
                          <a:latin typeface="Arial" panose="020B0604020202020204" pitchFamily="34" charset="0"/>
                        </a:rPr>
                        <a:t>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3015942"/>
                  </a:ext>
                </a:extLst>
              </a:tr>
              <a:tr h="124473">
                <a:tc gridSpan="9">
                  <a:txBody>
                    <a:bodyPr/>
                    <a:lstStyle/>
                    <a:p>
                      <a:pPr algn="ctr" fontAlgn="b"/>
                      <a:r>
                        <a:rPr lang="en-US" sz="500" b="1" i="0" u="none" strike="noStrike">
                          <a:solidFill>
                            <a:srgbClr val="000000"/>
                          </a:solidFill>
                          <a:effectLst/>
                          <a:latin typeface="Arial" panose="020B0604020202020204" pitchFamily="34" charset="0"/>
                        </a:rPr>
                        <a:t> </a:t>
                      </a:r>
                    </a:p>
                  </a:txBody>
                  <a:tcPr marL="5410" marR="5410" marT="5410"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55474562"/>
                  </a:ext>
                </a:extLst>
              </a:tr>
              <a:tr h="221152">
                <a:tc>
                  <a:txBody>
                    <a:bodyPr/>
                    <a:lstStyle/>
                    <a:p>
                      <a:pPr algn="ctr" fontAlgn="ctr"/>
                      <a:r>
                        <a:rPr lang="en-US" sz="1100" b="1" i="0" u="none" strike="noStrike" dirty="0">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6:1-2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6:3-4</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6:5-6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6:7-8</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6:9-11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6:12-17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8:1-6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4375068"/>
                  </a:ext>
                </a:extLst>
              </a:tr>
              <a:tr h="1594820">
                <a:tc>
                  <a:txBody>
                    <a:bodyPr/>
                    <a:lstStyle/>
                    <a:p>
                      <a:pPr algn="ctr" fontAlgn="ctr"/>
                      <a:r>
                        <a:rPr lang="en-US" sz="1100" b="1" i="0" u="none" strike="noStrike" dirty="0">
                          <a:solidFill>
                            <a:srgbClr val="000000"/>
                          </a:solidFill>
                          <a:effectLst/>
                          <a:latin typeface="Arial" panose="020B0604020202020204" pitchFamily="34" charset="0"/>
                        </a:rPr>
                        <a:t>Seal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White Horse     Bow                        Crown               (Stephanos)       Overcomer                      </a:t>
                      </a:r>
                      <a:r>
                        <a:rPr lang="en-US" sz="1100" b="1" i="0" u="none" strike="noStrike" dirty="0">
                          <a:solidFill>
                            <a:schemeClr val="bg1"/>
                          </a:solidFill>
                          <a:effectLst/>
                          <a:latin typeface="Arial" panose="020B0604020202020204" pitchFamily="34" charset="0"/>
                        </a:rPr>
                        <a:t>THE CHURCH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Red Horse                Takes Peace                       Cause to Kill    One Another   Great Sword                      </a:t>
                      </a:r>
                      <a:r>
                        <a:rPr lang="en-US" sz="1100" b="1" i="0" u="none" strike="noStrike" dirty="0">
                          <a:solidFill>
                            <a:srgbClr val="FF0000"/>
                          </a:solidFill>
                          <a:effectLst/>
                          <a:latin typeface="Arial" panose="020B0604020202020204" pitchFamily="34" charset="0"/>
                        </a:rPr>
                        <a:t>WAR</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Black Horse               Balance (Yoke)                     Inflation on Needed Things                      Not Luxuries       </a:t>
                      </a:r>
                      <a:r>
                        <a:rPr lang="en-US" sz="1100" b="1" i="0" u="none" strike="noStrike" dirty="0">
                          <a:solidFill>
                            <a:srgbClr val="FF0000"/>
                          </a:solidFill>
                          <a:effectLst/>
                          <a:latin typeface="Arial" panose="020B0604020202020204" pitchFamily="34" charset="0"/>
                        </a:rPr>
                        <a:t>ECONOMIC</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Pale Horse                    Death &amp; Hades                          Power Over 1/4                    Sword, Hunger,                      Death &amp; Beasts           </a:t>
                      </a:r>
                      <a:r>
                        <a:rPr lang="en-US" sz="1100" b="1" i="0" u="none" strike="noStrike" dirty="0">
                          <a:solidFill>
                            <a:srgbClr val="FF0000"/>
                          </a:solidFill>
                          <a:effectLst/>
                          <a:latin typeface="Arial" panose="020B0604020202020204" pitchFamily="34" charset="0"/>
                        </a:rPr>
                        <a:t>FAMINE /  PESTILANCE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 Martyred Souls Under Altar                                    "How Long?"                                 White Robes                     Wait for the Remnant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 Earthquake                                    Black Sun &amp;   Blood Moon                                Stars Fall                               Mts &amp; Isles Move                  Rich Men Hide                      from God’s Coming Wrath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1" i="0" u="none" strike="noStrike" dirty="0">
                          <a:solidFill>
                            <a:schemeClr val="bg1"/>
                          </a:solidFill>
                          <a:effectLst/>
                          <a:latin typeface="Arial" panose="020B0604020202020204" pitchFamily="34" charset="0"/>
                        </a:rPr>
                        <a:t> </a:t>
                      </a:r>
                    </a:p>
                  </a:txBody>
                  <a:tcPr marL="5410" marR="5410" marT="54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Silence in Heaven            Angel w/ Censer         Noises, </a:t>
                      </a:r>
                      <a:r>
                        <a:rPr lang="en-US" sz="1100" b="1" i="0" u="none" strike="noStrike" dirty="0" err="1">
                          <a:solidFill>
                            <a:schemeClr val="tx1"/>
                          </a:solidFill>
                          <a:effectLst/>
                          <a:latin typeface="Arial" panose="020B0604020202020204" pitchFamily="34" charset="0"/>
                        </a:rPr>
                        <a:t>Thunderings</a:t>
                      </a:r>
                      <a:r>
                        <a:rPr lang="en-US" sz="1100" b="1" i="0" u="none" strike="noStrike" dirty="0">
                          <a:solidFill>
                            <a:schemeClr val="tx1"/>
                          </a:solidFill>
                          <a:effectLst/>
                          <a:latin typeface="Arial" panose="020B0604020202020204" pitchFamily="34" charset="0"/>
                        </a:rPr>
                        <a:t>,      Lightnings &amp; Earthquake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8941149"/>
                  </a:ext>
                </a:extLst>
              </a:tr>
              <a:tr h="194207">
                <a:tc gridSpan="9">
                  <a:txBody>
                    <a:bodyPr/>
                    <a:lstStyle/>
                    <a:p>
                      <a:pPr algn="ctr" fontAlgn="b"/>
                      <a:r>
                        <a:rPr lang="en-US" sz="1100" b="1" i="0" u="none" strike="noStrike" dirty="0">
                          <a:solidFill>
                            <a:srgbClr val="000000"/>
                          </a:solidFill>
                          <a:effectLst/>
                          <a:latin typeface="Arial" panose="020B0604020202020204" pitchFamily="34" charset="0"/>
                        </a:rPr>
                        <a:t> </a:t>
                      </a:r>
                    </a:p>
                  </a:txBody>
                  <a:tcPr marL="5410" marR="5410" marT="54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0740646"/>
                  </a:ext>
                </a:extLst>
              </a:tr>
              <a:tr h="221152">
                <a:tc>
                  <a:txBody>
                    <a:bodyPr/>
                    <a:lstStyle/>
                    <a:p>
                      <a:pPr algn="ctr" fontAlgn="ctr"/>
                      <a:r>
                        <a:rPr lang="en-US" sz="1100" b="1" i="0" u="none" strike="noStrike" dirty="0">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8:7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8:8-9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8:10-11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8:12-13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9:1-12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9:13-21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11:15-19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5852221"/>
                  </a:ext>
                </a:extLst>
              </a:tr>
              <a:tr h="1594820">
                <a:tc>
                  <a:txBody>
                    <a:bodyPr/>
                    <a:lstStyle/>
                    <a:p>
                      <a:pPr algn="ctr" fontAlgn="ctr"/>
                      <a:r>
                        <a:rPr lang="en-US" sz="1100" b="1" i="0" u="none" strike="noStrike" dirty="0">
                          <a:solidFill>
                            <a:srgbClr val="000000"/>
                          </a:solidFill>
                          <a:effectLst/>
                          <a:latin typeface="Arial" panose="020B0604020202020204" pitchFamily="34" charset="0"/>
                        </a:rPr>
                        <a:t>Trumpet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Hail &amp; Fire from Heaven                  Mingled w/ Blood                    Burn 1/3 of Trees               Burn All Grass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Burning Mountain into Sea                                  1/3 of Sea Creatures Die          Destroy 1/3         of Ships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Star Falls on         1/3 of Rivers &amp; Springs         Become Bitter     Many Men Die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1/3 of Sun, Moon Stars Dark           Day &amp; Night 1/3 Shorter              "Woe, Woe, Woe“  to Earth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Star from Heaven with Key to Pit     Smoke &amp; Locusts  Harm Those Without God's Mark             "Woe, Woe"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4 Angels from Euphrates River      Kill 1/3 of Mankind with Fire, Smoke &amp; Brimstone               Men Don't Repent     3</a:t>
                      </a:r>
                      <a:r>
                        <a:rPr lang="en-US" sz="1100" b="1" i="0" u="none" strike="noStrike" baseline="30000" dirty="0">
                          <a:solidFill>
                            <a:schemeClr val="bg1"/>
                          </a:solidFill>
                          <a:effectLst/>
                          <a:latin typeface="Arial" panose="020B0604020202020204" pitchFamily="34" charset="0"/>
                        </a:rPr>
                        <a:t>rd</a:t>
                      </a:r>
                      <a:r>
                        <a:rPr lang="en-US" sz="1100" b="1" i="0" u="none" strike="noStrike" dirty="0">
                          <a:solidFill>
                            <a:schemeClr val="bg1"/>
                          </a:solidFill>
                          <a:effectLst/>
                          <a:latin typeface="Arial" panose="020B0604020202020204" pitchFamily="34" charset="0"/>
                        </a:rPr>
                        <a:t> "Woe"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Nations to God           Elders Worship     Noises, </a:t>
                      </a:r>
                      <a:r>
                        <a:rPr lang="en-US" sz="1100" b="1" i="0" u="none" strike="noStrike" dirty="0" err="1">
                          <a:solidFill>
                            <a:schemeClr val="bg1"/>
                          </a:solidFill>
                          <a:effectLst/>
                          <a:latin typeface="Arial" panose="020B0604020202020204" pitchFamily="34" charset="0"/>
                        </a:rPr>
                        <a:t>Thunderings</a:t>
                      </a:r>
                      <a:r>
                        <a:rPr lang="en-US" sz="1100" b="1" i="0" u="none" strike="noStrike" dirty="0">
                          <a:solidFill>
                            <a:schemeClr val="bg1"/>
                          </a:solidFill>
                          <a:effectLst/>
                          <a:latin typeface="Arial" panose="020B0604020202020204" pitchFamily="34" charset="0"/>
                        </a:rPr>
                        <a:t>,      Lightnings &amp; Earthquake        Temple Opened</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6557500"/>
                  </a:ext>
                </a:extLst>
              </a:tr>
              <a:tr h="221152">
                <a:tc gridSpan="9">
                  <a:txBody>
                    <a:bodyPr/>
                    <a:lstStyle/>
                    <a:p>
                      <a:pPr algn="l" fontAlgn="ctr"/>
                      <a:r>
                        <a:rPr lang="en-US" sz="1100" b="1" i="0" u="none" strike="noStrike" dirty="0">
                          <a:solidFill>
                            <a:schemeClr val="tx1"/>
                          </a:solidFill>
                          <a:effectLst/>
                          <a:latin typeface="Arial" panose="020B0604020202020204" pitchFamily="34" charset="0"/>
                        </a:rPr>
                        <a:t>Seven Thunders                                   Rev 10:3-4                                     Sealed Up !!!</a:t>
                      </a:r>
                    </a:p>
                  </a:txBody>
                  <a:tcPr marL="5410" marR="5410" marT="541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1491828"/>
                  </a:ext>
                </a:extLst>
              </a:tr>
              <a:tr h="221152">
                <a:tc>
                  <a:txBody>
                    <a:bodyPr/>
                    <a:lstStyle/>
                    <a:p>
                      <a:pPr algn="ctr" fontAlgn="ctr"/>
                      <a:r>
                        <a:rPr lang="en-US" sz="1100" b="1" i="0" u="none" strike="noStrike">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dirty="0">
                          <a:solidFill>
                            <a:srgbClr val="000000"/>
                          </a:solidFill>
                          <a:effectLst/>
                          <a:latin typeface="Arial" panose="020B0604020202020204" pitchFamily="34" charset="0"/>
                        </a:rPr>
                        <a:t>Rev 16:2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Rev 16:3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16:4-7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16:8-9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16:10-11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16:12-16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sz="1100" b="1" i="0" u="none" strike="noStrike" dirty="0">
                          <a:solidFill>
                            <a:srgbClr val="000000"/>
                          </a:solidFill>
                          <a:effectLst/>
                          <a:latin typeface="Arial" panose="020B0604020202020204" pitchFamily="34" charset="0"/>
                        </a:rPr>
                        <a:t>Rev 16:17-21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300552316"/>
                  </a:ext>
                </a:extLst>
              </a:tr>
              <a:tr h="1594820">
                <a:tc>
                  <a:txBody>
                    <a:bodyPr/>
                    <a:lstStyle/>
                    <a:p>
                      <a:pPr algn="ctr" fontAlgn="ctr"/>
                      <a:r>
                        <a:rPr lang="en-US" sz="1100" b="1" i="0" u="none" strike="noStrike">
                          <a:solidFill>
                            <a:srgbClr val="000000"/>
                          </a:solidFill>
                          <a:effectLst/>
                          <a:latin typeface="Arial" panose="020B0604020202020204" pitchFamily="34" charset="0"/>
                        </a:rPr>
                        <a:t>Bowl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Sores on All Men with Mark of the Beast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Sea Becomes Blood                      Every Sea Creature Dies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Rivers &amp; Springs Become Blood                              "True &amp; Righteous are Your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Sun Scorches       All Men                    Do Not Repent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Darkness on Beast Kingdom              Men Gnaw Tongues in Pain</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Euphrates Dries Up                        3 Unclean Spirits    Gather Entire Earth to Battle at      </a:t>
                      </a:r>
                      <a:r>
                        <a:rPr lang="en-US" sz="1100" b="1" i="0" u="none" strike="noStrike" dirty="0" err="1">
                          <a:solidFill>
                            <a:schemeClr val="bg1"/>
                          </a:solidFill>
                          <a:effectLst/>
                          <a:latin typeface="Arial" panose="020B0604020202020204" pitchFamily="34" charset="0"/>
                        </a:rPr>
                        <a:t>HarMegiddo</a:t>
                      </a:r>
                      <a:endParaRPr lang="en-US" sz="1100" b="1" i="0" u="none" strike="noStrike" dirty="0">
                        <a:solidFill>
                          <a:schemeClr val="bg1"/>
                        </a:solidFill>
                        <a:effectLst/>
                        <a:latin typeface="Arial" panose="020B0604020202020204" pitchFamily="34" charset="0"/>
                      </a:endParaRP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sz="1100" b="1" i="0" u="none" strike="noStrike" dirty="0">
                          <a:solidFill>
                            <a:schemeClr val="bg1"/>
                          </a:solidFill>
                          <a:effectLst/>
                          <a:latin typeface="Arial" panose="020B0604020202020204" pitchFamily="34" charset="0"/>
                        </a:rPr>
                        <a:t>Poured on the Air     "It is Done"       Noises, </a:t>
                      </a:r>
                      <a:r>
                        <a:rPr lang="en-US" sz="1100" b="1" i="0" u="none" strike="noStrike" dirty="0" err="1">
                          <a:solidFill>
                            <a:schemeClr val="bg1"/>
                          </a:solidFill>
                          <a:effectLst/>
                          <a:latin typeface="Arial" panose="020B0604020202020204" pitchFamily="34" charset="0"/>
                        </a:rPr>
                        <a:t>Thunderings</a:t>
                      </a:r>
                      <a:r>
                        <a:rPr lang="en-US" sz="1100" b="1" i="0" u="none" strike="noStrike" dirty="0">
                          <a:solidFill>
                            <a:schemeClr val="bg1"/>
                          </a:solidFill>
                          <a:effectLst/>
                          <a:latin typeface="Arial" panose="020B0604020202020204" pitchFamily="34" charset="0"/>
                        </a:rPr>
                        <a:t>,      Lightnings, Earthquake                 &amp; Hail</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026108361"/>
                  </a:ext>
                </a:extLst>
              </a:tr>
            </a:tbl>
          </a:graphicData>
        </a:graphic>
      </p:graphicFrame>
    </p:spTree>
    <p:extLst>
      <p:ext uri="{BB962C8B-B14F-4D97-AF65-F5344CB8AC3E}">
        <p14:creationId xmlns:p14="http://schemas.microsoft.com/office/powerpoint/2010/main" val="420965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1D94673-E1D9-CEA2-0717-FDE427ED7757}"/>
              </a:ext>
            </a:extLst>
          </p:cNvPr>
          <p:cNvGraphicFramePr>
            <a:graphicFrameLocks noGrp="1"/>
          </p:cNvGraphicFramePr>
          <p:nvPr>
            <p:extLst>
              <p:ext uri="{D42A27DB-BD31-4B8C-83A1-F6EECF244321}">
                <p14:modId xmlns:p14="http://schemas.microsoft.com/office/powerpoint/2010/main" val="828020023"/>
              </p:ext>
            </p:extLst>
          </p:nvPr>
        </p:nvGraphicFramePr>
        <p:xfrm>
          <a:off x="885825" y="95251"/>
          <a:ext cx="10544175" cy="6648452"/>
        </p:xfrm>
        <a:graphic>
          <a:graphicData uri="http://schemas.openxmlformats.org/drawingml/2006/table">
            <a:tbl>
              <a:tblPr/>
              <a:tblGrid>
                <a:gridCol w="964638">
                  <a:extLst>
                    <a:ext uri="{9D8B030D-6E8A-4147-A177-3AD203B41FA5}">
                      <a16:colId xmlns:a16="http://schemas.microsoft.com/office/drawing/2014/main" val="1435901299"/>
                    </a:ext>
                  </a:extLst>
                </a:gridCol>
                <a:gridCol w="1278434">
                  <a:extLst>
                    <a:ext uri="{9D8B030D-6E8A-4147-A177-3AD203B41FA5}">
                      <a16:colId xmlns:a16="http://schemas.microsoft.com/office/drawing/2014/main" val="2825328034"/>
                    </a:ext>
                  </a:extLst>
                </a:gridCol>
                <a:gridCol w="1231945">
                  <a:extLst>
                    <a:ext uri="{9D8B030D-6E8A-4147-A177-3AD203B41FA5}">
                      <a16:colId xmlns:a16="http://schemas.microsoft.com/office/drawing/2014/main" val="3167776089"/>
                    </a:ext>
                  </a:extLst>
                </a:gridCol>
                <a:gridCol w="1359789">
                  <a:extLst>
                    <a:ext uri="{9D8B030D-6E8A-4147-A177-3AD203B41FA5}">
                      <a16:colId xmlns:a16="http://schemas.microsoft.com/office/drawing/2014/main" val="457332901"/>
                    </a:ext>
                  </a:extLst>
                </a:gridCol>
                <a:gridCol w="1359789">
                  <a:extLst>
                    <a:ext uri="{9D8B030D-6E8A-4147-A177-3AD203B41FA5}">
                      <a16:colId xmlns:a16="http://schemas.microsoft.com/office/drawing/2014/main" val="3970420213"/>
                    </a:ext>
                  </a:extLst>
                </a:gridCol>
                <a:gridCol w="1394655">
                  <a:extLst>
                    <a:ext uri="{9D8B030D-6E8A-4147-A177-3AD203B41FA5}">
                      <a16:colId xmlns:a16="http://schemas.microsoft.com/office/drawing/2014/main" val="2813261295"/>
                    </a:ext>
                  </a:extLst>
                </a:gridCol>
                <a:gridCol w="1490537">
                  <a:extLst>
                    <a:ext uri="{9D8B030D-6E8A-4147-A177-3AD203B41FA5}">
                      <a16:colId xmlns:a16="http://schemas.microsoft.com/office/drawing/2014/main" val="3927669047"/>
                    </a:ext>
                  </a:extLst>
                </a:gridCol>
                <a:gridCol w="104599">
                  <a:extLst>
                    <a:ext uri="{9D8B030D-6E8A-4147-A177-3AD203B41FA5}">
                      <a16:colId xmlns:a16="http://schemas.microsoft.com/office/drawing/2014/main" val="3099739535"/>
                    </a:ext>
                  </a:extLst>
                </a:gridCol>
                <a:gridCol w="1359789">
                  <a:extLst>
                    <a:ext uri="{9D8B030D-6E8A-4147-A177-3AD203B41FA5}">
                      <a16:colId xmlns:a16="http://schemas.microsoft.com/office/drawing/2014/main" val="1330195557"/>
                    </a:ext>
                  </a:extLst>
                </a:gridCol>
              </a:tblGrid>
              <a:tr h="274514">
                <a:tc gridSpan="9">
                  <a:txBody>
                    <a:bodyPr/>
                    <a:lstStyle/>
                    <a:p>
                      <a:pPr algn="ctr" fontAlgn="ctr"/>
                      <a:r>
                        <a:rPr lang="en-US" sz="1100" b="1" i="0" u="none" strike="noStrike">
                          <a:solidFill>
                            <a:srgbClr val="000000"/>
                          </a:solidFill>
                          <a:effectLst/>
                          <a:latin typeface="Arial" panose="020B0604020202020204" pitchFamily="34" charset="0"/>
                        </a:rPr>
                        <a:t>The Revelation Judgments</a:t>
                      </a:r>
                    </a:p>
                  </a:txBody>
                  <a:tcPr marL="5410" marR="5410" marT="5410"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71353899"/>
                  </a:ext>
                </a:extLst>
              </a:tr>
              <a:tr h="386190">
                <a:tc>
                  <a:txBody>
                    <a:bodyPr/>
                    <a:lstStyle/>
                    <a:p>
                      <a:pPr algn="l" fontAlgn="b"/>
                      <a:r>
                        <a:rPr lang="en-US" sz="500" b="1" i="0" u="none" strike="noStrike">
                          <a:solidFill>
                            <a:srgbClr val="000000"/>
                          </a:solidFill>
                          <a:effectLst/>
                          <a:latin typeface="Arial" panose="020B0604020202020204" pitchFamily="34" charset="0"/>
                        </a:rPr>
                        <a:t> </a:t>
                      </a:r>
                    </a:p>
                  </a:txBody>
                  <a:tcPr marL="5410" marR="5410" marT="54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900" b="1" i="0" u="none" strike="noStrike">
                          <a:solidFill>
                            <a:srgbClr val="000000"/>
                          </a:solidFill>
                          <a:effectLst/>
                          <a:latin typeface="Arial" panose="020B0604020202020204" pitchFamily="34" charset="0"/>
                        </a:rPr>
                        <a:t>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4</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5</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900" b="1" i="0" u="none" strike="noStrike">
                          <a:solidFill>
                            <a:srgbClr val="000000"/>
                          </a:solidFill>
                          <a:effectLst/>
                          <a:latin typeface="Arial" panose="020B0604020202020204" pitchFamily="34" charset="0"/>
                        </a:rPr>
                        <a:t>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3015942"/>
                  </a:ext>
                </a:extLst>
              </a:tr>
              <a:tr h="124473">
                <a:tc gridSpan="9">
                  <a:txBody>
                    <a:bodyPr/>
                    <a:lstStyle/>
                    <a:p>
                      <a:pPr algn="ctr" fontAlgn="b"/>
                      <a:r>
                        <a:rPr lang="en-US" sz="500" b="1" i="0" u="none" strike="noStrike">
                          <a:solidFill>
                            <a:srgbClr val="000000"/>
                          </a:solidFill>
                          <a:effectLst/>
                          <a:latin typeface="Arial" panose="020B0604020202020204" pitchFamily="34" charset="0"/>
                        </a:rPr>
                        <a:t> </a:t>
                      </a:r>
                    </a:p>
                  </a:txBody>
                  <a:tcPr marL="5410" marR="5410" marT="5410"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55474562"/>
                  </a:ext>
                </a:extLst>
              </a:tr>
              <a:tr h="221152">
                <a:tc>
                  <a:txBody>
                    <a:bodyPr/>
                    <a:lstStyle/>
                    <a:p>
                      <a:pPr algn="ctr" fontAlgn="ctr"/>
                      <a:r>
                        <a:rPr lang="en-US" sz="1100" b="1" i="0" u="none" strike="noStrike" dirty="0">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6:1-2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6:3-4</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6:5-6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6:7-8</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6:9-11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6:12-17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8:1-6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4375068"/>
                  </a:ext>
                </a:extLst>
              </a:tr>
              <a:tr h="1594820">
                <a:tc>
                  <a:txBody>
                    <a:bodyPr/>
                    <a:lstStyle/>
                    <a:p>
                      <a:pPr algn="ctr" fontAlgn="ctr"/>
                      <a:r>
                        <a:rPr lang="en-US" sz="1100" b="1" i="0" u="none" strike="noStrike" dirty="0">
                          <a:solidFill>
                            <a:srgbClr val="000000"/>
                          </a:solidFill>
                          <a:effectLst/>
                          <a:latin typeface="Arial" panose="020B0604020202020204" pitchFamily="34" charset="0"/>
                        </a:rPr>
                        <a:t>Seal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White Horse     Bow                        Crown               (Stephanos)       Overcomer                      </a:t>
                      </a:r>
                      <a:r>
                        <a:rPr lang="en-US" sz="1100" b="1" i="0" u="none" strike="noStrike" dirty="0">
                          <a:solidFill>
                            <a:schemeClr val="bg1"/>
                          </a:solidFill>
                          <a:effectLst/>
                          <a:latin typeface="Arial" panose="020B0604020202020204" pitchFamily="34" charset="0"/>
                        </a:rPr>
                        <a:t>THE CHURCH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Red Horse                Takes Peace                       Cause to Kill    One Another   Great Sword                      </a:t>
                      </a:r>
                      <a:r>
                        <a:rPr lang="en-US" sz="1100" b="1" i="0" u="none" strike="noStrike" dirty="0">
                          <a:solidFill>
                            <a:srgbClr val="FF0000"/>
                          </a:solidFill>
                          <a:effectLst/>
                          <a:latin typeface="Arial" panose="020B0604020202020204" pitchFamily="34" charset="0"/>
                        </a:rPr>
                        <a:t>WAR</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Black Horse               Balance (Yoke)                     Inflation on Needed Things                      Not Luxuries       </a:t>
                      </a:r>
                      <a:r>
                        <a:rPr lang="en-US" sz="1100" b="1" i="0" u="none" strike="noStrike" dirty="0">
                          <a:solidFill>
                            <a:srgbClr val="FF0000"/>
                          </a:solidFill>
                          <a:effectLst/>
                          <a:latin typeface="Arial" panose="020B0604020202020204" pitchFamily="34" charset="0"/>
                        </a:rPr>
                        <a:t>ECONOMIC</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Pale Horse                    Death &amp; Hades                          Power Over 1/4                    Sword, Hunger,                      Death &amp; Beasts           </a:t>
                      </a:r>
                      <a:r>
                        <a:rPr lang="en-US" sz="1100" b="1" i="0" u="none" strike="noStrike" dirty="0">
                          <a:solidFill>
                            <a:srgbClr val="FF0000"/>
                          </a:solidFill>
                          <a:effectLst/>
                          <a:latin typeface="Arial" panose="020B0604020202020204" pitchFamily="34" charset="0"/>
                        </a:rPr>
                        <a:t>FAMINE /  PESTILANCE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 Martyred Souls Under Altar                                    "How Long?"                                 White Robes                     Wait for the Remnant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 Earthquake                                    Black Sun &amp;   Blood Moon                                Stars Fall                               Mts &amp; Isles Move                  Rich Men Hide                      from God’s Coming Wrath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1" i="0" u="none" strike="noStrike" dirty="0">
                          <a:solidFill>
                            <a:schemeClr val="bg1"/>
                          </a:solidFill>
                          <a:effectLst/>
                          <a:latin typeface="Arial" panose="020B0604020202020204" pitchFamily="34" charset="0"/>
                        </a:rPr>
                        <a:t> </a:t>
                      </a:r>
                    </a:p>
                  </a:txBody>
                  <a:tcPr marL="5410" marR="5410" marT="54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Silence in Heaven            Angel w/ Censer         Noises, </a:t>
                      </a:r>
                      <a:r>
                        <a:rPr lang="en-US" sz="1100" b="1" i="0" u="none" strike="noStrike" dirty="0" err="1">
                          <a:solidFill>
                            <a:schemeClr val="tx1"/>
                          </a:solidFill>
                          <a:effectLst/>
                          <a:latin typeface="Arial" panose="020B0604020202020204" pitchFamily="34" charset="0"/>
                        </a:rPr>
                        <a:t>Thunderings</a:t>
                      </a:r>
                      <a:r>
                        <a:rPr lang="en-US" sz="1100" b="1" i="0" u="none" strike="noStrike" dirty="0">
                          <a:solidFill>
                            <a:schemeClr val="tx1"/>
                          </a:solidFill>
                          <a:effectLst/>
                          <a:latin typeface="Arial" panose="020B0604020202020204" pitchFamily="34" charset="0"/>
                        </a:rPr>
                        <a:t>,      Lightnings &amp; Earthquake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8941149"/>
                  </a:ext>
                </a:extLst>
              </a:tr>
              <a:tr h="194207">
                <a:tc gridSpan="9">
                  <a:txBody>
                    <a:bodyPr/>
                    <a:lstStyle/>
                    <a:p>
                      <a:pPr algn="ctr" fontAlgn="b"/>
                      <a:r>
                        <a:rPr lang="en-US" sz="1100" b="1" i="0" u="none" strike="noStrike" dirty="0">
                          <a:solidFill>
                            <a:srgbClr val="000000"/>
                          </a:solidFill>
                          <a:effectLst/>
                          <a:latin typeface="Arial" panose="020B0604020202020204" pitchFamily="34" charset="0"/>
                        </a:rPr>
                        <a:t> </a:t>
                      </a:r>
                    </a:p>
                  </a:txBody>
                  <a:tcPr marL="5410" marR="5410" marT="54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0740646"/>
                  </a:ext>
                </a:extLst>
              </a:tr>
              <a:tr h="221152">
                <a:tc>
                  <a:txBody>
                    <a:bodyPr/>
                    <a:lstStyle/>
                    <a:p>
                      <a:pPr algn="ctr" fontAlgn="ctr"/>
                      <a:r>
                        <a:rPr lang="en-US" sz="1100" b="1" i="0" u="none" strike="noStrike" dirty="0">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8:7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8:8-9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8:10-11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8:12-13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9:1-12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9:13-21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11:15-19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5852221"/>
                  </a:ext>
                </a:extLst>
              </a:tr>
              <a:tr h="1594820">
                <a:tc>
                  <a:txBody>
                    <a:bodyPr/>
                    <a:lstStyle/>
                    <a:p>
                      <a:pPr algn="ctr" fontAlgn="ctr"/>
                      <a:r>
                        <a:rPr lang="en-US" sz="1100" b="1" i="0" u="none" strike="noStrike" dirty="0">
                          <a:solidFill>
                            <a:srgbClr val="000000"/>
                          </a:solidFill>
                          <a:effectLst/>
                          <a:latin typeface="Arial" panose="020B0604020202020204" pitchFamily="34" charset="0"/>
                        </a:rPr>
                        <a:t>Trumpet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Hail &amp; Fire from Heaven                  Mingled w/ Blood                    Burn 1/3 of Trees               Burn All Grass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Burning Mountain into Sea                                  1/3 of Sea Creatures Die          Destroy 1/3         of Ships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A Star Falls on         1/3 of Rivers &amp; Springs         Become Bitter     Many Men Die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1/3 of Sun, Moon Stars Dark           Day &amp; Night 1/3 Shorter              "Woe, Woe, Woe“  to Earth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Star from Heaven with Key to Pit     Smoke &amp; Locusts  Harm Those Without God's Mark             "Woe, Woe"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4 Angels from Euphrates River      Kill 1/3 of Mankind with Fire, Smoke &amp; Brimstone               Men Don't Repent     3</a:t>
                      </a:r>
                      <a:r>
                        <a:rPr lang="en-US" sz="1100" b="1" i="0" u="none" strike="noStrike" baseline="30000" dirty="0">
                          <a:solidFill>
                            <a:schemeClr val="bg1"/>
                          </a:solidFill>
                          <a:effectLst/>
                          <a:latin typeface="Arial" panose="020B0604020202020204" pitchFamily="34" charset="0"/>
                        </a:rPr>
                        <a:t>rd</a:t>
                      </a:r>
                      <a:r>
                        <a:rPr lang="en-US" sz="1100" b="1" i="0" u="none" strike="noStrike" dirty="0">
                          <a:solidFill>
                            <a:schemeClr val="bg1"/>
                          </a:solidFill>
                          <a:effectLst/>
                          <a:latin typeface="Arial" panose="020B0604020202020204" pitchFamily="34" charset="0"/>
                        </a:rPr>
                        <a:t> "Woe"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Nations to God           Elders Worship     Noises, </a:t>
                      </a:r>
                      <a:r>
                        <a:rPr lang="en-US" sz="1100" b="1" i="0" u="none" strike="noStrike" dirty="0" err="1">
                          <a:solidFill>
                            <a:schemeClr val="bg1"/>
                          </a:solidFill>
                          <a:effectLst/>
                          <a:latin typeface="Arial" panose="020B0604020202020204" pitchFamily="34" charset="0"/>
                        </a:rPr>
                        <a:t>Thunderings</a:t>
                      </a:r>
                      <a:r>
                        <a:rPr lang="en-US" sz="1100" b="1" i="0" u="none" strike="noStrike" dirty="0">
                          <a:solidFill>
                            <a:schemeClr val="bg1"/>
                          </a:solidFill>
                          <a:effectLst/>
                          <a:latin typeface="Arial" panose="020B0604020202020204" pitchFamily="34" charset="0"/>
                        </a:rPr>
                        <a:t>,      Lightnings &amp; Earthquake        Temple Opened</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6557500"/>
                  </a:ext>
                </a:extLst>
              </a:tr>
              <a:tr h="221152">
                <a:tc gridSpan="9">
                  <a:txBody>
                    <a:bodyPr/>
                    <a:lstStyle/>
                    <a:p>
                      <a:pPr algn="l" fontAlgn="ctr"/>
                      <a:r>
                        <a:rPr lang="en-US" sz="1100" b="1" i="0" u="none" strike="noStrike" dirty="0">
                          <a:solidFill>
                            <a:schemeClr val="tx1"/>
                          </a:solidFill>
                          <a:effectLst/>
                          <a:latin typeface="Arial" panose="020B0604020202020204" pitchFamily="34" charset="0"/>
                        </a:rPr>
                        <a:t>Seven Thunders                                   Rev 10:3-4                                     Sealed Up !!!</a:t>
                      </a:r>
                    </a:p>
                  </a:txBody>
                  <a:tcPr marL="5410" marR="5410" marT="541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1491828"/>
                  </a:ext>
                </a:extLst>
              </a:tr>
              <a:tr h="221152">
                <a:tc>
                  <a:txBody>
                    <a:bodyPr/>
                    <a:lstStyle/>
                    <a:p>
                      <a:pPr algn="ctr" fontAlgn="ctr"/>
                      <a:r>
                        <a:rPr lang="en-US" sz="1100" b="1" i="0" u="none" strike="noStrike">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dirty="0">
                          <a:solidFill>
                            <a:srgbClr val="000000"/>
                          </a:solidFill>
                          <a:effectLst/>
                          <a:latin typeface="Arial" panose="020B0604020202020204" pitchFamily="34" charset="0"/>
                        </a:rPr>
                        <a:t>Rev 16:2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Rev 16:3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16:4-7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16:8-9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16:10-11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16:12-16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sz="1100" b="1" i="0" u="none" strike="noStrike" dirty="0">
                          <a:solidFill>
                            <a:srgbClr val="000000"/>
                          </a:solidFill>
                          <a:effectLst/>
                          <a:latin typeface="Arial" panose="020B0604020202020204" pitchFamily="34" charset="0"/>
                        </a:rPr>
                        <a:t>Rev 16:17-21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300552316"/>
                  </a:ext>
                </a:extLst>
              </a:tr>
              <a:tr h="1594820">
                <a:tc>
                  <a:txBody>
                    <a:bodyPr/>
                    <a:lstStyle/>
                    <a:p>
                      <a:pPr algn="ctr" fontAlgn="ctr"/>
                      <a:r>
                        <a:rPr lang="en-US" sz="1100" b="1" i="0" u="none" strike="noStrike">
                          <a:solidFill>
                            <a:srgbClr val="000000"/>
                          </a:solidFill>
                          <a:effectLst/>
                          <a:latin typeface="Arial" panose="020B0604020202020204" pitchFamily="34" charset="0"/>
                        </a:rPr>
                        <a:t>Bowl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Sores on All Men with Mark of the Beast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Sea Becomes Blood                      Every Sea Creature Dies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Rivers &amp; Springs Become Blood                              "True &amp; Righteous are Your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Sun Scorches       All Men                    Do Not Repent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Darkness on Beast Kingdom              Men Gnaw Tongues in Pain</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Euphrates Dries Up                        3 Unclean Spirits    Gather Entire Earth to Battle at      </a:t>
                      </a:r>
                      <a:r>
                        <a:rPr lang="en-US" sz="1100" b="1" i="0" u="none" strike="noStrike" dirty="0" err="1">
                          <a:solidFill>
                            <a:schemeClr val="bg1"/>
                          </a:solidFill>
                          <a:effectLst/>
                          <a:latin typeface="Arial" panose="020B0604020202020204" pitchFamily="34" charset="0"/>
                        </a:rPr>
                        <a:t>HarMegiddo</a:t>
                      </a:r>
                      <a:endParaRPr lang="en-US" sz="1100" b="1" i="0" u="none" strike="noStrike" dirty="0">
                        <a:solidFill>
                          <a:schemeClr val="bg1"/>
                        </a:solidFill>
                        <a:effectLst/>
                        <a:latin typeface="Arial" panose="020B0604020202020204" pitchFamily="34" charset="0"/>
                      </a:endParaRP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sz="1100" b="1" i="0" u="none" strike="noStrike" dirty="0">
                          <a:solidFill>
                            <a:schemeClr val="bg1"/>
                          </a:solidFill>
                          <a:effectLst/>
                          <a:latin typeface="Arial" panose="020B0604020202020204" pitchFamily="34" charset="0"/>
                        </a:rPr>
                        <a:t>Poured on the Air     "It is Done"       Noises, </a:t>
                      </a:r>
                      <a:r>
                        <a:rPr lang="en-US" sz="1100" b="1" i="0" u="none" strike="noStrike" dirty="0" err="1">
                          <a:solidFill>
                            <a:schemeClr val="bg1"/>
                          </a:solidFill>
                          <a:effectLst/>
                          <a:latin typeface="Arial" panose="020B0604020202020204" pitchFamily="34" charset="0"/>
                        </a:rPr>
                        <a:t>Thunderings</a:t>
                      </a:r>
                      <a:r>
                        <a:rPr lang="en-US" sz="1100" b="1" i="0" u="none" strike="noStrike" dirty="0">
                          <a:solidFill>
                            <a:schemeClr val="bg1"/>
                          </a:solidFill>
                          <a:effectLst/>
                          <a:latin typeface="Arial" panose="020B0604020202020204" pitchFamily="34" charset="0"/>
                        </a:rPr>
                        <a:t>,      Lightnings, Earthquake                 &amp; Hail</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026108361"/>
                  </a:ext>
                </a:extLst>
              </a:tr>
            </a:tbl>
          </a:graphicData>
        </a:graphic>
      </p:graphicFrame>
    </p:spTree>
    <p:extLst>
      <p:ext uri="{BB962C8B-B14F-4D97-AF65-F5344CB8AC3E}">
        <p14:creationId xmlns:p14="http://schemas.microsoft.com/office/powerpoint/2010/main" val="3999835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1D94673-E1D9-CEA2-0717-FDE427ED7757}"/>
              </a:ext>
            </a:extLst>
          </p:cNvPr>
          <p:cNvGraphicFramePr>
            <a:graphicFrameLocks noGrp="1"/>
          </p:cNvGraphicFramePr>
          <p:nvPr>
            <p:extLst>
              <p:ext uri="{D42A27DB-BD31-4B8C-83A1-F6EECF244321}">
                <p14:modId xmlns:p14="http://schemas.microsoft.com/office/powerpoint/2010/main" val="1233631665"/>
              </p:ext>
            </p:extLst>
          </p:nvPr>
        </p:nvGraphicFramePr>
        <p:xfrm>
          <a:off x="885825" y="95251"/>
          <a:ext cx="10544175" cy="6648452"/>
        </p:xfrm>
        <a:graphic>
          <a:graphicData uri="http://schemas.openxmlformats.org/drawingml/2006/table">
            <a:tbl>
              <a:tblPr/>
              <a:tblGrid>
                <a:gridCol w="964638">
                  <a:extLst>
                    <a:ext uri="{9D8B030D-6E8A-4147-A177-3AD203B41FA5}">
                      <a16:colId xmlns:a16="http://schemas.microsoft.com/office/drawing/2014/main" val="1435901299"/>
                    </a:ext>
                  </a:extLst>
                </a:gridCol>
                <a:gridCol w="1278434">
                  <a:extLst>
                    <a:ext uri="{9D8B030D-6E8A-4147-A177-3AD203B41FA5}">
                      <a16:colId xmlns:a16="http://schemas.microsoft.com/office/drawing/2014/main" val="2825328034"/>
                    </a:ext>
                  </a:extLst>
                </a:gridCol>
                <a:gridCol w="1231945">
                  <a:extLst>
                    <a:ext uri="{9D8B030D-6E8A-4147-A177-3AD203B41FA5}">
                      <a16:colId xmlns:a16="http://schemas.microsoft.com/office/drawing/2014/main" val="3167776089"/>
                    </a:ext>
                  </a:extLst>
                </a:gridCol>
                <a:gridCol w="1359789">
                  <a:extLst>
                    <a:ext uri="{9D8B030D-6E8A-4147-A177-3AD203B41FA5}">
                      <a16:colId xmlns:a16="http://schemas.microsoft.com/office/drawing/2014/main" val="457332901"/>
                    </a:ext>
                  </a:extLst>
                </a:gridCol>
                <a:gridCol w="1359789">
                  <a:extLst>
                    <a:ext uri="{9D8B030D-6E8A-4147-A177-3AD203B41FA5}">
                      <a16:colId xmlns:a16="http://schemas.microsoft.com/office/drawing/2014/main" val="3970420213"/>
                    </a:ext>
                  </a:extLst>
                </a:gridCol>
                <a:gridCol w="1394655">
                  <a:extLst>
                    <a:ext uri="{9D8B030D-6E8A-4147-A177-3AD203B41FA5}">
                      <a16:colId xmlns:a16="http://schemas.microsoft.com/office/drawing/2014/main" val="2813261295"/>
                    </a:ext>
                  </a:extLst>
                </a:gridCol>
                <a:gridCol w="1490537">
                  <a:extLst>
                    <a:ext uri="{9D8B030D-6E8A-4147-A177-3AD203B41FA5}">
                      <a16:colId xmlns:a16="http://schemas.microsoft.com/office/drawing/2014/main" val="3927669047"/>
                    </a:ext>
                  </a:extLst>
                </a:gridCol>
                <a:gridCol w="104599">
                  <a:extLst>
                    <a:ext uri="{9D8B030D-6E8A-4147-A177-3AD203B41FA5}">
                      <a16:colId xmlns:a16="http://schemas.microsoft.com/office/drawing/2014/main" val="3099739535"/>
                    </a:ext>
                  </a:extLst>
                </a:gridCol>
                <a:gridCol w="1359789">
                  <a:extLst>
                    <a:ext uri="{9D8B030D-6E8A-4147-A177-3AD203B41FA5}">
                      <a16:colId xmlns:a16="http://schemas.microsoft.com/office/drawing/2014/main" val="1330195557"/>
                    </a:ext>
                  </a:extLst>
                </a:gridCol>
              </a:tblGrid>
              <a:tr h="274514">
                <a:tc gridSpan="9">
                  <a:txBody>
                    <a:bodyPr/>
                    <a:lstStyle/>
                    <a:p>
                      <a:pPr algn="ctr" fontAlgn="ctr"/>
                      <a:r>
                        <a:rPr lang="en-US" sz="1100" b="1" i="0" u="none" strike="noStrike">
                          <a:solidFill>
                            <a:srgbClr val="000000"/>
                          </a:solidFill>
                          <a:effectLst/>
                          <a:latin typeface="Arial" panose="020B0604020202020204" pitchFamily="34" charset="0"/>
                        </a:rPr>
                        <a:t>The Revelation Judgments</a:t>
                      </a:r>
                    </a:p>
                  </a:txBody>
                  <a:tcPr marL="5410" marR="5410" marT="5410"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71353899"/>
                  </a:ext>
                </a:extLst>
              </a:tr>
              <a:tr h="386190">
                <a:tc>
                  <a:txBody>
                    <a:bodyPr/>
                    <a:lstStyle/>
                    <a:p>
                      <a:pPr algn="l" fontAlgn="b"/>
                      <a:r>
                        <a:rPr lang="en-US" sz="500" b="1" i="0" u="none" strike="noStrike">
                          <a:solidFill>
                            <a:srgbClr val="000000"/>
                          </a:solidFill>
                          <a:effectLst/>
                          <a:latin typeface="Arial" panose="020B0604020202020204" pitchFamily="34" charset="0"/>
                        </a:rPr>
                        <a:t> </a:t>
                      </a:r>
                    </a:p>
                  </a:txBody>
                  <a:tcPr marL="5410" marR="5410" marT="54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900" b="1" i="0" u="none" strike="noStrike">
                          <a:solidFill>
                            <a:srgbClr val="000000"/>
                          </a:solidFill>
                          <a:effectLst/>
                          <a:latin typeface="Arial" panose="020B0604020202020204" pitchFamily="34" charset="0"/>
                        </a:rPr>
                        <a:t>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4</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5</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900" b="1" i="0" u="none" strike="noStrike">
                          <a:solidFill>
                            <a:srgbClr val="000000"/>
                          </a:solidFill>
                          <a:effectLst/>
                          <a:latin typeface="Arial" panose="020B0604020202020204" pitchFamily="34" charset="0"/>
                        </a:rPr>
                        <a:t>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3015942"/>
                  </a:ext>
                </a:extLst>
              </a:tr>
              <a:tr h="124473">
                <a:tc gridSpan="9">
                  <a:txBody>
                    <a:bodyPr/>
                    <a:lstStyle/>
                    <a:p>
                      <a:pPr algn="ctr" fontAlgn="b"/>
                      <a:r>
                        <a:rPr lang="en-US" sz="500" b="1" i="0" u="none" strike="noStrike">
                          <a:solidFill>
                            <a:srgbClr val="000000"/>
                          </a:solidFill>
                          <a:effectLst/>
                          <a:latin typeface="Arial" panose="020B0604020202020204" pitchFamily="34" charset="0"/>
                        </a:rPr>
                        <a:t> </a:t>
                      </a:r>
                    </a:p>
                  </a:txBody>
                  <a:tcPr marL="5410" marR="5410" marT="5410"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55474562"/>
                  </a:ext>
                </a:extLst>
              </a:tr>
              <a:tr h="221152">
                <a:tc>
                  <a:txBody>
                    <a:bodyPr/>
                    <a:lstStyle/>
                    <a:p>
                      <a:pPr algn="ctr" fontAlgn="ctr"/>
                      <a:r>
                        <a:rPr lang="en-US" sz="1100" b="1" i="0" u="none" strike="noStrike" dirty="0">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6:1-2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6:3-4</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6:5-6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6:7-8</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6:9-11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6:12-17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8:1-6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4375068"/>
                  </a:ext>
                </a:extLst>
              </a:tr>
              <a:tr h="1594820">
                <a:tc>
                  <a:txBody>
                    <a:bodyPr/>
                    <a:lstStyle/>
                    <a:p>
                      <a:pPr algn="ctr" fontAlgn="ctr"/>
                      <a:r>
                        <a:rPr lang="en-US" sz="1100" b="1" i="0" u="none" strike="noStrike" dirty="0">
                          <a:solidFill>
                            <a:srgbClr val="000000"/>
                          </a:solidFill>
                          <a:effectLst/>
                          <a:latin typeface="Arial" panose="020B0604020202020204" pitchFamily="34" charset="0"/>
                        </a:rPr>
                        <a:t>Seal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White Horse     Bow                        Crown               (Stephanos)       Overcomer                      </a:t>
                      </a:r>
                      <a:r>
                        <a:rPr lang="en-US" sz="1100" b="1" i="0" u="none" strike="noStrike" dirty="0">
                          <a:solidFill>
                            <a:schemeClr val="bg1"/>
                          </a:solidFill>
                          <a:effectLst/>
                          <a:latin typeface="Arial" panose="020B0604020202020204" pitchFamily="34" charset="0"/>
                        </a:rPr>
                        <a:t>THE CHURCH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Red Horse                Takes Peace                       Cause to Kill    One Another   Great Sword                      </a:t>
                      </a:r>
                      <a:r>
                        <a:rPr lang="en-US" sz="1100" b="1" i="0" u="none" strike="noStrike" dirty="0">
                          <a:solidFill>
                            <a:srgbClr val="FF0000"/>
                          </a:solidFill>
                          <a:effectLst/>
                          <a:latin typeface="Arial" panose="020B0604020202020204" pitchFamily="34" charset="0"/>
                        </a:rPr>
                        <a:t>WAR</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Black Horse               Balance (Yoke)                     Inflation on Needed Things                      Not Luxuries       </a:t>
                      </a:r>
                      <a:r>
                        <a:rPr lang="en-US" sz="1100" b="1" i="0" u="none" strike="noStrike" dirty="0">
                          <a:solidFill>
                            <a:srgbClr val="FF0000"/>
                          </a:solidFill>
                          <a:effectLst/>
                          <a:latin typeface="Arial" panose="020B0604020202020204" pitchFamily="34" charset="0"/>
                        </a:rPr>
                        <a:t>ECONOMIC</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Pale Horse                    Death &amp; Hades                          Power Over 1/4                    Sword, Hunger,                      Death &amp; Beasts           </a:t>
                      </a:r>
                      <a:r>
                        <a:rPr lang="en-US" sz="1100" b="1" i="0" u="none" strike="noStrike" dirty="0">
                          <a:solidFill>
                            <a:srgbClr val="FF0000"/>
                          </a:solidFill>
                          <a:effectLst/>
                          <a:latin typeface="Arial" panose="020B0604020202020204" pitchFamily="34" charset="0"/>
                        </a:rPr>
                        <a:t>FAMINE /  PESTILANCE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 Martyred Souls Under Altar                                    "How Long?"                                 White Robes                     Wait for the Remnant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 Earthquake                                    Black Sun &amp;   Blood Moon                                Stars Fall                               Mts &amp; Isles Move                  Rich Men Hide                      from God’s Coming Wrath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1" i="0" u="none" strike="noStrike" dirty="0">
                          <a:solidFill>
                            <a:schemeClr val="bg1"/>
                          </a:solidFill>
                          <a:effectLst/>
                          <a:latin typeface="Arial" panose="020B0604020202020204" pitchFamily="34" charset="0"/>
                        </a:rPr>
                        <a:t> </a:t>
                      </a:r>
                    </a:p>
                  </a:txBody>
                  <a:tcPr marL="5410" marR="5410" marT="54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Silence in Heaven            Angel w/ Censer         Noises, </a:t>
                      </a:r>
                      <a:r>
                        <a:rPr lang="en-US" sz="1100" b="1" i="0" u="none" strike="noStrike" dirty="0" err="1">
                          <a:solidFill>
                            <a:schemeClr val="tx1"/>
                          </a:solidFill>
                          <a:effectLst/>
                          <a:latin typeface="Arial" panose="020B0604020202020204" pitchFamily="34" charset="0"/>
                        </a:rPr>
                        <a:t>Thunderings</a:t>
                      </a:r>
                      <a:r>
                        <a:rPr lang="en-US" sz="1100" b="1" i="0" u="none" strike="noStrike" dirty="0">
                          <a:solidFill>
                            <a:schemeClr val="tx1"/>
                          </a:solidFill>
                          <a:effectLst/>
                          <a:latin typeface="Arial" panose="020B0604020202020204" pitchFamily="34" charset="0"/>
                        </a:rPr>
                        <a:t>,      Lightnings &amp; Earthquake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8941149"/>
                  </a:ext>
                </a:extLst>
              </a:tr>
              <a:tr h="194207">
                <a:tc gridSpan="9">
                  <a:txBody>
                    <a:bodyPr/>
                    <a:lstStyle/>
                    <a:p>
                      <a:pPr algn="ctr" fontAlgn="b"/>
                      <a:r>
                        <a:rPr lang="en-US" sz="1100" b="1" i="0" u="none" strike="noStrike" dirty="0">
                          <a:solidFill>
                            <a:srgbClr val="000000"/>
                          </a:solidFill>
                          <a:effectLst/>
                          <a:latin typeface="Arial" panose="020B0604020202020204" pitchFamily="34" charset="0"/>
                        </a:rPr>
                        <a:t> </a:t>
                      </a:r>
                    </a:p>
                  </a:txBody>
                  <a:tcPr marL="5410" marR="5410" marT="54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0740646"/>
                  </a:ext>
                </a:extLst>
              </a:tr>
              <a:tr h="221152">
                <a:tc>
                  <a:txBody>
                    <a:bodyPr/>
                    <a:lstStyle/>
                    <a:p>
                      <a:pPr algn="ctr" fontAlgn="ctr"/>
                      <a:r>
                        <a:rPr lang="en-US" sz="1100" b="1" i="0" u="none" strike="noStrike" dirty="0">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8:7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8:8-9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8:10-11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8:12-13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9:1-12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9:13-21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11:15-19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5852221"/>
                  </a:ext>
                </a:extLst>
              </a:tr>
              <a:tr h="1594820">
                <a:tc>
                  <a:txBody>
                    <a:bodyPr/>
                    <a:lstStyle/>
                    <a:p>
                      <a:pPr algn="ctr" fontAlgn="ctr"/>
                      <a:r>
                        <a:rPr lang="en-US" sz="1100" b="1" i="0" u="none" strike="noStrike" dirty="0">
                          <a:solidFill>
                            <a:srgbClr val="000000"/>
                          </a:solidFill>
                          <a:effectLst/>
                          <a:latin typeface="Arial" panose="020B0604020202020204" pitchFamily="34" charset="0"/>
                        </a:rPr>
                        <a:t>Trumpet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Hail &amp; Fire from Heaven                  Mingled w/ Blood                    Burn 1/3 of Trees               Burn All Grass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Burning Mountain into Sea                                  1/3 of Sea Creatures Die          Destroy 1/3         of Ships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A Star Falls on         1/3 of Rivers &amp; Springs         Become Bitter     Many Men Die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1/3 of Sun, Moon Stars Dark           Day &amp; Night 1/3 Shorter              "Woe, Woe, Woe“  to Earth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Star from Heaven with Key to Pit     Smoke &amp; Locusts  Harm Those Without God's Mark             "Woe, Woe"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4 Angels from Euphrates River      Kill 1/3 of Mankind with Fire, Smoke &amp; Brimstone               Men Don't Repent     3</a:t>
                      </a:r>
                      <a:r>
                        <a:rPr lang="en-US" sz="1100" b="1" i="0" u="none" strike="noStrike" baseline="30000" dirty="0">
                          <a:solidFill>
                            <a:schemeClr val="bg1"/>
                          </a:solidFill>
                          <a:effectLst/>
                          <a:latin typeface="Arial" panose="020B0604020202020204" pitchFamily="34" charset="0"/>
                        </a:rPr>
                        <a:t>rd</a:t>
                      </a:r>
                      <a:r>
                        <a:rPr lang="en-US" sz="1100" b="1" i="0" u="none" strike="noStrike" dirty="0">
                          <a:solidFill>
                            <a:schemeClr val="bg1"/>
                          </a:solidFill>
                          <a:effectLst/>
                          <a:latin typeface="Arial" panose="020B0604020202020204" pitchFamily="34" charset="0"/>
                        </a:rPr>
                        <a:t> "Woe"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Nations to God           Elders Worship     Noises, </a:t>
                      </a:r>
                      <a:r>
                        <a:rPr lang="en-US" sz="1100" b="1" i="0" u="none" strike="noStrike" dirty="0" err="1">
                          <a:solidFill>
                            <a:schemeClr val="bg1"/>
                          </a:solidFill>
                          <a:effectLst/>
                          <a:latin typeface="Arial" panose="020B0604020202020204" pitchFamily="34" charset="0"/>
                        </a:rPr>
                        <a:t>Thunderings</a:t>
                      </a:r>
                      <a:r>
                        <a:rPr lang="en-US" sz="1100" b="1" i="0" u="none" strike="noStrike" dirty="0">
                          <a:solidFill>
                            <a:schemeClr val="bg1"/>
                          </a:solidFill>
                          <a:effectLst/>
                          <a:latin typeface="Arial" panose="020B0604020202020204" pitchFamily="34" charset="0"/>
                        </a:rPr>
                        <a:t>,      Lightnings &amp; Earthquake        Temple Opened</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6557500"/>
                  </a:ext>
                </a:extLst>
              </a:tr>
              <a:tr h="221152">
                <a:tc gridSpan="9">
                  <a:txBody>
                    <a:bodyPr/>
                    <a:lstStyle/>
                    <a:p>
                      <a:pPr algn="l" fontAlgn="ctr"/>
                      <a:r>
                        <a:rPr lang="en-US" sz="1100" b="1" i="0" u="none" strike="noStrike" dirty="0">
                          <a:solidFill>
                            <a:schemeClr val="tx1"/>
                          </a:solidFill>
                          <a:effectLst/>
                          <a:latin typeface="Arial" panose="020B0604020202020204" pitchFamily="34" charset="0"/>
                        </a:rPr>
                        <a:t>Seven Thunders                                   Rev 10:3-4                                     Sealed Up !!!</a:t>
                      </a:r>
                    </a:p>
                  </a:txBody>
                  <a:tcPr marL="5410" marR="5410" marT="541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1491828"/>
                  </a:ext>
                </a:extLst>
              </a:tr>
              <a:tr h="221152">
                <a:tc>
                  <a:txBody>
                    <a:bodyPr/>
                    <a:lstStyle/>
                    <a:p>
                      <a:pPr algn="ctr" fontAlgn="ctr"/>
                      <a:r>
                        <a:rPr lang="en-US" sz="1100" b="1" i="0" u="none" strike="noStrike">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dirty="0">
                          <a:solidFill>
                            <a:srgbClr val="000000"/>
                          </a:solidFill>
                          <a:effectLst/>
                          <a:latin typeface="Arial" panose="020B0604020202020204" pitchFamily="34" charset="0"/>
                        </a:rPr>
                        <a:t>Rev 16:2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Rev 16:3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16:4-7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16:8-9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16:10-11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16:12-16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sz="1100" b="1" i="0" u="none" strike="noStrike" dirty="0">
                          <a:solidFill>
                            <a:srgbClr val="000000"/>
                          </a:solidFill>
                          <a:effectLst/>
                          <a:latin typeface="Arial" panose="020B0604020202020204" pitchFamily="34" charset="0"/>
                        </a:rPr>
                        <a:t>Rev 16:17-21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300552316"/>
                  </a:ext>
                </a:extLst>
              </a:tr>
              <a:tr h="1594820">
                <a:tc>
                  <a:txBody>
                    <a:bodyPr/>
                    <a:lstStyle/>
                    <a:p>
                      <a:pPr algn="ctr" fontAlgn="ctr"/>
                      <a:r>
                        <a:rPr lang="en-US" sz="1100" b="1" i="0" u="none" strike="noStrike">
                          <a:solidFill>
                            <a:srgbClr val="000000"/>
                          </a:solidFill>
                          <a:effectLst/>
                          <a:latin typeface="Arial" panose="020B0604020202020204" pitchFamily="34" charset="0"/>
                        </a:rPr>
                        <a:t>Bowl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Sores on All Men with Mark of the Beast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Sea Becomes Blood                      Every Sea Creature Dies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Rivers &amp; Springs Become Blood                              "True &amp; Righteous are Your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Sun Scorches       All Men                    Do Not Repent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Darkness on Beast Kingdom              Men Gnaw Tongues in Pain</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Euphrates Dries Up                        3 Unclean Spirits    Gather Entire Earth to Battle at      </a:t>
                      </a:r>
                      <a:r>
                        <a:rPr lang="en-US" sz="1100" b="1" i="0" u="none" strike="noStrike" dirty="0" err="1">
                          <a:solidFill>
                            <a:schemeClr val="bg1"/>
                          </a:solidFill>
                          <a:effectLst/>
                          <a:latin typeface="Arial" panose="020B0604020202020204" pitchFamily="34" charset="0"/>
                        </a:rPr>
                        <a:t>HarMegiddo</a:t>
                      </a:r>
                      <a:endParaRPr lang="en-US" sz="1100" b="1" i="0" u="none" strike="noStrike" dirty="0">
                        <a:solidFill>
                          <a:schemeClr val="bg1"/>
                        </a:solidFill>
                        <a:effectLst/>
                        <a:latin typeface="Arial" panose="020B0604020202020204" pitchFamily="34" charset="0"/>
                      </a:endParaRP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sz="1100" b="1" i="0" u="none" strike="noStrike" dirty="0">
                          <a:solidFill>
                            <a:schemeClr val="bg1"/>
                          </a:solidFill>
                          <a:effectLst/>
                          <a:latin typeface="Arial" panose="020B0604020202020204" pitchFamily="34" charset="0"/>
                        </a:rPr>
                        <a:t>Poured on the Air     "It is Done"       Noises, </a:t>
                      </a:r>
                      <a:r>
                        <a:rPr lang="en-US" sz="1100" b="1" i="0" u="none" strike="noStrike" dirty="0" err="1">
                          <a:solidFill>
                            <a:schemeClr val="bg1"/>
                          </a:solidFill>
                          <a:effectLst/>
                          <a:latin typeface="Arial" panose="020B0604020202020204" pitchFamily="34" charset="0"/>
                        </a:rPr>
                        <a:t>Thunderings</a:t>
                      </a:r>
                      <a:r>
                        <a:rPr lang="en-US" sz="1100" b="1" i="0" u="none" strike="noStrike" dirty="0">
                          <a:solidFill>
                            <a:schemeClr val="bg1"/>
                          </a:solidFill>
                          <a:effectLst/>
                          <a:latin typeface="Arial" panose="020B0604020202020204" pitchFamily="34" charset="0"/>
                        </a:rPr>
                        <a:t>,      Lightnings, Earthquake                 &amp; Hail</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026108361"/>
                  </a:ext>
                </a:extLst>
              </a:tr>
            </a:tbl>
          </a:graphicData>
        </a:graphic>
      </p:graphicFrame>
    </p:spTree>
    <p:extLst>
      <p:ext uri="{BB962C8B-B14F-4D97-AF65-F5344CB8AC3E}">
        <p14:creationId xmlns:p14="http://schemas.microsoft.com/office/powerpoint/2010/main" val="4210402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1D94673-E1D9-CEA2-0717-FDE427ED7757}"/>
              </a:ext>
            </a:extLst>
          </p:cNvPr>
          <p:cNvGraphicFramePr>
            <a:graphicFrameLocks noGrp="1"/>
          </p:cNvGraphicFramePr>
          <p:nvPr>
            <p:extLst>
              <p:ext uri="{D42A27DB-BD31-4B8C-83A1-F6EECF244321}">
                <p14:modId xmlns:p14="http://schemas.microsoft.com/office/powerpoint/2010/main" val="3940689209"/>
              </p:ext>
            </p:extLst>
          </p:nvPr>
        </p:nvGraphicFramePr>
        <p:xfrm>
          <a:off x="885825" y="95251"/>
          <a:ext cx="10544175" cy="6648452"/>
        </p:xfrm>
        <a:graphic>
          <a:graphicData uri="http://schemas.openxmlformats.org/drawingml/2006/table">
            <a:tbl>
              <a:tblPr/>
              <a:tblGrid>
                <a:gridCol w="964638">
                  <a:extLst>
                    <a:ext uri="{9D8B030D-6E8A-4147-A177-3AD203B41FA5}">
                      <a16:colId xmlns:a16="http://schemas.microsoft.com/office/drawing/2014/main" val="1435901299"/>
                    </a:ext>
                  </a:extLst>
                </a:gridCol>
                <a:gridCol w="1278434">
                  <a:extLst>
                    <a:ext uri="{9D8B030D-6E8A-4147-A177-3AD203B41FA5}">
                      <a16:colId xmlns:a16="http://schemas.microsoft.com/office/drawing/2014/main" val="2825328034"/>
                    </a:ext>
                  </a:extLst>
                </a:gridCol>
                <a:gridCol w="1231945">
                  <a:extLst>
                    <a:ext uri="{9D8B030D-6E8A-4147-A177-3AD203B41FA5}">
                      <a16:colId xmlns:a16="http://schemas.microsoft.com/office/drawing/2014/main" val="3167776089"/>
                    </a:ext>
                  </a:extLst>
                </a:gridCol>
                <a:gridCol w="1359789">
                  <a:extLst>
                    <a:ext uri="{9D8B030D-6E8A-4147-A177-3AD203B41FA5}">
                      <a16:colId xmlns:a16="http://schemas.microsoft.com/office/drawing/2014/main" val="457332901"/>
                    </a:ext>
                  </a:extLst>
                </a:gridCol>
                <a:gridCol w="1359789">
                  <a:extLst>
                    <a:ext uri="{9D8B030D-6E8A-4147-A177-3AD203B41FA5}">
                      <a16:colId xmlns:a16="http://schemas.microsoft.com/office/drawing/2014/main" val="3970420213"/>
                    </a:ext>
                  </a:extLst>
                </a:gridCol>
                <a:gridCol w="1394655">
                  <a:extLst>
                    <a:ext uri="{9D8B030D-6E8A-4147-A177-3AD203B41FA5}">
                      <a16:colId xmlns:a16="http://schemas.microsoft.com/office/drawing/2014/main" val="2813261295"/>
                    </a:ext>
                  </a:extLst>
                </a:gridCol>
                <a:gridCol w="1490537">
                  <a:extLst>
                    <a:ext uri="{9D8B030D-6E8A-4147-A177-3AD203B41FA5}">
                      <a16:colId xmlns:a16="http://schemas.microsoft.com/office/drawing/2014/main" val="3927669047"/>
                    </a:ext>
                  </a:extLst>
                </a:gridCol>
                <a:gridCol w="104599">
                  <a:extLst>
                    <a:ext uri="{9D8B030D-6E8A-4147-A177-3AD203B41FA5}">
                      <a16:colId xmlns:a16="http://schemas.microsoft.com/office/drawing/2014/main" val="3099739535"/>
                    </a:ext>
                  </a:extLst>
                </a:gridCol>
                <a:gridCol w="1359789">
                  <a:extLst>
                    <a:ext uri="{9D8B030D-6E8A-4147-A177-3AD203B41FA5}">
                      <a16:colId xmlns:a16="http://schemas.microsoft.com/office/drawing/2014/main" val="1330195557"/>
                    </a:ext>
                  </a:extLst>
                </a:gridCol>
              </a:tblGrid>
              <a:tr h="274514">
                <a:tc gridSpan="9">
                  <a:txBody>
                    <a:bodyPr/>
                    <a:lstStyle/>
                    <a:p>
                      <a:pPr algn="ctr" fontAlgn="ctr"/>
                      <a:r>
                        <a:rPr lang="en-US" sz="1100" b="1" i="0" u="none" strike="noStrike">
                          <a:solidFill>
                            <a:srgbClr val="000000"/>
                          </a:solidFill>
                          <a:effectLst/>
                          <a:latin typeface="Arial" panose="020B0604020202020204" pitchFamily="34" charset="0"/>
                        </a:rPr>
                        <a:t>The Revelation Judgments</a:t>
                      </a:r>
                    </a:p>
                  </a:txBody>
                  <a:tcPr marL="5410" marR="5410" marT="5410"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71353899"/>
                  </a:ext>
                </a:extLst>
              </a:tr>
              <a:tr h="386190">
                <a:tc>
                  <a:txBody>
                    <a:bodyPr/>
                    <a:lstStyle/>
                    <a:p>
                      <a:pPr algn="l" fontAlgn="b"/>
                      <a:r>
                        <a:rPr lang="en-US" sz="500" b="1" i="0" u="none" strike="noStrike">
                          <a:solidFill>
                            <a:srgbClr val="000000"/>
                          </a:solidFill>
                          <a:effectLst/>
                          <a:latin typeface="Arial" panose="020B0604020202020204" pitchFamily="34" charset="0"/>
                        </a:rPr>
                        <a:t> </a:t>
                      </a:r>
                    </a:p>
                  </a:txBody>
                  <a:tcPr marL="5410" marR="5410" marT="54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900" b="1" i="0" u="none" strike="noStrike">
                          <a:solidFill>
                            <a:srgbClr val="000000"/>
                          </a:solidFill>
                          <a:effectLst/>
                          <a:latin typeface="Arial" panose="020B0604020202020204" pitchFamily="34" charset="0"/>
                        </a:rPr>
                        <a:t>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4</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5</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900" b="1" i="0" u="none" strike="noStrike">
                          <a:solidFill>
                            <a:srgbClr val="000000"/>
                          </a:solidFill>
                          <a:effectLst/>
                          <a:latin typeface="Arial" panose="020B0604020202020204" pitchFamily="34" charset="0"/>
                        </a:rPr>
                        <a:t>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3015942"/>
                  </a:ext>
                </a:extLst>
              </a:tr>
              <a:tr h="124473">
                <a:tc gridSpan="9">
                  <a:txBody>
                    <a:bodyPr/>
                    <a:lstStyle/>
                    <a:p>
                      <a:pPr algn="ctr" fontAlgn="b"/>
                      <a:r>
                        <a:rPr lang="en-US" sz="500" b="1" i="0" u="none" strike="noStrike">
                          <a:solidFill>
                            <a:srgbClr val="000000"/>
                          </a:solidFill>
                          <a:effectLst/>
                          <a:latin typeface="Arial" panose="020B0604020202020204" pitchFamily="34" charset="0"/>
                        </a:rPr>
                        <a:t> </a:t>
                      </a:r>
                    </a:p>
                  </a:txBody>
                  <a:tcPr marL="5410" marR="5410" marT="5410"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55474562"/>
                  </a:ext>
                </a:extLst>
              </a:tr>
              <a:tr h="221152">
                <a:tc>
                  <a:txBody>
                    <a:bodyPr/>
                    <a:lstStyle/>
                    <a:p>
                      <a:pPr algn="ctr" fontAlgn="ctr"/>
                      <a:r>
                        <a:rPr lang="en-US" sz="1100" b="1" i="0" u="none" strike="noStrike" dirty="0">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6:1-2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6:3-4</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6:5-6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6:7-8</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6:9-11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6:12-17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8:1-6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4375068"/>
                  </a:ext>
                </a:extLst>
              </a:tr>
              <a:tr h="1594820">
                <a:tc>
                  <a:txBody>
                    <a:bodyPr/>
                    <a:lstStyle/>
                    <a:p>
                      <a:pPr algn="ctr" fontAlgn="ctr"/>
                      <a:r>
                        <a:rPr lang="en-US" sz="1100" b="1" i="0" u="none" strike="noStrike" dirty="0">
                          <a:solidFill>
                            <a:srgbClr val="000000"/>
                          </a:solidFill>
                          <a:effectLst/>
                          <a:latin typeface="Arial" panose="020B0604020202020204" pitchFamily="34" charset="0"/>
                        </a:rPr>
                        <a:t>Seal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White Horse     Bow                        Crown               (Stephanos)       Overcomer                      </a:t>
                      </a:r>
                      <a:r>
                        <a:rPr lang="en-US" sz="1100" b="1" i="0" u="none" strike="noStrike" dirty="0">
                          <a:solidFill>
                            <a:schemeClr val="bg1"/>
                          </a:solidFill>
                          <a:effectLst/>
                          <a:latin typeface="Arial" panose="020B0604020202020204" pitchFamily="34" charset="0"/>
                        </a:rPr>
                        <a:t>THE CHURCH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Red Horse                Takes Peace                       Cause to Kill    One Another   Great Sword                      </a:t>
                      </a:r>
                      <a:r>
                        <a:rPr lang="en-US" sz="1100" b="1" i="0" u="none" strike="noStrike" dirty="0">
                          <a:solidFill>
                            <a:srgbClr val="FF0000"/>
                          </a:solidFill>
                          <a:effectLst/>
                          <a:latin typeface="Arial" panose="020B0604020202020204" pitchFamily="34" charset="0"/>
                        </a:rPr>
                        <a:t>WAR</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Black Horse               Balance (Yoke)                     Inflation on Needed Things                      Not Luxuries       </a:t>
                      </a:r>
                      <a:r>
                        <a:rPr lang="en-US" sz="1100" b="1" i="0" u="none" strike="noStrike" dirty="0">
                          <a:solidFill>
                            <a:srgbClr val="FF0000"/>
                          </a:solidFill>
                          <a:effectLst/>
                          <a:latin typeface="Arial" panose="020B0604020202020204" pitchFamily="34" charset="0"/>
                        </a:rPr>
                        <a:t>ECONOMIC</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Pale Horse                    Death &amp; Hades                          Power Over 1/4                    Sword, Hunger,                      Death &amp; Beasts           </a:t>
                      </a:r>
                      <a:r>
                        <a:rPr lang="en-US" sz="1100" b="1" i="0" u="none" strike="noStrike" dirty="0">
                          <a:solidFill>
                            <a:srgbClr val="FF0000"/>
                          </a:solidFill>
                          <a:effectLst/>
                          <a:latin typeface="Arial" panose="020B0604020202020204" pitchFamily="34" charset="0"/>
                        </a:rPr>
                        <a:t>FAMINE /  PESTILANCE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 Martyred Souls Under Altar                                    "How Long?"                                 White Robes                     Wait for the Remnant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 Earthquake                                    Black Sun &amp;   Blood Moon                                Stars Fall                               Mts &amp; Isles Move                  Rich Men Hide                      from God’s Coming Wrath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1" i="0" u="none" strike="noStrike" dirty="0">
                          <a:solidFill>
                            <a:schemeClr val="bg1"/>
                          </a:solidFill>
                          <a:effectLst/>
                          <a:latin typeface="Arial" panose="020B0604020202020204" pitchFamily="34" charset="0"/>
                        </a:rPr>
                        <a:t> </a:t>
                      </a:r>
                    </a:p>
                  </a:txBody>
                  <a:tcPr marL="5410" marR="5410" marT="54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Silence in Heaven            Angel w/ Censer         Noises, </a:t>
                      </a:r>
                      <a:r>
                        <a:rPr lang="en-US" sz="1100" b="1" i="0" u="none" strike="noStrike" dirty="0" err="1">
                          <a:solidFill>
                            <a:schemeClr val="tx1"/>
                          </a:solidFill>
                          <a:effectLst/>
                          <a:latin typeface="Arial" panose="020B0604020202020204" pitchFamily="34" charset="0"/>
                        </a:rPr>
                        <a:t>Thunderings</a:t>
                      </a:r>
                      <a:r>
                        <a:rPr lang="en-US" sz="1100" b="1" i="0" u="none" strike="noStrike" dirty="0">
                          <a:solidFill>
                            <a:schemeClr val="tx1"/>
                          </a:solidFill>
                          <a:effectLst/>
                          <a:latin typeface="Arial" panose="020B0604020202020204" pitchFamily="34" charset="0"/>
                        </a:rPr>
                        <a:t>,      Lightnings &amp; Earthquake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8941149"/>
                  </a:ext>
                </a:extLst>
              </a:tr>
              <a:tr h="194207">
                <a:tc gridSpan="9">
                  <a:txBody>
                    <a:bodyPr/>
                    <a:lstStyle/>
                    <a:p>
                      <a:pPr algn="ctr" fontAlgn="b"/>
                      <a:r>
                        <a:rPr lang="en-US" sz="1100" b="1" i="0" u="none" strike="noStrike" dirty="0">
                          <a:solidFill>
                            <a:srgbClr val="000000"/>
                          </a:solidFill>
                          <a:effectLst/>
                          <a:latin typeface="Arial" panose="020B0604020202020204" pitchFamily="34" charset="0"/>
                        </a:rPr>
                        <a:t> </a:t>
                      </a:r>
                    </a:p>
                  </a:txBody>
                  <a:tcPr marL="5410" marR="5410" marT="54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0740646"/>
                  </a:ext>
                </a:extLst>
              </a:tr>
              <a:tr h="221152">
                <a:tc>
                  <a:txBody>
                    <a:bodyPr/>
                    <a:lstStyle/>
                    <a:p>
                      <a:pPr algn="ctr" fontAlgn="ctr"/>
                      <a:r>
                        <a:rPr lang="en-US" sz="1100" b="1" i="0" u="none" strike="noStrike" dirty="0">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8:7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8:8-9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8:10-11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8:12-13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9:1-12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9:13-21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11:15-19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5852221"/>
                  </a:ext>
                </a:extLst>
              </a:tr>
              <a:tr h="1594820">
                <a:tc>
                  <a:txBody>
                    <a:bodyPr/>
                    <a:lstStyle/>
                    <a:p>
                      <a:pPr algn="ctr" fontAlgn="ctr"/>
                      <a:r>
                        <a:rPr lang="en-US" sz="1100" b="1" i="0" u="none" strike="noStrike" dirty="0">
                          <a:solidFill>
                            <a:srgbClr val="000000"/>
                          </a:solidFill>
                          <a:effectLst/>
                          <a:latin typeface="Arial" panose="020B0604020202020204" pitchFamily="34" charset="0"/>
                        </a:rPr>
                        <a:t>Trumpet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Hail &amp; Fire from Heaven                  Mingled w/ Blood                    Burn 1/3 of Trees               Burn All Grass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Burning Mountain into Sea                                  1/3 of Sea Creatures Die          Destroy 1/3         of Ships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A Star Falls on         1/3 of Rivers &amp; Springs         Become Bitter     Many Men Die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1/3 of Sun, Moon Stars Dark           Day &amp; Night 1/3 Shorter              "Woe, Woe, Woe“  to Earth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Star from Heaven with Key to Pit     Smoke &amp; Locusts  Harm Those w/out God's Mark 5 Mo.             "Woe, Woe"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4 Angels from Euphrates River      Kill 1/3 of Mankind with Fire, Smoke &amp; Brimstone               Men Don't Repent     3</a:t>
                      </a:r>
                      <a:r>
                        <a:rPr lang="en-US" sz="1100" b="1" i="0" u="none" strike="noStrike" baseline="30000" dirty="0">
                          <a:solidFill>
                            <a:schemeClr val="bg1"/>
                          </a:solidFill>
                          <a:effectLst/>
                          <a:latin typeface="Arial" panose="020B0604020202020204" pitchFamily="34" charset="0"/>
                        </a:rPr>
                        <a:t>rd</a:t>
                      </a:r>
                      <a:r>
                        <a:rPr lang="en-US" sz="1100" b="1" i="0" u="none" strike="noStrike" dirty="0">
                          <a:solidFill>
                            <a:schemeClr val="bg1"/>
                          </a:solidFill>
                          <a:effectLst/>
                          <a:latin typeface="Arial" panose="020B0604020202020204" pitchFamily="34" charset="0"/>
                        </a:rPr>
                        <a:t> "Woe"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Nations to God           Elders Worship     Noises, </a:t>
                      </a:r>
                      <a:r>
                        <a:rPr lang="en-US" sz="1100" b="1" i="0" u="none" strike="noStrike" dirty="0" err="1">
                          <a:solidFill>
                            <a:schemeClr val="bg1"/>
                          </a:solidFill>
                          <a:effectLst/>
                          <a:latin typeface="Arial" panose="020B0604020202020204" pitchFamily="34" charset="0"/>
                        </a:rPr>
                        <a:t>Thunderings</a:t>
                      </a:r>
                      <a:r>
                        <a:rPr lang="en-US" sz="1100" b="1" i="0" u="none" strike="noStrike" dirty="0">
                          <a:solidFill>
                            <a:schemeClr val="bg1"/>
                          </a:solidFill>
                          <a:effectLst/>
                          <a:latin typeface="Arial" panose="020B0604020202020204" pitchFamily="34" charset="0"/>
                        </a:rPr>
                        <a:t>,      Lightnings &amp; Earthquake        Temple Opened</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6557500"/>
                  </a:ext>
                </a:extLst>
              </a:tr>
              <a:tr h="221152">
                <a:tc gridSpan="9">
                  <a:txBody>
                    <a:bodyPr/>
                    <a:lstStyle/>
                    <a:p>
                      <a:pPr algn="l" fontAlgn="ctr"/>
                      <a:r>
                        <a:rPr lang="en-US" sz="1100" b="1" i="0" u="none" strike="noStrike" dirty="0">
                          <a:solidFill>
                            <a:schemeClr val="tx1"/>
                          </a:solidFill>
                          <a:effectLst/>
                          <a:latin typeface="Arial" panose="020B0604020202020204" pitchFamily="34" charset="0"/>
                        </a:rPr>
                        <a:t>Seven Thunders                                   Rev 10:3-4                                     Sealed Up !!!</a:t>
                      </a:r>
                    </a:p>
                  </a:txBody>
                  <a:tcPr marL="5410" marR="5410" marT="541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1491828"/>
                  </a:ext>
                </a:extLst>
              </a:tr>
              <a:tr h="221152">
                <a:tc>
                  <a:txBody>
                    <a:bodyPr/>
                    <a:lstStyle/>
                    <a:p>
                      <a:pPr algn="ctr" fontAlgn="ctr"/>
                      <a:r>
                        <a:rPr lang="en-US" sz="1100" b="1" i="0" u="none" strike="noStrike">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dirty="0">
                          <a:solidFill>
                            <a:srgbClr val="000000"/>
                          </a:solidFill>
                          <a:effectLst/>
                          <a:latin typeface="Arial" panose="020B0604020202020204" pitchFamily="34" charset="0"/>
                        </a:rPr>
                        <a:t>Rev 16:2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Rev 16:3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16:4-7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16:8-9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16:10-11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16:12-16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sz="1100" b="1" i="0" u="none" strike="noStrike" dirty="0">
                          <a:solidFill>
                            <a:srgbClr val="000000"/>
                          </a:solidFill>
                          <a:effectLst/>
                          <a:latin typeface="Arial" panose="020B0604020202020204" pitchFamily="34" charset="0"/>
                        </a:rPr>
                        <a:t>Rev 16:17-21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300552316"/>
                  </a:ext>
                </a:extLst>
              </a:tr>
              <a:tr h="1594820">
                <a:tc>
                  <a:txBody>
                    <a:bodyPr/>
                    <a:lstStyle/>
                    <a:p>
                      <a:pPr algn="ctr" fontAlgn="ctr"/>
                      <a:r>
                        <a:rPr lang="en-US" sz="1100" b="1" i="0" u="none" strike="noStrike">
                          <a:solidFill>
                            <a:srgbClr val="000000"/>
                          </a:solidFill>
                          <a:effectLst/>
                          <a:latin typeface="Arial" panose="020B0604020202020204" pitchFamily="34" charset="0"/>
                        </a:rPr>
                        <a:t>Bowl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Sores on All Men with Mark of the Beast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Sea Becomes Blood                      Every Sea Creature Dies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Rivers &amp; Springs Become Blood                              "True &amp; Righteous are Your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Sun Scorches       All Men                    Do Not Repent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Darkness on Beast Kingdom              Men Gnaw Tongues in Pain</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Euphrates Dries Up                        3 Unclean Spirits    Gather Entire Earth to Battle at      </a:t>
                      </a:r>
                      <a:r>
                        <a:rPr lang="en-US" sz="1100" b="1" i="0" u="none" strike="noStrike" dirty="0" err="1">
                          <a:solidFill>
                            <a:schemeClr val="bg1"/>
                          </a:solidFill>
                          <a:effectLst/>
                          <a:latin typeface="Arial" panose="020B0604020202020204" pitchFamily="34" charset="0"/>
                        </a:rPr>
                        <a:t>HarMegiddo</a:t>
                      </a:r>
                      <a:endParaRPr lang="en-US" sz="1100" b="1" i="0" u="none" strike="noStrike" dirty="0">
                        <a:solidFill>
                          <a:schemeClr val="bg1"/>
                        </a:solidFill>
                        <a:effectLst/>
                        <a:latin typeface="Arial" panose="020B0604020202020204" pitchFamily="34" charset="0"/>
                      </a:endParaRP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sz="1100" b="1" i="0" u="none" strike="noStrike" dirty="0">
                          <a:solidFill>
                            <a:schemeClr val="bg1"/>
                          </a:solidFill>
                          <a:effectLst/>
                          <a:latin typeface="Arial" panose="020B0604020202020204" pitchFamily="34" charset="0"/>
                        </a:rPr>
                        <a:t>Poured on the Air     "It is Done"       Noises, </a:t>
                      </a:r>
                      <a:r>
                        <a:rPr lang="en-US" sz="1100" b="1" i="0" u="none" strike="noStrike" dirty="0" err="1">
                          <a:solidFill>
                            <a:schemeClr val="bg1"/>
                          </a:solidFill>
                          <a:effectLst/>
                          <a:latin typeface="Arial" panose="020B0604020202020204" pitchFamily="34" charset="0"/>
                        </a:rPr>
                        <a:t>Thunderings</a:t>
                      </a:r>
                      <a:r>
                        <a:rPr lang="en-US" sz="1100" b="1" i="0" u="none" strike="noStrike" dirty="0">
                          <a:solidFill>
                            <a:schemeClr val="bg1"/>
                          </a:solidFill>
                          <a:effectLst/>
                          <a:latin typeface="Arial" panose="020B0604020202020204" pitchFamily="34" charset="0"/>
                        </a:rPr>
                        <a:t>,      Lightnings, Earthquake                 &amp; Hail</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026108361"/>
                  </a:ext>
                </a:extLst>
              </a:tr>
            </a:tbl>
          </a:graphicData>
        </a:graphic>
      </p:graphicFrame>
    </p:spTree>
    <p:extLst>
      <p:ext uri="{BB962C8B-B14F-4D97-AF65-F5344CB8AC3E}">
        <p14:creationId xmlns:p14="http://schemas.microsoft.com/office/powerpoint/2010/main" val="1200733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1D94673-E1D9-CEA2-0717-FDE427ED7757}"/>
              </a:ext>
            </a:extLst>
          </p:cNvPr>
          <p:cNvGraphicFramePr>
            <a:graphicFrameLocks noGrp="1"/>
          </p:cNvGraphicFramePr>
          <p:nvPr>
            <p:extLst>
              <p:ext uri="{D42A27DB-BD31-4B8C-83A1-F6EECF244321}">
                <p14:modId xmlns:p14="http://schemas.microsoft.com/office/powerpoint/2010/main" val="3840459863"/>
              </p:ext>
            </p:extLst>
          </p:nvPr>
        </p:nvGraphicFramePr>
        <p:xfrm>
          <a:off x="885825" y="95251"/>
          <a:ext cx="10544175" cy="6648452"/>
        </p:xfrm>
        <a:graphic>
          <a:graphicData uri="http://schemas.openxmlformats.org/drawingml/2006/table">
            <a:tbl>
              <a:tblPr/>
              <a:tblGrid>
                <a:gridCol w="964638">
                  <a:extLst>
                    <a:ext uri="{9D8B030D-6E8A-4147-A177-3AD203B41FA5}">
                      <a16:colId xmlns:a16="http://schemas.microsoft.com/office/drawing/2014/main" val="1435901299"/>
                    </a:ext>
                  </a:extLst>
                </a:gridCol>
                <a:gridCol w="1278434">
                  <a:extLst>
                    <a:ext uri="{9D8B030D-6E8A-4147-A177-3AD203B41FA5}">
                      <a16:colId xmlns:a16="http://schemas.microsoft.com/office/drawing/2014/main" val="2825328034"/>
                    </a:ext>
                  </a:extLst>
                </a:gridCol>
                <a:gridCol w="1231945">
                  <a:extLst>
                    <a:ext uri="{9D8B030D-6E8A-4147-A177-3AD203B41FA5}">
                      <a16:colId xmlns:a16="http://schemas.microsoft.com/office/drawing/2014/main" val="3167776089"/>
                    </a:ext>
                  </a:extLst>
                </a:gridCol>
                <a:gridCol w="1359789">
                  <a:extLst>
                    <a:ext uri="{9D8B030D-6E8A-4147-A177-3AD203B41FA5}">
                      <a16:colId xmlns:a16="http://schemas.microsoft.com/office/drawing/2014/main" val="457332901"/>
                    </a:ext>
                  </a:extLst>
                </a:gridCol>
                <a:gridCol w="1359789">
                  <a:extLst>
                    <a:ext uri="{9D8B030D-6E8A-4147-A177-3AD203B41FA5}">
                      <a16:colId xmlns:a16="http://schemas.microsoft.com/office/drawing/2014/main" val="3970420213"/>
                    </a:ext>
                  </a:extLst>
                </a:gridCol>
                <a:gridCol w="1394655">
                  <a:extLst>
                    <a:ext uri="{9D8B030D-6E8A-4147-A177-3AD203B41FA5}">
                      <a16:colId xmlns:a16="http://schemas.microsoft.com/office/drawing/2014/main" val="2813261295"/>
                    </a:ext>
                  </a:extLst>
                </a:gridCol>
                <a:gridCol w="1490537">
                  <a:extLst>
                    <a:ext uri="{9D8B030D-6E8A-4147-A177-3AD203B41FA5}">
                      <a16:colId xmlns:a16="http://schemas.microsoft.com/office/drawing/2014/main" val="3927669047"/>
                    </a:ext>
                  </a:extLst>
                </a:gridCol>
                <a:gridCol w="104599">
                  <a:extLst>
                    <a:ext uri="{9D8B030D-6E8A-4147-A177-3AD203B41FA5}">
                      <a16:colId xmlns:a16="http://schemas.microsoft.com/office/drawing/2014/main" val="3099739535"/>
                    </a:ext>
                  </a:extLst>
                </a:gridCol>
                <a:gridCol w="1359789">
                  <a:extLst>
                    <a:ext uri="{9D8B030D-6E8A-4147-A177-3AD203B41FA5}">
                      <a16:colId xmlns:a16="http://schemas.microsoft.com/office/drawing/2014/main" val="1330195557"/>
                    </a:ext>
                  </a:extLst>
                </a:gridCol>
              </a:tblGrid>
              <a:tr h="274514">
                <a:tc gridSpan="9">
                  <a:txBody>
                    <a:bodyPr/>
                    <a:lstStyle/>
                    <a:p>
                      <a:pPr algn="ctr" fontAlgn="ctr"/>
                      <a:r>
                        <a:rPr lang="en-US" sz="1100" b="1" i="0" u="none" strike="noStrike">
                          <a:solidFill>
                            <a:srgbClr val="000000"/>
                          </a:solidFill>
                          <a:effectLst/>
                          <a:latin typeface="Arial" panose="020B0604020202020204" pitchFamily="34" charset="0"/>
                        </a:rPr>
                        <a:t>The Revelation Judgments</a:t>
                      </a:r>
                    </a:p>
                  </a:txBody>
                  <a:tcPr marL="5410" marR="5410" marT="5410"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71353899"/>
                  </a:ext>
                </a:extLst>
              </a:tr>
              <a:tr h="386190">
                <a:tc>
                  <a:txBody>
                    <a:bodyPr/>
                    <a:lstStyle/>
                    <a:p>
                      <a:pPr algn="l" fontAlgn="b"/>
                      <a:r>
                        <a:rPr lang="en-US" sz="500" b="1" i="0" u="none" strike="noStrike">
                          <a:solidFill>
                            <a:srgbClr val="000000"/>
                          </a:solidFill>
                          <a:effectLst/>
                          <a:latin typeface="Arial" panose="020B0604020202020204" pitchFamily="34" charset="0"/>
                        </a:rPr>
                        <a:t> </a:t>
                      </a:r>
                    </a:p>
                  </a:txBody>
                  <a:tcPr marL="5410" marR="5410" marT="54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900" b="1" i="0" u="none" strike="noStrike">
                          <a:solidFill>
                            <a:srgbClr val="000000"/>
                          </a:solidFill>
                          <a:effectLst/>
                          <a:latin typeface="Arial" panose="020B0604020202020204" pitchFamily="34" charset="0"/>
                        </a:rPr>
                        <a:t>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4</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5</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900" b="1" i="0" u="none" strike="noStrike">
                          <a:solidFill>
                            <a:srgbClr val="000000"/>
                          </a:solidFill>
                          <a:effectLst/>
                          <a:latin typeface="Arial" panose="020B0604020202020204" pitchFamily="34" charset="0"/>
                        </a:rPr>
                        <a:t>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3015942"/>
                  </a:ext>
                </a:extLst>
              </a:tr>
              <a:tr h="124473">
                <a:tc gridSpan="9">
                  <a:txBody>
                    <a:bodyPr/>
                    <a:lstStyle/>
                    <a:p>
                      <a:pPr algn="ctr" fontAlgn="b"/>
                      <a:r>
                        <a:rPr lang="en-US" sz="500" b="1" i="0" u="none" strike="noStrike">
                          <a:solidFill>
                            <a:srgbClr val="000000"/>
                          </a:solidFill>
                          <a:effectLst/>
                          <a:latin typeface="Arial" panose="020B0604020202020204" pitchFamily="34" charset="0"/>
                        </a:rPr>
                        <a:t> </a:t>
                      </a:r>
                    </a:p>
                  </a:txBody>
                  <a:tcPr marL="5410" marR="5410" marT="5410"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55474562"/>
                  </a:ext>
                </a:extLst>
              </a:tr>
              <a:tr h="221152">
                <a:tc>
                  <a:txBody>
                    <a:bodyPr/>
                    <a:lstStyle/>
                    <a:p>
                      <a:pPr algn="ctr" fontAlgn="ctr"/>
                      <a:r>
                        <a:rPr lang="en-US" sz="1100" b="1" i="0" u="none" strike="noStrike" dirty="0">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6:1-2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6:3-4</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6:5-6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6:7-8</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6:9-11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6:12-17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8:1-6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4375068"/>
                  </a:ext>
                </a:extLst>
              </a:tr>
              <a:tr h="1594820">
                <a:tc>
                  <a:txBody>
                    <a:bodyPr/>
                    <a:lstStyle/>
                    <a:p>
                      <a:pPr algn="ctr" fontAlgn="ctr"/>
                      <a:r>
                        <a:rPr lang="en-US" sz="1100" b="1" i="0" u="none" strike="noStrike" dirty="0">
                          <a:solidFill>
                            <a:srgbClr val="000000"/>
                          </a:solidFill>
                          <a:effectLst/>
                          <a:latin typeface="Arial" panose="020B0604020202020204" pitchFamily="34" charset="0"/>
                        </a:rPr>
                        <a:t>Seal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White Horse     Bow                        Crown               (Stephanos)       Overcomer                      </a:t>
                      </a:r>
                      <a:r>
                        <a:rPr lang="en-US" sz="1100" b="1" i="0" u="none" strike="noStrike" dirty="0">
                          <a:solidFill>
                            <a:schemeClr val="bg1"/>
                          </a:solidFill>
                          <a:effectLst/>
                          <a:latin typeface="Arial" panose="020B0604020202020204" pitchFamily="34" charset="0"/>
                        </a:rPr>
                        <a:t>THE CHURCH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Red Horse                Takes Peace                       Cause to Kill    One Another   Great Sword                      </a:t>
                      </a:r>
                      <a:r>
                        <a:rPr lang="en-US" sz="1100" b="1" i="0" u="none" strike="noStrike" dirty="0">
                          <a:solidFill>
                            <a:srgbClr val="FF0000"/>
                          </a:solidFill>
                          <a:effectLst/>
                          <a:latin typeface="Arial" panose="020B0604020202020204" pitchFamily="34" charset="0"/>
                        </a:rPr>
                        <a:t>WAR</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Black Horse               Balance (Yoke)                     Inflation on Needed Things                      Not Luxuries       </a:t>
                      </a:r>
                      <a:r>
                        <a:rPr lang="en-US" sz="1100" b="1" i="0" u="none" strike="noStrike" dirty="0">
                          <a:solidFill>
                            <a:srgbClr val="FF0000"/>
                          </a:solidFill>
                          <a:effectLst/>
                          <a:latin typeface="Arial" panose="020B0604020202020204" pitchFamily="34" charset="0"/>
                        </a:rPr>
                        <a:t>ECONOMIC</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Pale Horse                    Death &amp; Hades                          Power Over 1/4                    Sword, Hunger,                      Death &amp; Beasts           </a:t>
                      </a:r>
                      <a:r>
                        <a:rPr lang="en-US" sz="1100" b="1" i="0" u="none" strike="noStrike" dirty="0">
                          <a:solidFill>
                            <a:srgbClr val="FF0000"/>
                          </a:solidFill>
                          <a:effectLst/>
                          <a:latin typeface="Arial" panose="020B0604020202020204" pitchFamily="34" charset="0"/>
                        </a:rPr>
                        <a:t>FAMINE /  PESTILANCE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 Martyred Souls Under Altar                                    "How Long?"                                 White Robes                     Wait for the Remnant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 Earthquake                                    Black Sun &amp;   Blood Moon                                Stars Fall                               Mts &amp; Isles Move                  Rich Men Hide                      from God’s Coming Wrath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1" i="0" u="none" strike="noStrike" dirty="0">
                          <a:solidFill>
                            <a:schemeClr val="bg1"/>
                          </a:solidFill>
                          <a:effectLst/>
                          <a:latin typeface="Arial" panose="020B0604020202020204" pitchFamily="34" charset="0"/>
                        </a:rPr>
                        <a:t> </a:t>
                      </a:r>
                    </a:p>
                  </a:txBody>
                  <a:tcPr marL="5410" marR="5410" marT="54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Silence in Heaven            Angel w/ Censer         Noises, </a:t>
                      </a:r>
                      <a:r>
                        <a:rPr lang="en-US" sz="1100" b="1" i="0" u="none" strike="noStrike" dirty="0" err="1">
                          <a:solidFill>
                            <a:schemeClr val="tx1"/>
                          </a:solidFill>
                          <a:effectLst/>
                          <a:latin typeface="Arial" panose="020B0604020202020204" pitchFamily="34" charset="0"/>
                        </a:rPr>
                        <a:t>Thunderings</a:t>
                      </a:r>
                      <a:r>
                        <a:rPr lang="en-US" sz="1100" b="1" i="0" u="none" strike="noStrike" dirty="0">
                          <a:solidFill>
                            <a:schemeClr val="tx1"/>
                          </a:solidFill>
                          <a:effectLst/>
                          <a:latin typeface="Arial" panose="020B0604020202020204" pitchFamily="34" charset="0"/>
                        </a:rPr>
                        <a:t>,      Lightnings &amp; Earthquake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8941149"/>
                  </a:ext>
                </a:extLst>
              </a:tr>
              <a:tr h="194207">
                <a:tc gridSpan="9">
                  <a:txBody>
                    <a:bodyPr/>
                    <a:lstStyle/>
                    <a:p>
                      <a:pPr algn="ctr" fontAlgn="b"/>
                      <a:r>
                        <a:rPr lang="en-US" sz="1100" b="1" i="0" u="none" strike="noStrike" dirty="0">
                          <a:solidFill>
                            <a:srgbClr val="000000"/>
                          </a:solidFill>
                          <a:effectLst/>
                          <a:latin typeface="Arial" panose="020B0604020202020204" pitchFamily="34" charset="0"/>
                        </a:rPr>
                        <a:t> </a:t>
                      </a:r>
                    </a:p>
                  </a:txBody>
                  <a:tcPr marL="5410" marR="5410" marT="54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0740646"/>
                  </a:ext>
                </a:extLst>
              </a:tr>
              <a:tr h="221152">
                <a:tc>
                  <a:txBody>
                    <a:bodyPr/>
                    <a:lstStyle/>
                    <a:p>
                      <a:pPr algn="ctr" fontAlgn="ctr"/>
                      <a:r>
                        <a:rPr lang="en-US" sz="1100" b="1" i="0" u="none" strike="noStrike" dirty="0">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8:7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8:8-9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8:10-11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8:12-13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9:1-12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9:13-21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11:15-19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5852221"/>
                  </a:ext>
                </a:extLst>
              </a:tr>
              <a:tr h="1594820">
                <a:tc>
                  <a:txBody>
                    <a:bodyPr/>
                    <a:lstStyle/>
                    <a:p>
                      <a:pPr algn="ctr" fontAlgn="ctr"/>
                      <a:r>
                        <a:rPr lang="en-US" sz="1100" b="1" i="0" u="none" strike="noStrike" dirty="0">
                          <a:solidFill>
                            <a:srgbClr val="000000"/>
                          </a:solidFill>
                          <a:effectLst/>
                          <a:latin typeface="Arial" panose="020B0604020202020204" pitchFamily="34" charset="0"/>
                        </a:rPr>
                        <a:t>Trumpet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Hail &amp; Fire from Heaven                  Mingled w/ Blood                    Burn 1/3 of Trees               Burn All Grass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Burning Mountain into Sea                                  1/3 of Sea Creatures Die          Destroy 1/3         of Ships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A Star Falls on         1/3 of Rivers &amp; Springs         Become Bitter     Many Men Die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1/3 of Sun, Moon Stars Dark           Day &amp; Night 1/3 Shorter              "Woe, Woe, Woe“  to Earth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dirty="0">
                          <a:solidFill>
                            <a:schemeClr val="tx1"/>
                          </a:solidFill>
                          <a:effectLst/>
                          <a:latin typeface="Arial" panose="020B0604020202020204" pitchFamily="34" charset="0"/>
                        </a:rPr>
                        <a:t>Star from Heaven with Key to Pit     Smoke &amp; Locusts  Harm Those w/out God's Mark 5 Mo.             "Woe, Woe"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4 Angels from Euphrates River      Kill 1/3 of Mankind with Fire, Smoke &amp; Brimstone               Men Don't Repent     3</a:t>
                      </a:r>
                      <a:r>
                        <a:rPr lang="en-US" sz="1100" b="1" i="0" u="none" strike="noStrike" baseline="30000" dirty="0">
                          <a:solidFill>
                            <a:schemeClr val="tx1"/>
                          </a:solidFill>
                          <a:effectLst/>
                          <a:latin typeface="Arial" panose="020B0604020202020204" pitchFamily="34" charset="0"/>
                        </a:rPr>
                        <a:t>rd</a:t>
                      </a:r>
                      <a:r>
                        <a:rPr lang="en-US" sz="1100" b="1" i="0" u="none" strike="noStrike" dirty="0">
                          <a:solidFill>
                            <a:schemeClr val="tx1"/>
                          </a:solidFill>
                          <a:effectLst/>
                          <a:latin typeface="Arial" panose="020B0604020202020204" pitchFamily="34" charset="0"/>
                        </a:rPr>
                        <a:t> "Woe"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Nations to God           Elders Worship     Noises, </a:t>
                      </a:r>
                      <a:r>
                        <a:rPr lang="en-US" sz="1100" b="1" i="0" u="none" strike="noStrike" dirty="0" err="1">
                          <a:solidFill>
                            <a:schemeClr val="bg1"/>
                          </a:solidFill>
                          <a:effectLst/>
                          <a:latin typeface="Arial" panose="020B0604020202020204" pitchFamily="34" charset="0"/>
                        </a:rPr>
                        <a:t>Thunderings</a:t>
                      </a:r>
                      <a:r>
                        <a:rPr lang="en-US" sz="1100" b="1" i="0" u="none" strike="noStrike" dirty="0">
                          <a:solidFill>
                            <a:schemeClr val="bg1"/>
                          </a:solidFill>
                          <a:effectLst/>
                          <a:latin typeface="Arial" panose="020B0604020202020204" pitchFamily="34" charset="0"/>
                        </a:rPr>
                        <a:t>,      Lightnings &amp; Earthquake        Temple Opened</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6557500"/>
                  </a:ext>
                </a:extLst>
              </a:tr>
              <a:tr h="221152">
                <a:tc gridSpan="9">
                  <a:txBody>
                    <a:bodyPr/>
                    <a:lstStyle/>
                    <a:p>
                      <a:pPr algn="l" fontAlgn="ctr"/>
                      <a:r>
                        <a:rPr lang="en-US" sz="1100" b="1" i="0" u="none" strike="noStrike" dirty="0">
                          <a:solidFill>
                            <a:schemeClr val="tx1"/>
                          </a:solidFill>
                          <a:effectLst/>
                          <a:latin typeface="Arial" panose="020B0604020202020204" pitchFamily="34" charset="0"/>
                        </a:rPr>
                        <a:t>Seven Thunders                                   Rev 10:3-4                                     Sealed Up !!!</a:t>
                      </a:r>
                    </a:p>
                  </a:txBody>
                  <a:tcPr marL="5410" marR="5410" marT="541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1491828"/>
                  </a:ext>
                </a:extLst>
              </a:tr>
              <a:tr h="221152">
                <a:tc>
                  <a:txBody>
                    <a:bodyPr/>
                    <a:lstStyle/>
                    <a:p>
                      <a:pPr algn="ctr" fontAlgn="ctr"/>
                      <a:r>
                        <a:rPr lang="en-US" sz="1100" b="1" i="0" u="none" strike="noStrike">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dirty="0">
                          <a:solidFill>
                            <a:srgbClr val="000000"/>
                          </a:solidFill>
                          <a:effectLst/>
                          <a:latin typeface="Arial" panose="020B0604020202020204" pitchFamily="34" charset="0"/>
                        </a:rPr>
                        <a:t>Rev 16:2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Rev 16:3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16:4-7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16:8-9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16:10-11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16:12-16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sz="1100" b="1" i="0" u="none" strike="noStrike" dirty="0">
                          <a:solidFill>
                            <a:srgbClr val="000000"/>
                          </a:solidFill>
                          <a:effectLst/>
                          <a:latin typeface="Arial" panose="020B0604020202020204" pitchFamily="34" charset="0"/>
                        </a:rPr>
                        <a:t>Rev 16:17-21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300552316"/>
                  </a:ext>
                </a:extLst>
              </a:tr>
              <a:tr h="1594820">
                <a:tc>
                  <a:txBody>
                    <a:bodyPr/>
                    <a:lstStyle/>
                    <a:p>
                      <a:pPr algn="ctr" fontAlgn="ctr"/>
                      <a:r>
                        <a:rPr lang="en-US" sz="1100" b="1" i="0" u="none" strike="noStrike">
                          <a:solidFill>
                            <a:srgbClr val="000000"/>
                          </a:solidFill>
                          <a:effectLst/>
                          <a:latin typeface="Arial" panose="020B0604020202020204" pitchFamily="34" charset="0"/>
                        </a:rPr>
                        <a:t>Bowl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Sores on All Men with Mark of the Beast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Sea Becomes Blood                      Every Sea Creature Dies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Rivers &amp; Springs Become Blood                              "True &amp; Righteous are Your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Sun Scorches       All Men                    Do Not Repent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Darkness on Beast Kingdom              Men Gnaw Tongues in Pain</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Euphrates Dries Up                        3 Unclean Spirits    Gather Entire Earth to Battle at      </a:t>
                      </a:r>
                      <a:r>
                        <a:rPr lang="en-US" sz="1100" b="1" i="0" u="none" strike="noStrike" dirty="0" err="1">
                          <a:solidFill>
                            <a:schemeClr val="bg1"/>
                          </a:solidFill>
                          <a:effectLst/>
                          <a:latin typeface="Arial" panose="020B0604020202020204" pitchFamily="34" charset="0"/>
                        </a:rPr>
                        <a:t>HarMegiddo</a:t>
                      </a:r>
                      <a:endParaRPr lang="en-US" sz="1100" b="1" i="0" u="none" strike="noStrike" dirty="0">
                        <a:solidFill>
                          <a:schemeClr val="bg1"/>
                        </a:solidFill>
                        <a:effectLst/>
                        <a:latin typeface="Arial" panose="020B0604020202020204" pitchFamily="34" charset="0"/>
                      </a:endParaRP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sz="1100" b="1" i="0" u="none" strike="noStrike" dirty="0">
                          <a:solidFill>
                            <a:schemeClr val="bg1"/>
                          </a:solidFill>
                          <a:effectLst/>
                          <a:latin typeface="Arial" panose="020B0604020202020204" pitchFamily="34" charset="0"/>
                        </a:rPr>
                        <a:t>Poured on the Air     "It is Done"       Noises, </a:t>
                      </a:r>
                      <a:r>
                        <a:rPr lang="en-US" sz="1100" b="1" i="0" u="none" strike="noStrike" dirty="0" err="1">
                          <a:solidFill>
                            <a:schemeClr val="bg1"/>
                          </a:solidFill>
                          <a:effectLst/>
                          <a:latin typeface="Arial" panose="020B0604020202020204" pitchFamily="34" charset="0"/>
                        </a:rPr>
                        <a:t>Thunderings</a:t>
                      </a:r>
                      <a:r>
                        <a:rPr lang="en-US" sz="1100" b="1" i="0" u="none" strike="noStrike" dirty="0">
                          <a:solidFill>
                            <a:schemeClr val="bg1"/>
                          </a:solidFill>
                          <a:effectLst/>
                          <a:latin typeface="Arial" panose="020B0604020202020204" pitchFamily="34" charset="0"/>
                        </a:rPr>
                        <a:t>,      Lightnings, Earthquake                 &amp; Hail</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026108361"/>
                  </a:ext>
                </a:extLst>
              </a:tr>
            </a:tbl>
          </a:graphicData>
        </a:graphic>
      </p:graphicFrame>
    </p:spTree>
    <p:extLst>
      <p:ext uri="{BB962C8B-B14F-4D97-AF65-F5344CB8AC3E}">
        <p14:creationId xmlns:p14="http://schemas.microsoft.com/office/powerpoint/2010/main" val="634983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1D94673-E1D9-CEA2-0717-FDE427ED7757}"/>
              </a:ext>
            </a:extLst>
          </p:cNvPr>
          <p:cNvGraphicFramePr>
            <a:graphicFrameLocks noGrp="1"/>
          </p:cNvGraphicFramePr>
          <p:nvPr>
            <p:extLst>
              <p:ext uri="{D42A27DB-BD31-4B8C-83A1-F6EECF244321}">
                <p14:modId xmlns:p14="http://schemas.microsoft.com/office/powerpoint/2010/main" val="2109173528"/>
              </p:ext>
            </p:extLst>
          </p:nvPr>
        </p:nvGraphicFramePr>
        <p:xfrm>
          <a:off x="885825" y="95251"/>
          <a:ext cx="10544175" cy="6648452"/>
        </p:xfrm>
        <a:graphic>
          <a:graphicData uri="http://schemas.openxmlformats.org/drawingml/2006/table">
            <a:tbl>
              <a:tblPr/>
              <a:tblGrid>
                <a:gridCol w="964638">
                  <a:extLst>
                    <a:ext uri="{9D8B030D-6E8A-4147-A177-3AD203B41FA5}">
                      <a16:colId xmlns:a16="http://schemas.microsoft.com/office/drawing/2014/main" val="1435901299"/>
                    </a:ext>
                  </a:extLst>
                </a:gridCol>
                <a:gridCol w="1278434">
                  <a:extLst>
                    <a:ext uri="{9D8B030D-6E8A-4147-A177-3AD203B41FA5}">
                      <a16:colId xmlns:a16="http://schemas.microsoft.com/office/drawing/2014/main" val="2825328034"/>
                    </a:ext>
                  </a:extLst>
                </a:gridCol>
                <a:gridCol w="1231945">
                  <a:extLst>
                    <a:ext uri="{9D8B030D-6E8A-4147-A177-3AD203B41FA5}">
                      <a16:colId xmlns:a16="http://schemas.microsoft.com/office/drawing/2014/main" val="3167776089"/>
                    </a:ext>
                  </a:extLst>
                </a:gridCol>
                <a:gridCol w="1359789">
                  <a:extLst>
                    <a:ext uri="{9D8B030D-6E8A-4147-A177-3AD203B41FA5}">
                      <a16:colId xmlns:a16="http://schemas.microsoft.com/office/drawing/2014/main" val="457332901"/>
                    </a:ext>
                  </a:extLst>
                </a:gridCol>
                <a:gridCol w="1359789">
                  <a:extLst>
                    <a:ext uri="{9D8B030D-6E8A-4147-A177-3AD203B41FA5}">
                      <a16:colId xmlns:a16="http://schemas.microsoft.com/office/drawing/2014/main" val="3970420213"/>
                    </a:ext>
                  </a:extLst>
                </a:gridCol>
                <a:gridCol w="1394655">
                  <a:extLst>
                    <a:ext uri="{9D8B030D-6E8A-4147-A177-3AD203B41FA5}">
                      <a16:colId xmlns:a16="http://schemas.microsoft.com/office/drawing/2014/main" val="2813261295"/>
                    </a:ext>
                  </a:extLst>
                </a:gridCol>
                <a:gridCol w="1490537">
                  <a:extLst>
                    <a:ext uri="{9D8B030D-6E8A-4147-A177-3AD203B41FA5}">
                      <a16:colId xmlns:a16="http://schemas.microsoft.com/office/drawing/2014/main" val="3927669047"/>
                    </a:ext>
                  </a:extLst>
                </a:gridCol>
                <a:gridCol w="104599">
                  <a:extLst>
                    <a:ext uri="{9D8B030D-6E8A-4147-A177-3AD203B41FA5}">
                      <a16:colId xmlns:a16="http://schemas.microsoft.com/office/drawing/2014/main" val="3099739535"/>
                    </a:ext>
                  </a:extLst>
                </a:gridCol>
                <a:gridCol w="1359789">
                  <a:extLst>
                    <a:ext uri="{9D8B030D-6E8A-4147-A177-3AD203B41FA5}">
                      <a16:colId xmlns:a16="http://schemas.microsoft.com/office/drawing/2014/main" val="1330195557"/>
                    </a:ext>
                  </a:extLst>
                </a:gridCol>
              </a:tblGrid>
              <a:tr h="274514">
                <a:tc gridSpan="9">
                  <a:txBody>
                    <a:bodyPr/>
                    <a:lstStyle/>
                    <a:p>
                      <a:pPr algn="ctr" fontAlgn="ctr"/>
                      <a:r>
                        <a:rPr lang="en-US" sz="1100" b="1" i="0" u="none" strike="noStrike">
                          <a:solidFill>
                            <a:srgbClr val="000000"/>
                          </a:solidFill>
                          <a:effectLst/>
                          <a:latin typeface="Arial" panose="020B0604020202020204" pitchFamily="34" charset="0"/>
                        </a:rPr>
                        <a:t>The Revelation Judgments</a:t>
                      </a:r>
                    </a:p>
                  </a:txBody>
                  <a:tcPr marL="5410" marR="5410" marT="5410"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71353899"/>
                  </a:ext>
                </a:extLst>
              </a:tr>
              <a:tr h="386190">
                <a:tc>
                  <a:txBody>
                    <a:bodyPr/>
                    <a:lstStyle/>
                    <a:p>
                      <a:pPr algn="l" fontAlgn="b"/>
                      <a:r>
                        <a:rPr lang="en-US" sz="500" b="1" i="0" u="none" strike="noStrike">
                          <a:solidFill>
                            <a:srgbClr val="000000"/>
                          </a:solidFill>
                          <a:effectLst/>
                          <a:latin typeface="Arial" panose="020B0604020202020204" pitchFamily="34" charset="0"/>
                        </a:rPr>
                        <a:t> </a:t>
                      </a:r>
                    </a:p>
                  </a:txBody>
                  <a:tcPr marL="5410" marR="5410" marT="54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900" b="1" i="0" u="none" strike="noStrike">
                          <a:solidFill>
                            <a:srgbClr val="000000"/>
                          </a:solidFill>
                          <a:effectLst/>
                          <a:latin typeface="Arial" panose="020B0604020202020204" pitchFamily="34" charset="0"/>
                        </a:rPr>
                        <a:t>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4</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5</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900" b="1" i="0" u="none" strike="noStrike">
                          <a:solidFill>
                            <a:srgbClr val="000000"/>
                          </a:solidFill>
                          <a:effectLst/>
                          <a:latin typeface="Arial" panose="020B0604020202020204" pitchFamily="34" charset="0"/>
                        </a:rPr>
                        <a:t>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3015942"/>
                  </a:ext>
                </a:extLst>
              </a:tr>
              <a:tr h="124473">
                <a:tc gridSpan="9">
                  <a:txBody>
                    <a:bodyPr/>
                    <a:lstStyle/>
                    <a:p>
                      <a:pPr algn="ctr" fontAlgn="b"/>
                      <a:r>
                        <a:rPr lang="en-US" sz="500" b="1" i="0" u="none" strike="noStrike">
                          <a:solidFill>
                            <a:srgbClr val="000000"/>
                          </a:solidFill>
                          <a:effectLst/>
                          <a:latin typeface="Arial" panose="020B0604020202020204" pitchFamily="34" charset="0"/>
                        </a:rPr>
                        <a:t> </a:t>
                      </a:r>
                    </a:p>
                  </a:txBody>
                  <a:tcPr marL="5410" marR="5410" marT="5410"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55474562"/>
                  </a:ext>
                </a:extLst>
              </a:tr>
              <a:tr h="221152">
                <a:tc>
                  <a:txBody>
                    <a:bodyPr/>
                    <a:lstStyle/>
                    <a:p>
                      <a:pPr algn="ctr" fontAlgn="ctr"/>
                      <a:r>
                        <a:rPr lang="en-US" sz="1100" b="1" i="0" u="none" strike="noStrike" dirty="0">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6:1-2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6:3-4</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6:5-6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6:7-8</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6:9-11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6:12-17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8:1-6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4375068"/>
                  </a:ext>
                </a:extLst>
              </a:tr>
              <a:tr h="1594820">
                <a:tc>
                  <a:txBody>
                    <a:bodyPr/>
                    <a:lstStyle/>
                    <a:p>
                      <a:pPr algn="ctr" fontAlgn="ctr"/>
                      <a:r>
                        <a:rPr lang="en-US" sz="1100" b="1" i="0" u="none" strike="noStrike" dirty="0">
                          <a:solidFill>
                            <a:srgbClr val="000000"/>
                          </a:solidFill>
                          <a:effectLst/>
                          <a:latin typeface="Arial" panose="020B0604020202020204" pitchFamily="34" charset="0"/>
                        </a:rPr>
                        <a:t>Seal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White Horse     Bow                        Crown               (Stephanos)       Overcomer                      </a:t>
                      </a:r>
                      <a:r>
                        <a:rPr lang="en-US" sz="1100" b="1" i="0" u="none" strike="noStrike" dirty="0">
                          <a:solidFill>
                            <a:schemeClr val="bg1"/>
                          </a:solidFill>
                          <a:effectLst/>
                          <a:latin typeface="Arial" panose="020B0604020202020204" pitchFamily="34" charset="0"/>
                        </a:rPr>
                        <a:t>THE CHURCH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Red Horse                Takes Peace                       Cause to Kill    One Another   Great Sword                      </a:t>
                      </a:r>
                      <a:r>
                        <a:rPr lang="en-US" sz="1100" b="1" i="0" u="none" strike="noStrike" dirty="0">
                          <a:solidFill>
                            <a:srgbClr val="FF0000"/>
                          </a:solidFill>
                          <a:effectLst/>
                          <a:latin typeface="Arial" panose="020B0604020202020204" pitchFamily="34" charset="0"/>
                        </a:rPr>
                        <a:t>WAR</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Black Horse               Balance (Yoke)                     Inflation on Needed Things                      Not Luxuries       </a:t>
                      </a:r>
                      <a:r>
                        <a:rPr lang="en-US" sz="1100" b="1" i="0" u="none" strike="noStrike" dirty="0">
                          <a:solidFill>
                            <a:srgbClr val="FF0000"/>
                          </a:solidFill>
                          <a:effectLst/>
                          <a:latin typeface="Arial" panose="020B0604020202020204" pitchFamily="34" charset="0"/>
                        </a:rPr>
                        <a:t>ECONOMIC</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Pale Horse                    Death &amp; Hades                          Power Over 1/4                    Sword, Hunger,                      Death &amp; Beasts           </a:t>
                      </a:r>
                      <a:r>
                        <a:rPr lang="en-US" sz="1100" b="1" i="0" u="none" strike="noStrike" dirty="0">
                          <a:solidFill>
                            <a:srgbClr val="FF0000"/>
                          </a:solidFill>
                          <a:effectLst/>
                          <a:latin typeface="Arial" panose="020B0604020202020204" pitchFamily="34" charset="0"/>
                        </a:rPr>
                        <a:t>FAMINE /  PESTILANCE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 Martyred Souls Under Altar                                    "How Long?"                                 White Robes                     Wait for the Remnant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 Earthquake                                    Black Sun &amp;   Blood Moon                                Stars Fall                               Mts &amp; Isles Move                  Rich Men Hide                      from God’s Coming Wrath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1" i="0" u="none" strike="noStrike" dirty="0">
                          <a:solidFill>
                            <a:schemeClr val="bg1"/>
                          </a:solidFill>
                          <a:effectLst/>
                          <a:latin typeface="Arial" panose="020B0604020202020204" pitchFamily="34" charset="0"/>
                        </a:rPr>
                        <a:t> </a:t>
                      </a:r>
                    </a:p>
                  </a:txBody>
                  <a:tcPr marL="5410" marR="5410" marT="54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Silence in Heaven            Angel w/ Censer         Noises, </a:t>
                      </a:r>
                      <a:r>
                        <a:rPr lang="en-US" sz="1100" b="1" i="0" u="none" strike="noStrike" dirty="0" err="1">
                          <a:solidFill>
                            <a:schemeClr val="tx1"/>
                          </a:solidFill>
                          <a:effectLst/>
                          <a:latin typeface="Arial" panose="020B0604020202020204" pitchFamily="34" charset="0"/>
                        </a:rPr>
                        <a:t>Thunderings</a:t>
                      </a:r>
                      <a:r>
                        <a:rPr lang="en-US" sz="1100" b="1" i="0" u="none" strike="noStrike" dirty="0">
                          <a:solidFill>
                            <a:schemeClr val="tx1"/>
                          </a:solidFill>
                          <a:effectLst/>
                          <a:latin typeface="Arial" panose="020B0604020202020204" pitchFamily="34" charset="0"/>
                        </a:rPr>
                        <a:t>,      Lightnings &amp; Earthquake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8941149"/>
                  </a:ext>
                </a:extLst>
              </a:tr>
              <a:tr h="194207">
                <a:tc gridSpan="9">
                  <a:txBody>
                    <a:bodyPr/>
                    <a:lstStyle/>
                    <a:p>
                      <a:pPr algn="ctr" fontAlgn="b"/>
                      <a:r>
                        <a:rPr lang="en-US" sz="1100" b="1" i="0" u="none" strike="noStrike" dirty="0">
                          <a:solidFill>
                            <a:srgbClr val="000000"/>
                          </a:solidFill>
                          <a:effectLst/>
                          <a:latin typeface="Arial" panose="020B0604020202020204" pitchFamily="34" charset="0"/>
                        </a:rPr>
                        <a:t> </a:t>
                      </a:r>
                    </a:p>
                  </a:txBody>
                  <a:tcPr marL="5410" marR="5410" marT="54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0740646"/>
                  </a:ext>
                </a:extLst>
              </a:tr>
              <a:tr h="221152">
                <a:tc>
                  <a:txBody>
                    <a:bodyPr/>
                    <a:lstStyle/>
                    <a:p>
                      <a:pPr algn="ctr" fontAlgn="ctr"/>
                      <a:r>
                        <a:rPr lang="en-US" sz="1100" b="1" i="0" u="none" strike="noStrike" dirty="0">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8:7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8:8-9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8:10-11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8:12-13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9:1-12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9:13-21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11:15-19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5852221"/>
                  </a:ext>
                </a:extLst>
              </a:tr>
              <a:tr h="1594820">
                <a:tc>
                  <a:txBody>
                    <a:bodyPr/>
                    <a:lstStyle/>
                    <a:p>
                      <a:pPr algn="ctr" fontAlgn="ctr"/>
                      <a:r>
                        <a:rPr lang="en-US" sz="1100" b="1" i="0" u="none" strike="noStrike" dirty="0">
                          <a:solidFill>
                            <a:srgbClr val="000000"/>
                          </a:solidFill>
                          <a:effectLst/>
                          <a:latin typeface="Arial" panose="020B0604020202020204" pitchFamily="34" charset="0"/>
                        </a:rPr>
                        <a:t>Trumpet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Hail &amp; Fire from Heaven                  Mingled w/ Blood                    Burn 1/3 of Trees               Burn All Grass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Burning Mountain into Sea                                  1/3 of Sea Creatures Die          Destroy 1/3         of Ships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A Star Falls on         1/3 of Rivers &amp; Springs         Become Bitter     Many Men Die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1/3 of Sun, Moon Stars Dark           Day &amp; Night 1/3 Shorter              "Woe, Woe, Woe“  to Earth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Star from Heaven with Key to Pit     Smoke &amp; Locusts  Harm Those w/out God's Mark 5 Mo.             "Woe, Woe"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4 Angels from Euphrates River      Kill 1/3 of Mankind with Fire, Smoke &amp; Brimstone               Men Don't Repent     3</a:t>
                      </a:r>
                      <a:r>
                        <a:rPr lang="en-US" sz="1100" b="1" i="0" u="none" strike="noStrike" baseline="30000" dirty="0">
                          <a:solidFill>
                            <a:schemeClr val="tx1"/>
                          </a:solidFill>
                          <a:effectLst/>
                          <a:latin typeface="Arial" panose="020B0604020202020204" pitchFamily="34" charset="0"/>
                        </a:rPr>
                        <a:t>rd</a:t>
                      </a:r>
                      <a:r>
                        <a:rPr lang="en-US" sz="1100" b="1" i="0" u="none" strike="noStrike" dirty="0">
                          <a:solidFill>
                            <a:schemeClr val="tx1"/>
                          </a:solidFill>
                          <a:effectLst/>
                          <a:latin typeface="Arial" panose="020B0604020202020204" pitchFamily="34" charset="0"/>
                        </a:rPr>
                        <a:t> "Woe"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Nations to God           Elders Worship     Noises, </a:t>
                      </a:r>
                      <a:r>
                        <a:rPr lang="en-US" sz="1100" b="1" i="0" u="none" strike="noStrike" dirty="0" err="1">
                          <a:solidFill>
                            <a:schemeClr val="tx1"/>
                          </a:solidFill>
                          <a:effectLst/>
                          <a:latin typeface="Arial" panose="020B0604020202020204" pitchFamily="34" charset="0"/>
                        </a:rPr>
                        <a:t>Thunderings</a:t>
                      </a:r>
                      <a:r>
                        <a:rPr lang="en-US" sz="1100" b="1" i="0" u="none" strike="noStrike" dirty="0">
                          <a:solidFill>
                            <a:schemeClr val="tx1"/>
                          </a:solidFill>
                          <a:effectLst/>
                          <a:latin typeface="Arial" panose="020B0604020202020204" pitchFamily="34" charset="0"/>
                        </a:rPr>
                        <a:t>,      Lightnings &amp; Earthquake        Temple Opened</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6557500"/>
                  </a:ext>
                </a:extLst>
              </a:tr>
              <a:tr h="221152">
                <a:tc gridSpan="9">
                  <a:txBody>
                    <a:bodyPr/>
                    <a:lstStyle/>
                    <a:p>
                      <a:pPr algn="l" fontAlgn="ctr"/>
                      <a:r>
                        <a:rPr lang="en-US" sz="1100" b="1" i="0" u="none" strike="noStrike" dirty="0">
                          <a:solidFill>
                            <a:schemeClr val="tx1"/>
                          </a:solidFill>
                          <a:effectLst/>
                          <a:latin typeface="Arial" panose="020B0604020202020204" pitchFamily="34" charset="0"/>
                        </a:rPr>
                        <a:t>Seven Thunders                                   Rev 10:3-4                                     Sealed Up !!!</a:t>
                      </a:r>
                    </a:p>
                  </a:txBody>
                  <a:tcPr marL="5410" marR="5410" marT="541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1491828"/>
                  </a:ext>
                </a:extLst>
              </a:tr>
              <a:tr h="221152">
                <a:tc>
                  <a:txBody>
                    <a:bodyPr/>
                    <a:lstStyle/>
                    <a:p>
                      <a:pPr algn="ctr" fontAlgn="ctr"/>
                      <a:r>
                        <a:rPr lang="en-US" sz="1100" b="1" i="0" u="none" strike="noStrike">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dirty="0">
                          <a:solidFill>
                            <a:srgbClr val="000000"/>
                          </a:solidFill>
                          <a:effectLst/>
                          <a:latin typeface="Arial" panose="020B0604020202020204" pitchFamily="34" charset="0"/>
                        </a:rPr>
                        <a:t>Rev 16:2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Rev 16:3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16:4-7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16:8-9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16:10-11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16:12-16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sz="1100" b="1" i="0" u="none" strike="noStrike" dirty="0">
                          <a:solidFill>
                            <a:srgbClr val="000000"/>
                          </a:solidFill>
                          <a:effectLst/>
                          <a:latin typeface="Arial" panose="020B0604020202020204" pitchFamily="34" charset="0"/>
                        </a:rPr>
                        <a:t>Rev 16:17-21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300552316"/>
                  </a:ext>
                </a:extLst>
              </a:tr>
              <a:tr h="1594820">
                <a:tc>
                  <a:txBody>
                    <a:bodyPr/>
                    <a:lstStyle/>
                    <a:p>
                      <a:pPr algn="ctr" fontAlgn="ctr"/>
                      <a:r>
                        <a:rPr lang="en-US" sz="1100" b="1" i="0" u="none" strike="noStrike">
                          <a:solidFill>
                            <a:srgbClr val="000000"/>
                          </a:solidFill>
                          <a:effectLst/>
                          <a:latin typeface="Arial" panose="020B0604020202020204" pitchFamily="34" charset="0"/>
                        </a:rPr>
                        <a:t>Bowl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Sores on All Men with Mark of the Beast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Sea Becomes Blood                      Every Sea Creature Dies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Rivers &amp; Springs Become Blood                              "True &amp; Righteous are Your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Sun Scorches       All Men                    Do Not Repent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Darkness on Beast Kingdom              Men Gnaw Tongues in Pain</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Euphrates Dries Up                        3 Unclean Spirits    Gather Entire Earth to Battle at      </a:t>
                      </a:r>
                      <a:r>
                        <a:rPr lang="en-US" sz="1100" b="1" i="0" u="none" strike="noStrike" dirty="0" err="1">
                          <a:solidFill>
                            <a:schemeClr val="bg1"/>
                          </a:solidFill>
                          <a:effectLst/>
                          <a:latin typeface="Arial" panose="020B0604020202020204" pitchFamily="34" charset="0"/>
                        </a:rPr>
                        <a:t>HarMegiddo</a:t>
                      </a:r>
                      <a:endParaRPr lang="en-US" sz="1100" b="1" i="0" u="none" strike="noStrike" dirty="0">
                        <a:solidFill>
                          <a:schemeClr val="bg1"/>
                        </a:solidFill>
                        <a:effectLst/>
                        <a:latin typeface="Arial" panose="020B0604020202020204" pitchFamily="34" charset="0"/>
                      </a:endParaRP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sz="1100" b="1" i="0" u="none" strike="noStrike" dirty="0">
                          <a:solidFill>
                            <a:schemeClr val="bg1"/>
                          </a:solidFill>
                          <a:effectLst/>
                          <a:latin typeface="Arial" panose="020B0604020202020204" pitchFamily="34" charset="0"/>
                        </a:rPr>
                        <a:t>Poured on the Air     "It is Done"       Noises, </a:t>
                      </a:r>
                      <a:r>
                        <a:rPr lang="en-US" sz="1100" b="1" i="0" u="none" strike="noStrike" dirty="0" err="1">
                          <a:solidFill>
                            <a:schemeClr val="bg1"/>
                          </a:solidFill>
                          <a:effectLst/>
                          <a:latin typeface="Arial" panose="020B0604020202020204" pitchFamily="34" charset="0"/>
                        </a:rPr>
                        <a:t>Thunderings</a:t>
                      </a:r>
                      <a:r>
                        <a:rPr lang="en-US" sz="1100" b="1" i="0" u="none" strike="noStrike" dirty="0">
                          <a:solidFill>
                            <a:schemeClr val="bg1"/>
                          </a:solidFill>
                          <a:effectLst/>
                          <a:latin typeface="Arial" panose="020B0604020202020204" pitchFamily="34" charset="0"/>
                        </a:rPr>
                        <a:t>,      Lightnings, Earthquake                 &amp; Hail</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026108361"/>
                  </a:ext>
                </a:extLst>
              </a:tr>
            </a:tbl>
          </a:graphicData>
        </a:graphic>
      </p:graphicFrame>
    </p:spTree>
    <p:extLst>
      <p:ext uri="{BB962C8B-B14F-4D97-AF65-F5344CB8AC3E}">
        <p14:creationId xmlns:p14="http://schemas.microsoft.com/office/powerpoint/2010/main" val="3533753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1D94673-E1D9-CEA2-0717-FDE427ED7757}"/>
              </a:ext>
            </a:extLst>
          </p:cNvPr>
          <p:cNvGraphicFramePr>
            <a:graphicFrameLocks noGrp="1"/>
          </p:cNvGraphicFramePr>
          <p:nvPr>
            <p:extLst>
              <p:ext uri="{D42A27DB-BD31-4B8C-83A1-F6EECF244321}">
                <p14:modId xmlns:p14="http://schemas.microsoft.com/office/powerpoint/2010/main" val="541241462"/>
              </p:ext>
            </p:extLst>
          </p:nvPr>
        </p:nvGraphicFramePr>
        <p:xfrm>
          <a:off x="885825" y="95251"/>
          <a:ext cx="10544175" cy="6648452"/>
        </p:xfrm>
        <a:graphic>
          <a:graphicData uri="http://schemas.openxmlformats.org/drawingml/2006/table">
            <a:tbl>
              <a:tblPr/>
              <a:tblGrid>
                <a:gridCol w="964638">
                  <a:extLst>
                    <a:ext uri="{9D8B030D-6E8A-4147-A177-3AD203B41FA5}">
                      <a16:colId xmlns:a16="http://schemas.microsoft.com/office/drawing/2014/main" val="1435901299"/>
                    </a:ext>
                  </a:extLst>
                </a:gridCol>
                <a:gridCol w="1278434">
                  <a:extLst>
                    <a:ext uri="{9D8B030D-6E8A-4147-A177-3AD203B41FA5}">
                      <a16:colId xmlns:a16="http://schemas.microsoft.com/office/drawing/2014/main" val="2825328034"/>
                    </a:ext>
                  </a:extLst>
                </a:gridCol>
                <a:gridCol w="1231945">
                  <a:extLst>
                    <a:ext uri="{9D8B030D-6E8A-4147-A177-3AD203B41FA5}">
                      <a16:colId xmlns:a16="http://schemas.microsoft.com/office/drawing/2014/main" val="3167776089"/>
                    </a:ext>
                  </a:extLst>
                </a:gridCol>
                <a:gridCol w="1359789">
                  <a:extLst>
                    <a:ext uri="{9D8B030D-6E8A-4147-A177-3AD203B41FA5}">
                      <a16:colId xmlns:a16="http://schemas.microsoft.com/office/drawing/2014/main" val="457332901"/>
                    </a:ext>
                  </a:extLst>
                </a:gridCol>
                <a:gridCol w="1359789">
                  <a:extLst>
                    <a:ext uri="{9D8B030D-6E8A-4147-A177-3AD203B41FA5}">
                      <a16:colId xmlns:a16="http://schemas.microsoft.com/office/drawing/2014/main" val="3970420213"/>
                    </a:ext>
                  </a:extLst>
                </a:gridCol>
                <a:gridCol w="1394655">
                  <a:extLst>
                    <a:ext uri="{9D8B030D-6E8A-4147-A177-3AD203B41FA5}">
                      <a16:colId xmlns:a16="http://schemas.microsoft.com/office/drawing/2014/main" val="2813261295"/>
                    </a:ext>
                  </a:extLst>
                </a:gridCol>
                <a:gridCol w="1490537">
                  <a:extLst>
                    <a:ext uri="{9D8B030D-6E8A-4147-A177-3AD203B41FA5}">
                      <a16:colId xmlns:a16="http://schemas.microsoft.com/office/drawing/2014/main" val="3927669047"/>
                    </a:ext>
                  </a:extLst>
                </a:gridCol>
                <a:gridCol w="104599">
                  <a:extLst>
                    <a:ext uri="{9D8B030D-6E8A-4147-A177-3AD203B41FA5}">
                      <a16:colId xmlns:a16="http://schemas.microsoft.com/office/drawing/2014/main" val="3099739535"/>
                    </a:ext>
                  </a:extLst>
                </a:gridCol>
                <a:gridCol w="1359789">
                  <a:extLst>
                    <a:ext uri="{9D8B030D-6E8A-4147-A177-3AD203B41FA5}">
                      <a16:colId xmlns:a16="http://schemas.microsoft.com/office/drawing/2014/main" val="1330195557"/>
                    </a:ext>
                  </a:extLst>
                </a:gridCol>
              </a:tblGrid>
              <a:tr h="274514">
                <a:tc gridSpan="9">
                  <a:txBody>
                    <a:bodyPr/>
                    <a:lstStyle/>
                    <a:p>
                      <a:pPr algn="ctr" fontAlgn="ctr"/>
                      <a:r>
                        <a:rPr lang="en-US" sz="1100" b="1" i="0" u="none" strike="noStrike">
                          <a:solidFill>
                            <a:srgbClr val="000000"/>
                          </a:solidFill>
                          <a:effectLst/>
                          <a:latin typeface="Arial" panose="020B0604020202020204" pitchFamily="34" charset="0"/>
                        </a:rPr>
                        <a:t>The Revelation Judgments</a:t>
                      </a:r>
                    </a:p>
                  </a:txBody>
                  <a:tcPr marL="5410" marR="5410" marT="5410"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71353899"/>
                  </a:ext>
                </a:extLst>
              </a:tr>
              <a:tr h="386190">
                <a:tc>
                  <a:txBody>
                    <a:bodyPr/>
                    <a:lstStyle/>
                    <a:p>
                      <a:pPr algn="l" fontAlgn="b"/>
                      <a:r>
                        <a:rPr lang="en-US" sz="500" b="1" i="0" u="none" strike="noStrike">
                          <a:solidFill>
                            <a:srgbClr val="000000"/>
                          </a:solidFill>
                          <a:effectLst/>
                          <a:latin typeface="Arial" panose="020B0604020202020204" pitchFamily="34" charset="0"/>
                        </a:rPr>
                        <a:t> </a:t>
                      </a:r>
                    </a:p>
                  </a:txBody>
                  <a:tcPr marL="5410" marR="5410" marT="54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900" b="1" i="0" u="none" strike="noStrike">
                          <a:solidFill>
                            <a:srgbClr val="000000"/>
                          </a:solidFill>
                          <a:effectLst/>
                          <a:latin typeface="Arial" panose="020B0604020202020204" pitchFamily="34" charset="0"/>
                        </a:rPr>
                        <a:t>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4</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5</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900" b="1" i="0" u="none" strike="noStrike">
                          <a:solidFill>
                            <a:srgbClr val="000000"/>
                          </a:solidFill>
                          <a:effectLst/>
                          <a:latin typeface="Arial" panose="020B0604020202020204" pitchFamily="34" charset="0"/>
                        </a:rPr>
                        <a:t>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3015942"/>
                  </a:ext>
                </a:extLst>
              </a:tr>
              <a:tr h="124473">
                <a:tc gridSpan="9">
                  <a:txBody>
                    <a:bodyPr/>
                    <a:lstStyle/>
                    <a:p>
                      <a:pPr algn="ctr" fontAlgn="b"/>
                      <a:r>
                        <a:rPr lang="en-US" sz="500" b="1" i="0" u="none" strike="noStrike">
                          <a:solidFill>
                            <a:srgbClr val="000000"/>
                          </a:solidFill>
                          <a:effectLst/>
                          <a:latin typeface="Arial" panose="020B0604020202020204" pitchFamily="34" charset="0"/>
                        </a:rPr>
                        <a:t> </a:t>
                      </a:r>
                    </a:p>
                  </a:txBody>
                  <a:tcPr marL="5410" marR="5410" marT="5410"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55474562"/>
                  </a:ext>
                </a:extLst>
              </a:tr>
              <a:tr h="221152">
                <a:tc>
                  <a:txBody>
                    <a:bodyPr/>
                    <a:lstStyle/>
                    <a:p>
                      <a:pPr algn="ctr" fontAlgn="ctr"/>
                      <a:r>
                        <a:rPr lang="en-US" sz="1100" b="1" i="0" u="none" strike="noStrike" dirty="0">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6:1-2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6:3-4</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6:5-6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6:7-8</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6:9-11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6:12-17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8:1-6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4375068"/>
                  </a:ext>
                </a:extLst>
              </a:tr>
              <a:tr h="1594820">
                <a:tc>
                  <a:txBody>
                    <a:bodyPr/>
                    <a:lstStyle/>
                    <a:p>
                      <a:pPr algn="ctr" fontAlgn="ctr"/>
                      <a:r>
                        <a:rPr lang="en-US" sz="1100" b="1" i="0" u="none" strike="noStrike" dirty="0">
                          <a:solidFill>
                            <a:srgbClr val="000000"/>
                          </a:solidFill>
                          <a:effectLst/>
                          <a:latin typeface="Arial" panose="020B0604020202020204" pitchFamily="34" charset="0"/>
                        </a:rPr>
                        <a:t>Seal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White Horse     Bow                        Crown               (Stephanos)       Overcomer                      </a:t>
                      </a:r>
                      <a:r>
                        <a:rPr lang="en-US" sz="1100" b="1" i="0" u="none" strike="noStrike" dirty="0">
                          <a:solidFill>
                            <a:schemeClr val="bg1"/>
                          </a:solidFill>
                          <a:effectLst/>
                          <a:latin typeface="Arial" panose="020B0604020202020204" pitchFamily="34" charset="0"/>
                        </a:rPr>
                        <a:t>THE CHURCH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Red Horse                Takes Peace                       Cause to Kill    One Another   Great Sword                      </a:t>
                      </a:r>
                      <a:r>
                        <a:rPr lang="en-US" sz="1100" b="1" i="0" u="none" strike="noStrike" dirty="0">
                          <a:solidFill>
                            <a:srgbClr val="FF0000"/>
                          </a:solidFill>
                          <a:effectLst/>
                          <a:latin typeface="Arial" panose="020B0604020202020204" pitchFamily="34" charset="0"/>
                        </a:rPr>
                        <a:t>WAR</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Black Horse               Balance (Yoke)                     Inflation on Needed Things                      Not Luxuries       </a:t>
                      </a:r>
                      <a:r>
                        <a:rPr lang="en-US" sz="1100" b="1" i="0" u="none" strike="noStrike" dirty="0">
                          <a:solidFill>
                            <a:srgbClr val="FF0000"/>
                          </a:solidFill>
                          <a:effectLst/>
                          <a:latin typeface="Arial" panose="020B0604020202020204" pitchFamily="34" charset="0"/>
                        </a:rPr>
                        <a:t>ECONOMIC</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Pale Horse                    Death &amp; Hades                          Power Over 1/4                    Sword, Hunger,                      Death &amp; Beasts           </a:t>
                      </a:r>
                      <a:r>
                        <a:rPr lang="en-US" sz="1100" b="1" i="0" u="none" strike="noStrike" dirty="0">
                          <a:solidFill>
                            <a:srgbClr val="FF0000"/>
                          </a:solidFill>
                          <a:effectLst/>
                          <a:latin typeface="Arial" panose="020B0604020202020204" pitchFamily="34" charset="0"/>
                        </a:rPr>
                        <a:t>FAMINE /  PESTILANCE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 Martyred Souls Under Altar                                    "How Long?"                                 White Robes                     Wait for the Remnant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 Earthquake                                    Black Sun &amp;   Blood Moon                                Stars Fall                               Mts &amp; Isles Move                  Rich Men Hide                      from God’s Coming Wrath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1" i="0" u="none" strike="noStrike" dirty="0">
                          <a:solidFill>
                            <a:schemeClr val="bg1"/>
                          </a:solidFill>
                          <a:effectLst/>
                          <a:latin typeface="Arial" panose="020B0604020202020204" pitchFamily="34" charset="0"/>
                        </a:rPr>
                        <a:t> </a:t>
                      </a:r>
                    </a:p>
                  </a:txBody>
                  <a:tcPr marL="5410" marR="5410" marT="54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Silence in Heaven            Angel w/ Censer         Noises, </a:t>
                      </a:r>
                      <a:r>
                        <a:rPr lang="en-US" sz="1100" b="1" i="0" u="none" strike="noStrike" dirty="0" err="1">
                          <a:solidFill>
                            <a:schemeClr val="bg1"/>
                          </a:solidFill>
                          <a:effectLst/>
                          <a:latin typeface="Arial" panose="020B0604020202020204" pitchFamily="34" charset="0"/>
                        </a:rPr>
                        <a:t>Thunderings</a:t>
                      </a:r>
                      <a:r>
                        <a:rPr lang="en-US" sz="1100" b="1" i="0" u="none" strike="noStrike" dirty="0">
                          <a:solidFill>
                            <a:schemeClr val="bg1"/>
                          </a:solidFill>
                          <a:effectLst/>
                          <a:latin typeface="Arial" panose="020B0604020202020204" pitchFamily="34" charset="0"/>
                        </a:rPr>
                        <a:t>,      Lightnings &amp; Earthquake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8941149"/>
                  </a:ext>
                </a:extLst>
              </a:tr>
              <a:tr h="194207">
                <a:tc gridSpan="9">
                  <a:txBody>
                    <a:bodyPr/>
                    <a:lstStyle/>
                    <a:p>
                      <a:pPr algn="ctr" fontAlgn="b"/>
                      <a:r>
                        <a:rPr lang="en-US" sz="1100" b="1" i="0" u="none" strike="noStrike" dirty="0">
                          <a:solidFill>
                            <a:srgbClr val="000000"/>
                          </a:solidFill>
                          <a:effectLst/>
                          <a:latin typeface="Arial" panose="020B0604020202020204" pitchFamily="34" charset="0"/>
                        </a:rPr>
                        <a:t> </a:t>
                      </a:r>
                    </a:p>
                  </a:txBody>
                  <a:tcPr marL="5410" marR="5410" marT="54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0740646"/>
                  </a:ext>
                </a:extLst>
              </a:tr>
              <a:tr h="221152">
                <a:tc>
                  <a:txBody>
                    <a:bodyPr/>
                    <a:lstStyle/>
                    <a:p>
                      <a:pPr algn="ctr" fontAlgn="ctr"/>
                      <a:r>
                        <a:rPr lang="en-US" sz="1100" b="1" i="0" u="none" strike="noStrike" dirty="0">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8:7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8:8-9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8:10-11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8:12-13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9:1-12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9:13-21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11:15-19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5852221"/>
                  </a:ext>
                </a:extLst>
              </a:tr>
              <a:tr h="1594820">
                <a:tc>
                  <a:txBody>
                    <a:bodyPr/>
                    <a:lstStyle/>
                    <a:p>
                      <a:pPr algn="ctr" fontAlgn="ctr"/>
                      <a:r>
                        <a:rPr lang="en-US" sz="1100" b="1" i="0" u="none" strike="noStrike" dirty="0">
                          <a:solidFill>
                            <a:srgbClr val="000000"/>
                          </a:solidFill>
                          <a:effectLst/>
                          <a:latin typeface="Arial" panose="020B0604020202020204" pitchFamily="34" charset="0"/>
                        </a:rPr>
                        <a:t>Trumpet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Hail &amp; Fire from Heaven                  Mingled w/ Blood                    Burn 1/3 of Trees               Burn All Grass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Burning Mountain into Sea                                  1/3 of Sea Creatures Die          Destroy 1/3         of Ships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Star Falls on         1/3 of Rivers &amp; Springs         Become Bitter     Many Men Die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1/3 of Sun, Moon Stars Dark           Day &amp; Night 1/3 Shorter              "Woe, Woe, Woe“  to Earth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Star from Heaven with Key to Pit     Smoke &amp; Locusts  Harm Those Without God's Mark             "Woe, Woe"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4 Angels from Euphrates River      Kill 1/3 of Mankind with Fire, Smoke &amp; Brimstone               Men Don't Repent     3</a:t>
                      </a:r>
                      <a:r>
                        <a:rPr lang="en-US" sz="1100" b="1" i="0" u="none" strike="noStrike" baseline="30000" dirty="0">
                          <a:solidFill>
                            <a:schemeClr val="bg1"/>
                          </a:solidFill>
                          <a:effectLst/>
                          <a:latin typeface="Arial" panose="020B0604020202020204" pitchFamily="34" charset="0"/>
                        </a:rPr>
                        <a:t>rd</a:t>
                      </a:r>
                      <a:r>
                        <a:rPr lang="en-US" sz="1100" b="1" i="0" u="none" strike="noStrike" dirty="0">
                          <a:solidFill>
                            <a:schemeClr val="bg1"/>
                          </a:solidFill>
                          <a:effectLst/>
                          <a:latin typeface="Arial" panose="020B0604020202020204" pitchFamily="34" charset="0"/>
                        </a:rPr>
                        <a:t> "Woe"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Nations to God           Elders Worship     Noises, </a:t>
                      </a:r>
                      <a:r>
                        <a:rPr lang="en-US" sz="1100" b="1" i="0" u="none" strike="noStrike" dirty="0" err="1">
                          <a:solidFill>
                            <a:schemeClr val="bg1"/>
                          </a:solidFill>
                          <a:effectLst/>
                          <a:latin typeface="Arial" panose="020B0604020202020204" pitchFamily="34" charset="0"/>
                        </a:rPr>
                        <a:t>Thunderings</a:t>
                      </a:r>
                      <a:r>
                        <a:rPr lang="en-US" sz="1100" b="1" i="0" u="none" strike="noStrike" dirty="0">
                          <a:solidFill>
                            <a:schemeClr val="bg1"/>
                          </a:solidFill>
                          <a:effectLst/>
                          <a:latin typeface="Arial" panose="020B0604020202020204" pitchFamily="34" charset="0"/>
                        </a:rPr>
                        <a:t>,      Lightnings &amp; Earthquake        Temple Opened</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6557500"/>
                  </a:ext>
                </a:extLst>
              </a:tr>
              <a:tr h="221152">
                <a:tc gridSpan="9">
                  <a:txBody>
                    <a:bodyPr/>
                    <a:lstStyle/>
                    <a:p>
                      <a:pPr algn="l" fontAlgn="ctr"/>
                      <a:r>
                        <a:rPr lang="en-US" sz="1100" b="1" i="0" u="none" strike="noStrike" dirty="0">
                          <a:solidFill>
                            <a:srgbClr val="000000"/>
                          </a:solidFill>
                          <a:effectLst/>
                          <a:latin typeface="Arial" panose="020B0604020202020204" pitchFamily="34" charset="0"/>
                        </a:rPr>
                        <a:t>Seven Thunders                                   Rev 10:3-4                                     Sealed Up !!!</a:t>
                      </a:r>
                    </a:p>
                  </a:txBody>
                  <a:tcPr marL="5410" marR="5410" marT="541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1491828"/>
                  </a:ext>
                </a:extLst>
              </a:tr>
              <a:tr h="221152">
                <a:tc>
                  <a:txBody>
                    <a:bodyPr/>
                    <a:lstStyle/>
                    <a:p>
                      <a:pPr algn="ctr" fontAlgn="ctr"/>
                      <a:r>
                        <a:rPr lang="en-US" sz="1100" b="1" i="0" u="none" strike="noStrike">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dirty="0">
                          <a:solidFill>
                            <a:srgbClr val="000000"/>
                          </a:solidFill>
                          <a:effectLst/>
                          <a:latin typeface="Arial" panose="020B0604020202020204" pitchFamily="34" charset="0"/>
                        </a:rPr>
                        <a:t>Rev 16:2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Rev 16:3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16:4-7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16:8-9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16:10-11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16:12-16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sz="1100" b="1" i="0" u="none" strike="noStrike">
                          <a:solidFill>
                            <a:srgbClr val="000000"/>
                          </a:solidFill>
                          <a:effectLst/>
                          <a:latin typeface="Arial" panose="020B0604020202020204" pitchFamily="34" charset="0"/>
                        </a:rPr>
                        <a:t>Rev 16:17-21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300552316"/>
                  </a:ext>
                </a:extLst>
              </a:tr>
              <a:tr h="1594820">
                <a:tc>
                  <a:txBody>
                    <a:bodyPr/>
                    <a:lstStyle/>
                    <a:p>
                      <a:pPr algn="ctr" fontAlgn="ctr"/>
                      <a:r>
                        <a:rPr lang="en-US" sz="1100" b="1" i="0" u="none" strike="noStrike">
                          <a:solidFill>
                            <a:srgbClr val="000000"/>
                          </a:solidFill>
                          <a:effectLst/>
                          <a:latin typeface="Arial" panose="020B0604020202020204" pitchFamily="34" charset="0"/>
                        </a:rPr>
                        <a:t>Bowl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Sores on All Men with Mark of the Beast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Sea Becomes Blood                      Every Sea Creature Dies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Rivers &amp; Springs Become Blood                              "True &amp; Righteous are Your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Sun Scorches       All Men                    Do Not Repent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Darkness on Beast Kingdom              Men Gnaw Tongues in Pain</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Euphrates Dries Up                        3 Unclean Spirits    Gather Entire Earth to Battle at      </a:t>
                      </a:r>
                      <a:r>
                        <a:rPr lang="en-US" sz="1100" b="1" i="0" u="none" strike="noStrike" dirty="0" err="1">
                          <a:solidFill>
                            <a:schemeClr val="bg1"/>
                          </a:solidFill>
                          <a:effectLst/>
                          <a:latin typeface="Arial" panose="020B0604020202020204" pitchFamily="34" charset="0"/>
                        </a:rPr>
                        <a:t>HarMegiddo</a:t>
                      </a:r>
                      <a:endParaRPr lang="en-US" sz="1100" b="1" i="0" u="none" strike="noStrike" dirty="0">
                        <a:solidFill>
                          <a:schemeClr val="bg1"/>
                        </a:solidFill>
                        <a:effectLst/>
                        <a:latin typeface="Arial" panose="020B0604020202020204" pitchFamily="34" charset="0"/>
                      </a:endParaRP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sz="1100" b="1" i="0" u="none" strike="noStrike" dirty="0">
                          <a:solidFill>
                            <a:schemeClr val="bg1"/>
                          </a:solidFill>
                          <a:effectLst/>
                          <a:latin typeface="Arial" panose="020B0604020202020204" pitchFamily="34" charset="0"/>
                        </a:rPr>
                        <a:t>Poured on the Air     "It is Done"       Noises, </a:t>
                      </a:r>
                      <a:r>
                        <a:rPr lang="en-US" sz="1100" b="1" i="0" u="none" strike="noStrike" dirty="0" err="1">
                          <a:solidFill>
                            <a:schemeClr val="bg1"/>
                          </a:solidFill>
                          <a:effectLst/>
                          <a:latin typeface="Arial" panose="020B0604020202020204" pitchFamily="34" charset="0"/>
                        </a:rPr>
                        <a:t>Thunderings</a:t>
                      </a:r>
                      <a:r>
                        <a:rPr lang="en-US" sz="1100" b="1" i="0" u="none" strike="noStrike" dirty="0">
                          <a:solidFill>
                            <a:schemeClr val="bg1"/>
                          </a:solidFill>
                          <a:effectLst/>
                          <a:latin typeface="Arial" panose="020B0604020202020204" pitchFamily="34" charset="0"/>
                        </a:rPr>
                        <a:t>,      Lightnings, Earthquake                 &amp; Hail</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026108361"/>
                  </a:ext>
                </a:extLst>
              </a:tr>
            </a:tbl>
          </a:graphicData>
        </a:graphic>
      </p:graphicFrame>
    </p:spTree>
    <p:extLst>
      <p:ext uri="{BB962C8B-B14F-4D97-AF65-F5344CB8AC3E}">
        <p14:creationId xmlns:p14="http://schemas.microsoft.com/office/powerpoint/2010/main" val="2658646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1D94673-E1D9-CEA2-0717-FDE427ED7757}"/>
              </a:ext>
            </a:extLst>
          </p:cNvPr>
          <p:cNvGraphicFramePr>
            <a:graphicFrameLocks noGrp="1"/>
          </p:cNvGraphicFramePr>
          <p:nvPr/>
        </p:nvGraphicFramePr>
        <p:xfrm>
          <a:off x="885825" y="95251"/>
          <a:ext cx="10544175" cy="6648452"/>
        </p:xfrm>
        <a:graphic>
          <a:graphicData uri="http://schemas.openxmlformats.org/drawingml/2006/table">
            <a:tbl>
              <a:tblPr/>
              <a:tblGrid>
                <a:gridCol w="964638">
                  <a:extLst>
                    <a:ext uri="{9D8B030D-6E8A-4147-A177-3AD203B41FA5}">
                      <a16:colId xmlns:a16="http://schemas.microsoft.com/office/drawing/2014/main" val="1435901299"/>
                    </a:ext>
                  </a:extLst>
                </a:gridCol>
                <a:gridCol w="1278434">
                  <a:extLst>
                    <a:ext uri="{9D8B030D-6E8A-4147-A177-3AD203B41FA5}">
                      <a16:colId xmlns:a16="http://schemas.microsoft.com/office/drawing/2014/main" val="2825328034"/>
                    </a:ext>
                  </a:extLst>
                </a:gridCol>
                <a:gridCol w="1231945">
                  <a:extLst>
                    <a:ext uri="{9D8B030D-6E8A-4147-A177-3AD203B41FA5}">
                      <a16:colId xmlns:a16="http://schemas.microsoft.com/office/drawing/2014/main" val="3167776089"/>
                    </a:ext>
                  </a:extLst>
                </a:gridCol>
                <a:gridCol w="1359789">
                  <a:extLst>
                    <a:ext uri="{9D8B030D-6E8A-4147-A177-3AD203B41FA5}">
                      <a16:colId xmlns:a16="http://schemas.microsoft.com/office/drawing/2014/main" val="457332901"/>
                    </a:ext>
                  </a:extLst>
                </a:gridCol>
                <a:gridCol w="1359789">
                  <a:extLst>
                    <a:ext uri="{9D8B030D-6E8A-4147-A177-3AD203B41FA5}">
                      <a16:colId xmlns:a16="http://schemas.microsoft.com/office/drawing/2014/main" val="3970420213"/>
                    </a:ext>
                  </a:extLst>
                </a:gridCol>
                <a:gridCol w="1394655">
                  <a:extLst>
                    <a:ext uri="{9D8B030D-6E8A-4147-A177-3AD203B41FA5}">
                      <a16:colId xmlns:a16="http://schemas.microsoft.com/office/drawing/2014/main" val="2813261295"/>
                    </a:ext>
                  </a:extLst>
                </a:gridCol>
                <a:gridCol w="1490537">
                  <a:extLst>
                    <a:ext uri="{9D8B030D-6E8A-4147-A177-3AD203B41FA5}">
                      <a16:colId xmlns:a16="http://schemas.microsoft.com/office/drawing/2014/main" val="3927669047"/>
                    </a:ext>
                  </a:extLst>
                </a:gridCol>
                <a:gridCol w="104599">
                  <a:extLst>
                    <a:ext uri="{9D8B030D-6E8A-4147-A177-3AD203B41FA5}">
                      <a16:colId xmlns:a16="http://schemas.microsoft.com/office/drawing/2014/main" val="3099739535"/>
                    </a:ext>
                  </a:extLst>
                </a:gridCol>
                <a:gridCol w="1359789">
                  <a:extLst>
                    <a:ext uri="{9D8B030D-6E8A-4147-A177-3AD203B41FA5}">
                      <a16:colId xmlns:a16="http://schemas.microsoft.com/office/drawing/2014/main" val="1330195557"/>
                    </a:ext>
                  </a:extLst>
                </a:gridCol>
              </a:tblGrid>
              <a:tr h="274514">
                <a:tc gridSpan="9">
                  <a:txBody>
                    <a:bodyPr/>
                    <a:lstStyle/>
                    <a:p>
                      <a:pPr algn="ctr" fontAlgn="ctr"/>
                      <a:r>
                        <a:rPr lang="en-US" sz="1100" b="1" i="0" u="none" strike="noStrike">
                          <a:solidFill>
                            <a:srgbClr val="000000"/>
                          </a:solidFill>
                          <a:effectLst/>
                          <a:latin typeface="Arial" panose="020B0604020202020204" pitchFamily="34" charset="0"/>
                        </a:rPr>
                        <a:t>The Revelation Judgments</a:t>
                      </a:r>
                    </a:p>
                  </a:txBody>
                  <a:tcPr marL="5410" marR="5410" marT="5410"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71353899"/>
                  </a:ext>
                </a:extLst>
              </a:tr>
              <a:tr h="386190">
                <a:tc>
                  <a:txBody>
                    <a:bodyPr/>
                    <a:lstStyle/>
                    <a:p>
                      <a:pPr algn="l" fontAlgn="b"/>
                      <a:r>
                        <a:rPr lang="en-US" sz="500" b="1" i="0" u="none" strike="noStrike">
                          <a:solidFill>
                            <a:srgbClr val="000000"/>
                          </a:solidFill>
                          <a:effectLst/>
                          <a:latin typeface="Arial" panose="020B0604020202020204" pitchFamily="34" charset="0"/>
                        </a:rPr>
                        <a:t> </a:t>
                      </a:r>
                    </a:p>
                  </a:txBody>
                  <a:tcPr marL="5410" marR="5410" marT="54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900" b="1" i="0" u="none" strike="noStrike">
                          <a:solidFill>
                            <a:srgbClr val="000000"/>
                          </a:solidFill>
                          <a:effectLst/>
                          <a:latin typeface="Arial" panose="020B0604020202020204" pitchFamily="34" charset="0"/>
                        </a:rPr>
                        <a:t>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4</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5</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900" b="1" i="0" u="none" strike="noStrike">
                          <a:solidFill>
                            <a:srgbClr val="000000"/>
                          </a:solidFill>
                          <a:effectLst/>
                          <a:latin typeface="Arial" panose="020B0604020202020204" pitchFamily="34" charset="0"/>
                        </a:rPr>
                        <a:t>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3015942"/>
                  </a:ext>
                </a:extLst>
              </a:tr>
              <a:tr h="124473">
                <a:tc gridSpan="9">
                  <a:txBody>
                    <a:bodyPr/>
                    <a:lstStyle/>
                    <a:p>
                      <a:pPr algn="ctr" fontAlgn="b"/>
                      <a:r>
                        <a:rPr lang="en-US" sz="500" b="1" i="0" u="none" strike="noStrike">
                          <a:solidFill>
                            <a:srgbClr val="000000"/>
                          </a:solidFill>
                          <a:effectLst/>
                          <a:latin typeface="Arial" panose="020B0604020202020204" pitchFamily="34" charset="0"/>
                        </a:rPr>
                        <a:t> </a:t>
                      </a:r>
                    </a:p>
                  </a:txBody>
                  <a:tcPr marL="5410" marR="5410" marT="5410"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55474562"/>
                  </a:ext>
                </a:extLst>
              </a:tr>
              <a:tr h="221152">
                <a:tc>
                  <a:txBody>
                    <a:bodyPr/>
                    <a:lstStyle/>
                    <a:p>
                      <a:pPr algn="ctr" fontAlgn="ctr"/>
                      <a:r>
                        <a:rPr lang="en-US" sz="1100" b="1" i="0" u="none" strike="noStrike" dirty="0">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6:1-2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6:3-4</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6:5-6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6:7-8</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6:9-11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6:12-17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8:1-6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4375068"/>
                  </a:ext>
                </a:extLst>
              </a:tr>
              <a:tr h="1594820">
                <a:tc>
                  <a:txBody>
                    <a:bodyPr/>
                    <a:lstStyle/>
                    <a:p>
                      <a:pPr algn="ctr" fontAlgn="ctr"/>
                      <a:r>
                        <a:rPr lang="en-US" sz="1100" b="1" i="0" u="none" strike="noStrike" dirty="0">
                          <a:solidFill>
                            <a:srgbClr val="000000"/>
                          </a:solidFill>
                          <a:effectLst/>
                          <a:latin typeface="Arial" panose="020B0604020202020204" pitchFamily="34" charset="0"/>
                        </a:rPr>
                        <a:t>Seal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White Horse     Bow                        Crown               (Stephanos)       Overcomer                      </a:t>
                      </a:r>
                      <a:r>
                        <a:rPr lang="en-US" sz="1100" b="1" i="0" u="none" strike="noStrike" dirty="0">
                          <a:solidFill>
                            <a:schemeClr val="bg1"/>
                          </a:solidFill>
                          <a:effectLst/>
                          <a:latin typeface="Arial" panose="020B0604020202020204" pitchFamily="34" charset="0"/>
                        </a:rPr>
                        <a:t>THE CHURCH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Red Horse                Takes Peace                       Cause to Kill    One Another   Great Sword                      </a:t>
                      </a:r>
                      <a:r>
                        <a:rPr lang="en-US" sz="1100" b="1" i="0" u="none" strike="noStrike" dirty="0">
                          <a:solidFill>
                            <a:srgbClr val="FF0000"/>
                          </a:solidFill>
                          <a:effectLst/>
                          <a:latin typeface="Arial" panose="020B0604020202020204" pitchFamily="34" charset="0"/>
                        </a:rPr>
                        <a:t>WAR</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Black Horse               Balance (Yoke)                     Inflation on Needed Things                      Not Luxuries       </a:t>
                      </a:r>
                      <a:r>
                        <a:rPr lang="en-US" sz="1100" b="1" i="0" u="none" strike="noStrike" dirty="0">
                          <a:solidFill>
                            <a:srgbClr val="FF0000"/>
                          </a:solidFill>
                          <a:effectLst/>
                          <a:latin typeface="Arial" panose="020B0604020202020204" pitchFamily="34" charset="0"/>
                        </a:rPr>
                        <a:t>ECONOMIC</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Pale Horse                    Death &amp; Hades                          Power Over 1/4                    Sword, Hunger,                      Death &amp; Beasts           </a:t>
                      </a:r>
                      <a:r>
                        <a:rPr lang="en-US" sz="1100" b="1" i="0" u="none" strike="noStrike" dirty="0">
                          <a:solidFill>
                            <a:srgbClr val="FF0000"/>
                          </a:solidFill>
                          <a:effectLst/>
                          <a:latin typeface="Arial" panose="020B0604020202020204" pitchFamily="34" charset="0"/>
                        </a:rPr>
                        <a:t>FAMINE /  PESTILANCE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 Martyred Souls Under Altar                                    "How Long?"                                 White Robes                     Wait for the Remnant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 Earthquake                                    Black Sun &amp;   Blood Moon                                Stars Fall                               Mts &amp; Isles Move                  Rich Men Hide                      from God’s Coming Wrath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1" i="0" u="none" strike="noStrike" dirty="0">
                          <a:solidFill>
                            <a:schemeClr val="bg1"/>
                          </a:solidFill>
                          <a:effectLst/>
                          <a:latin typeface="Arial" panose="020B0604020202020204" pitchFamily="34" charset="0"/>
                        </a:rPr>
                        <a:t> </a:t>
                      </a:r>
                    </a:p>
                  </a:txBody>
                  <a:tcPr marL="5410" marR="5410" marT="54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Silence in Heaven            Angel w/ Censer         Noises, </a:t>
                      </a:r>
                      <a:r>
                        <a:rPr lang="en-US" sz="1100" b="1" i="0" u="none" strike="noStrike" dirty="0" err="1">
                          <a:solidFill>
                            <a:schemeClr val="bg1"/>
                          </a:solidFill>
                          <a:effectLst/>
                          <a:latin typeface="Arial" panose="020B0604020202020204" pitchFamily="34" charset="0"/>
                        </a:rPr>
                        <a:t>Thunderings</a:t>
                      </a:r>
                      <a:r>
                        <a:rPr lang="en-US" sz="1100" b="1" i="0" u="none" strike="noStrike" dirty="0">
                          <a:solidFill>
                            <a:schemeClr val="bg1"/>
                          </a:solidFill>
                          <a:effectLst/>
                          <a:latin typeface="Arial" panose="020B0604020202020204" pitchFamily="34" charset="0"/>
                        </a:rPr>
                        <a:t>,      Lightnings &amp; Earthquake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8941149"/>
                  </a:ext>
                </a:extLst>
              </a:tr>
              <a:tr h="194207">
                <a:tc gridSpan="9">
                  <a:txBody>
                    <a:bodyPr/>
                    <a:lstStyle/>
                    <a:p>
                      <a:pPr algn="ctr" fontAlgn="b"/>
                      <a:r>
                        <a:rPr lang="en-US" sz="1100" b="1" i="0" u="none" strike="noStrike" dirty="0">
                          <a:solidFill>
                            <a:srgbClr val="000000"/>
                          </a:solidFill>
                          <a:effectLst/>
                          <a:latin typeface="Arial" panose="020B0604020202020204" pitchFamily="34" charset="0"/>
                        </a:rPr>
                        <a:t> </a:t>
                      </a:r>
                    </a:p>
                  </a:txBody>
                  <a:tcPr marL="5410" marR="5410" marT="54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0740646"/>
                  </a:ext>
                </a:extLst>
              </a:tr>
              <a:tr h="221152">
                <a:tc>
                  <a:txBody>
                    <a:bodyPr/>
                    <a:lstStyle/>
                    <a:p>
                      <a:pPr algn="ctr" fontAlgn="ctr"/>
                      <a:r>
                        <a:rPr lang="en-US" sz="1100" b="1" i="0" u="none" strike="noStrike" dirty="0">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8:7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8:8-9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8:10-11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8:12-13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9:1-12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9:13-21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Arial" panose="020B0604020202020204" pitchFamily="34" charset="0"/>
                        </a:rPr>
                        <a:t>Rev 11:15-19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5852221"/>
                  </a:ext>
                </a:extLst>
              </a:tr>
              <a:tr h="1594820">
                <a:tc>
                  <a:txBody>
                    <a:bodyPr/>
                    <a:lstStyle/>
                    <a:p>
                      <a:pPr algn="ctr" fontAlgn="ctr"/>
                      <a:r>
                        <a:rPr lang="en-US" sz="1100" b="1" i="0" u="none" strike="noStrike" dirty="0">
                          <a:solidFill>
                            <a:srgbClr val="000000"/>
                          </a:solidFill>
                          <a:effectLst/>
                          <a:latin typeface="Arial" panose="020B0604020202020204" pitchFamily="34" charset="0"/>
                        </a:rPr>
                        <a:t>Trumpet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Hail &amp; Fire from Heaven                  Mingled w/ Blood                    Burn 1/3 of Trees               Burn All Grass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Burning Mountain into Sea                                  1/3 of Sea Creatures Die          Destroy 1/3         of Ships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Star Falls on         1/3 of Rivers &amp; Springs         Become Bitter     Many Men Die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1/3 of Sun, Moon Stars Dark           Day &amp; Night 1/3 Shorter              "Woe, Woe, Woe“  to Earth</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Star from Heaven with Key to Pit     Smoke &amp; Locusts  Harm Those Without God's Mark             "Woe, Woe"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4 Angels from Euphrates River      Kill 1/3 of Mankind with Fire, Smoke &amp; Brimstone               Men Don't Repent     3</a:t>
                      </a:r>
                      <a:r>
                        <a:rPr lang="en-US" sz="1100" b="1" i="0" u="none" strike="noStrike" baseline="30000" dirty="0">
                          <a:solidFill>
                            <a:schemeClr val="bg1"/>
                          </a:solidFill>
                          <a:effectLst/>
                          <a:latin typeface="Arial" panose="020B0604020202020204" pitchFamily="34" charset="0"/>
                        </a:rPr>
                        <a:t>rd</a:t>
                      </a:r>
                      <a:r>
                        <a:rPr lang="en-US" sz="1100" b="1" i="0" u="none" strike="noStrike" dirty="0">
                          <a:solidFill>
                            <a:schemeClr val="bg1"/>
                          </a:solidFill>
                          <a:effectLst/>
                          <a:latin typeface="Arial" panose="020B0604020202020204" pitchFamily="34" charset="0"/>
                        </a:rPr>
                        <a:t> "Woe"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 </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Nations to God           Elders Worship     Noises, </a:t>
                      </a:r>
                      <a:r>
                        <a:rPr lang="en-US" sz="1100" b="1" i="0" u="none" strike="noStrike" dirty="0" err="1">
                          <a:solidFill>
                            <a:schemeClr val="bg1"/>
                          </a:solidFill>
                          <a:effectLst/>
                          <a:latin typeface="Arial" panose="020B0604020202020204" pitchFamily="34" charset="0"/>
                        </a:rPr>
                        <a:t>Thunderings</a:t>
                      </a:r>
                      <a:r>
                        <a:rPr lang="en-US" sz="1100" b="1" i="0" u="none" strike="noStrike" dirty="0">
                          <a:solidFill>
                            <a:schemeClr val="bg1"/>
                          </a:solidFill>
                          <a:effectLst/>
                          <a:latin typeface="Arial" panose="020B0604020202020204" pitchFamily="34" charset="0"/>
                        </a:rPr>
                        <a:t>,      Lightnings &amp; Earthquake        Temple Opened</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6557500"/>
                  </a:ext>
                </a:extLst>
              </a:tr>
              <a:tr h="221152">
                <a:tc gridSpan="9">
                  <a:txBody>
                    <a:bodyPr/>
                    <a:lstStyle/>
                    <a:p>
                      <a:pPr algn="l" fontAlgn="ctr"/>
                      <a:r>
                        <a:rPr lang="en-US" sz="1100" b="1" i="0" u="none" strike="noStrike" dirty="0">
                          <a:solidFill>
                            <a:srgbClr val="000000"/>
                          </a:solidFill>
                          <a:effectLst/>
                          <a:latin typeface="Arial" panose="020B0604020202020204" pitchFamily="34" charset="0"/>
                        </a:rPr>
                        <a:t>Seven Thunders                                   Rev 10:3-4                                     Sealed Up !!!</a:t>
                      </a:r>
                    </a:p>
                  </a:txBody>
                  <a:tcPr marL="5410" marR="5410" marT="541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1491828"/>
                  </a:ext>
                </a:extLst>
              </a:tr>
              <a:tr h="221152">
                <a:tc>
                  <a:txBody>
                    <a:bodyPr/>
                    <a:lstStyle/>
                    <a:p>
                      <a:pPr algn="ctr" fontAlgn="ctr"/>
                      <a:r>
                        <a:rPr lang="en-US" sz="1100" b="1" i="0" u="none" strike="noStrike">
                          <a:solidFill>
                            <a:srgbClr val="000000"/>
                          </a:solidFill>
                          <a:effectLst/>
                          <a:latin typeface="Arial" panose="020B0604020202020204" pitchFamily="34" charset="0"/>
                        </a:rPr>
                        <a:t>Reference</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dirty="0">
                          <a:solidFill>
                            <a:srgbClr val="000000"/>
                          </a:solidFill>
                          <a:effectLst/>
                          <a:latin typeface="Arial" panose="020B0604020202020204" pitchFamily="34" charset="0"/>
                        </a:rPr>
                        <a:t>Rev 16:2</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Rev 16:3</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16:4-7</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16:8-9</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16:10-11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Rev 16:12-16</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sz="1100" b="1" i="0" u="none" strike="noStrike">
                          <a:solidFill>
                            <a:srgbClr val="000000"/>
                          </a:solidFill>
                          <a:effectLst/>
                          <a:latin typeface="Arial" panose="020B0604020202020204" pitchFamily="34" charset="0"/>
                        </a:rPr>
                        <a:t>Rev 16:17-21</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300552316"/>
                  </a:ext>
                </a:extLst>
              </a:tr>
              <a:tr h="1594820">
                <a:tc>
                  <a:txBody>
                    <a:bodyPr/>
                    <a:lstStyle/>
                    <a:p>
                      <a:pPr algn="ctr" fontAlgn="ctr"/>
                      <a:r>
                        <a:rPr lang="en-US" sz="1100" b="1" i="0" u="none" strike="noStrike">
                          <a:solidFill>
                            <a:srgbClr val="000000"/>
                          </a:solidFill>
                          <a:effectLst/>
                          <a:latin typeface="Arial" panose="020B0604020202020204" pitchFamily="34" charset="0"/>
                        </a:rPr>
                        <a:t>Bowl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Sores on All Men with Mark of the Beast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Sea Becomes Blood                      Every Sea Creature Dies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Rivers &amp; Springs Become Blood                              "True &amp; Righteous are Your Judgments"</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Sun Scorches       All Men                    Do Not Repent</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Darkness on Beast Kingdom              Men Gnaw Tongues in Pain</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Euphrates Dries Up                        3 Unclean Spirits    Gather Entire Earth to Battle at      </a:t>
                      </a:r>
                      <a:r>
                        <a:rPr lang="en-US" sz="1100" b="1" i="0" u="none" strike="noStrike" dirty="0" err="1">
                          <a:solidFill>
                            <a:schemeClr val="bg1"/>
                          </a:solidFill>
                          <a:effectLst/>
                          <a:latin typeface="Arial" panose="020B0604020202020204" pitchFamily="34" charset="0"/>
                        </a:rPr>
                        <a:t>HarMegiddo</a:t>
                      </a:r>
                      <a:endParaRPr lang="en-US" sz="1100" b="1" i="0" u="none" strike="noStrike" dirty="0">
                        <a:solidFill>
                          <a:schemeClr val="bg1"/>
                        </a:solidFill>
                        <a:effectLst/>
                        <a:latin typeface="Arial" panose="020B0604020202020204" pitchFamily="34" charset="0"/>
                      </a:endParaRP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sz="1100" b="1" i="0" u="none" strike="noStrike" dirty="0">
                          <a:solidFill>
                            <a:schemeClr val="bg1"/>
                          </a:solidFill>
                          <a:effectLst/>
                          <a:latin typeface="Arial" panose="020B0604020202020204" pitchFamily="34" charset="0"/>
                        </a:rPr>
                        <a:t>Poured on the Air     "It is Done"       Noises, </a:t>
                      </a:r>
                      <a:r>
                        <a:rPr lang="en-US" sz="1100" b="1" i="0" u="none" strike="noStrike" dirty="0" err="1">
                          <a:solidFill>
                            <a:schemeClr val="bg1"/>
                          </a:solidFill>
                          <a:effectLst/>
                          <a:latin typeface="Arial" panose="020B0604020202020204" pitchFamily="34" charset="0"/>
                        </a:rPr>
                        <a:t>Thunderings</a:t>
                      </a:r>
                      <a:r>
                        <a:rPr lang="en-US" sz="1100" b="1" i="0" u="none" strike="noStrike" dirty="0">
                          <a:solidFill>
                            <a:schemeClr val="bg1"/>
                          </a:solidFill>
                          <a:effectLst/>
                          <a:latin typeface="Arial" panose="020B0604020202020204" pitchFamily="34" charset="0"/>
                        </a:rPr>
                        <a:t>,      Lightnings, Earthquake                 &amp; Hail</a:t>
                      </a:r>
                    </a:p>
                  </a:txBody>
                  <a:tcPr marL="5410" marR="5410" marT="5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026108361"/>
                  </a:ext>
                </a:extLst>
              </a:tr>
            </a:tbl>
          </a:graphicData>
        </a:graphic>
      </p:graphicFrame>
      <p:sp>
        <p:nvSpPr>
          <p:cNvPr id="3" name="TextBox 2">
            <a:extLst>
              <a:ext uri="{FF2B5EF4-FFF2-40B4-BE49-F238E27FC236}">
                <a16:creationId xmlns:a16="http://schemas.microsoft.com/office/drawing/2014/main" id="{72E51006-3D13-2F11-4F63-9621DBE6A054}"/>
              </a:ext>
            </a:extLst>
          </p:cNvPr>
          <p:cNvSpPr txBox="1"/>
          <p:nvPr/>
        </p:nvSpPr>
        <p:spPr>
          <a:xfrm>
            <a:off x="5495925" y="3257551"/>
            <a:ext cx="5514976" cy="1200329"/>
          </a:xfrm>
          <a:prstGeom prst="rect">
            <a:avLst/>
          </a:prstGeom>
          <a:solidFill>
            <a:schemeClr val="bg1"/>
          </a:solidFill>
          <a:ln w="19050">
            <a:solidFill>
              <a:srgbClr val="FF0000"/>
            </a:solidFill>
          </a:ln>
        </p:spPr>
        <p:txBody>
          <a:bodyPr wrap="square" rtlCol="0">
            <a:spAutoFit/>
          </a:bodyPr>
          <a:lstStyle/>
          <a:p>
            <a:pPr algn="ctr"/>
            <a:r>
              <a:rPr lang="en-US" b="1" i="1" dirty="0">
                <a:solidFill>
                  <a:srgbClr val="FF0000"/>
                </a:solidFill>
                <a:highlight>
                  <a:srgbClr val="FFFFFF"/>
                </a:highlight>
                <a:latin typeface="Arial" panose="020B0604020202020204" pitchFamily="34" charset="0"/>
                <a:cs typeface="Arial" panose="020B0604020202020204" pitchFamily="34" charset="0"/>
              </a:rPr>
              <a:t>“Fall on us and hide us from the face of Him who sits on the throne and from the wrath of the Lamb! </a:t>
            </a:r>
            <a:r>
              <a:rPr lang="en-US" b="1" i="1" baseline="30000" dirty="0">
                <a:solidFill>
                  <a:srgbClr val="FF0000"/>
                </a:solidFill>
                <a:highlight>
                  <a:srgbClr val="FFFFFF"/>
                </a:highlight>
                <a:latin typeface="Arial" panose="020B0604020202020204" pitchFamily="34" charset="0"/>
                <a:cs typeface="Arial" panose="020B0604020202020204" pitchFamily="34" charset="0"/>
              </a:rPr>
              <a:t> </a:t>
            </a:r>
            <a:r>
              <a:rPr lang="en-US" b="1" i="1" dirty="0">
                <a:solidFill>
                  <a:srgbClr val="FF0000"/>
                </a:solidFill>
                <a:highlight>
                  <a:srgbClr val="FFFFFF"/>
                </a:highlight>
                <a:latin typeface="Arial" panose="020B0604020202020204" pitchFamily="34" charset="0"/>
                <a:cs typeface="Arial" panose="020B0604020202020204" pitchFamily="34" charset="0"/>
              </a:rPr>
              <a:t>For the great day of His wrath has come, and who is able to stand?” </a:t>
            </a:r>
            <a:r>
              <a:rPr lang="en-US" sz="1200" b="1" dirty="0">
                <a:highlight>
                  <a:srgbClr val="FFFFFF"/>
                </a:highlight>
                <a:latin typeface="Arial" panose="020B0604020202020204" pitchFamily="34" charset="0"/>
                <a:cs typeface="Arial" panose="020B0604020202020204" pitchFamily="34" charset="0"/>
              </a:rPr>
              <a:t>Rev 6:16-17</a:t>
            </a:r>
            <a:endParaRPr lang="en-US" b="1" i="1" dirty="0">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3D352D74-98FF-8F14-987D-722E2FB2DEAD}"/>
              </a:ext>
            </a:extLst>
          </p:cNvPr>
          <p:cNvSpPr/>
          <p:nvPr/>
        </p:nvSpPr>
        <p:spPr>
          <a:xfrm>
            <a:off x="8539161" y="2124075"/>
            <a:ext cx="1495425" cy="438150"/>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B2267F9C-D51C-30BB-0DDB-7110D68B722F}"/>
              </a:ext>
            </a:extLst>
          </p:cNvPr>
          <p:cNvCxnSpPr>
            <a:cxnSpLocks/>
            <a:stCxn id="4" idx="4"/>
            <a:endCxn id="3" idx="0"/>
          </p:cNvCxnSpPr>
          <p:nvPr/>
        </p:nvCxnSpPr>
        <p:spPr>
          <a:xfrm flipH="1">
            <a:off x="8253413" y="2562225"/>
            <a:ext cx="1033461" cy="6953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656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0BC9F7-79B4-855E-A3CD-7BE61BCBDB9B}"/>
              </a:ext>
            </a:extLst>
          </p:cNvPr>
          <p:cNvSpPr txBox="1"/>
          <p:nvPr/>
        </p:nvSpPr>
        <p:spPr>
          <a:xfrm>
            <a:off x="485774" y="342900"/>
            <a:ext cx="11706225" cy="5529655"/>
          </a:xfrm>
          <a:prstGeom prst="rect">
            <a:avLst/>
          </a:prstGeom>
          <a:noFill/>
        </p:spPr>
        <p:txBody>
          <a:bodyPr wrap="square" rtlCol="0">
            <a:spAutoFit/>
          </a:bodyPr>
          <a:lstStyle/>
          <a:p>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Revelation 7:</a:t>
            </a:r>
          </a:p>
          <a:p>
            <a:r>
              <a:rPr lang="en-US"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vv</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1-8: Sealing of the 144,000</a:t>
            </a:r>
          </a:p>
          <a:p>
            <a:endPar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vv</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9-17: Multitude Couldn’t Be Numbered</a:t>
            </a:r>
          </a:p>
          <a:p>
            <a:pPr>
              <a:lnSpc>
                <a:spcPct val="150000"/>
              </a:lnSpc>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a:solidFill>
                  <a:schemeClr val="bg1"/>
                </a:solidFill>
                <a:latin typeface="Arial" panose="020B0604020202020204" pitchFamily="34" charset="0"/>
                <a:cs typeface="Arial" panose="020B0604020202020204" pitchFamily="34" charset="0"/>
              </a:rPr>
              <a:t>Nations		</a:t>
            </a:r>
            <a:r>
              <a:rPr lang="en-US" sz="3600" b="1" i="1" dirty="0">
                <a:solidFill>
                  <a:schemeClr val="bg1"/>
                </a:solidFill>
                <a:latin typeface="Arial" panose="020B0604020202020204" pitchFamily="34" charset="0"/>
                <a:cs typeface="Arial" panose="020B0604020202020204" pitchFamily="34" charset="0"/>
              </a:rPr>
              <a:t>ethnos	</a:t>
            </a:r>
            <a:r>
              <a:rPr lang="en-US" sz="3600" b="1" dirty="0">
                <a:solidFill>
                  <a:schemeClr val="bg1"/>
                </a:solidFill>
                <a:latin typeface="Arial" panose="020B0604020202020204" pitchFamily="34" charset="0"/>
                <a:cs typeface="Arial" panose="020B0604020202020204" pitchFamily="34" charset="0"/>
              </a:rPr>
              <a:t>Ethnic Group</a:t>
            </a:r>
          </a:p>
          <a:p>
            <a:pPr>
              <a:lnSpc>
                <a:spcPct val="150000"/>
              </a:lnSpc>
            </a:pPr>
            <a:r>
              <a:rPr lang="en-US" sz="3600" b="1" dirty="0">
                <a:solidFill>
                  <a:schemeClr val="bg1"/>
                </a:solidFill>
                <a:latin typeface="Arial" panose="020B0604020202020204" pitchFamily="34" charset="0"/>
                <a:cs typeface="Arial" panose="020B0604020202020204" pitchFamily="34" charset="0"/>
              </a:rPr>
              <a:t>	Tribes	       </a:t>
            </a:r>
            <a:r>
              <a:rPr lang="en-US" sz="3600" b="1" i="1" dirty="0" err="1">
                <a:solidFill>
                  <a:schemeClr val="bg1"/>
                </a:solidFill>
                <a:latin typeface="Arial" panose="020B0604020202020204" pitchFamily="34" charset="0"/>
                <a:cs typeface="Arial" panose="020B0604020202020204" pitchFamily="34" charset="0"/>
              </a:rPr>
              <a:t>phlye</a:t>
            </a:r>
            <a:r>
              <a:rPr lang="en-US" sz="3600" b="1" i="1" dirty="0">
                <a:solidFill>
                  <a:schemeClr val="bg1"/>
                </a:solidFill>
                <a:latin typeface="Arial" panose="020B0604020202020204" pitchFamily="34" charset="0"/>
                <a:cs typeface="Arial" panose="020B0604020202020204" pitchFamily="34" charset="0"/>
              </a:rPr>
              <a:t>	</a:t>
            </a:r>
            <a:r>
              <a:rPr lang="en-US" sz="3600" b="1" dirty="0">
                <a:solidFill>
                  <a:schemeClr val="bg1"/>
                </a:solidFill>
                <a:latin typeface="Arial" panose="020B0604020202020204" pitchFamily="34" charset="0"/>
                <a:cs typeface="Arial" panose="020B0604020202020204" pitchFamily="34" charset="0"/>
              </a:rPr>
              <a:t>Clan</a:t>
            </a:r>
          </a:p>
          <a:p>
            <a:pPr>
              <a:lnSpc>
                <a:spcPct val="150000"/>
              </a:lnSpc>
            </a:pPr>
            <a:r>
              <a:rPr lang="en-US" sz="3600" b="1" dirty="0">
                <a:solidFill>
                  <a:schemeClr val="bg1"/>
                </a:solidFill>
                <a:latin typeface="Arial" panose="020B0604020202020204" pitchFamily="34" charset="0"/>
                <a:cs typeface="Arial" panose="020B0604020202020204" pitchFamily="34" charset="0"/>
              </a:rPr>
              <a:t>	Peoples	       </a:t>
            </a:r>
            <a:r>
              <a:rPr lang="en-US" sz="3600" b="1" i="1" dirty="0" err="1">
                <a:solidFill>
                  <a:schemeClr val="bg1"/>
                </a:solidFill>
                <a:latin typeface="Arial" panose="020B0604020202020204" pitchFamily="34" charset="0"/>
                <a:cs typeface="Arial" panose="020B0604020202020204" pitchFamily="34" charset="0"/>
              </a:rPr>
              <a:t>laos</a:t>
            </a:r>
            <a:r>
              <a:rPr lang="en-US" sz="3600" b="1" dirty="0">
                <a:solidFill>
                  <a:schemeClr val="bg1"/>
                </a:solidFill>
                <a:latin typeface="Arial" panose="020B0604020202020204" pitchFamily="34" charset="0"/>
                <a:cs typeface="Arial" panose="020B0604020202020204" pitchFamily="34" charset="0"/>
              </a:rPr>
              <a:t>       Of Same Stock &amp; Customs</a:t>
            </a:r>
          </a:p>
          <a:p>
            <a:pPr>
              <a:lnSpc>
                <a:spcPct val="150000"/>
              </a:lnSpc>
            </a:pPr>
            <a:r>
              <a:rPr lang="en-US" sz="3600" b="1" dirty="0">
                <a:solidFill>
                  <a:schemeClr val="bg1"/>
                </a:solidFill>
                <a:latin typeface="Arial" panose="020B0604020202020204" pitchFamily="34" charset="0"/>
                <a:cs typeface="Arial" panose="020B0604020202020204" pitchFamily="34" charset="0"/>
              </a:rPr>
              <a:t>	Tongues      </a:t>
            </a:r>
            <a:r>
              <a:rPr lang="en-US" sz="3600" b="1" i="1" dirty="0">
                <a:solidFill>
                  <a:schemeClr val="bg1"/>
                </a:solidFill>
                <a:latin typeface="Arial" panose="020B0604020202020204" pitchFamily="34" charset="0"/>
                <a:cs typeface="Arial" panose="020B0604020202020204" pitchFamily="34" charset="0"/>
              </a:rPr>
              <a:t>glossa    </a:t>
            </a:r>
            <a:r>
              <a:rPr lang="en-US" sz="3600" b="1" dirty="0">
                <a:solidFill>
                  <a:schemeClr val="bg1"/>
                </a:solidFill>
                <a:latin typeface="Arial" panose="020B0604020202020204" pitchFamily="34" charset="0"/>
                <a:cs typeface="Arial" panose="020B0604020202020204" pitchFamily="34" charset="0"/>
              </a:rPr>
              <a:t>Unique Language</a:t>
            </a:r>
          </a:p>
        </p:txBody>
      </p:sp>
    </p:spTree>
    <p:extLst>
      <p:ext uri="{BB962C8B-B14F-4D97-AF65-F5344CB8AC3E}">
        <p14:creationId xmlns:p14="http://schemas.microsoft.com/office/powerpoint/2010/main" val="345479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E4641C-ECEB-A2B1-6A8C-43F5F9AB1DF3}"/>
              </a:ext>
            </a:extLst>
          </p:cNvPr>
          <p:cNvSpPr txBox="1"/>
          <p:nvPr/>
        </p:nvSpPr>
        <p:spPr>
          <a:xfrm>
            <a:off x="309561" y="986135"/>
            <a:ext cx="11572876" cy="5262979"/>
          </a:xfrm>
          <a:prstGeom prst="rect">
            <a:avLst/>
          </a:prstGeom>
          <a:noFill/>
        </p:spPr>
        <p:txBody>
          <a:bodyPr wrap="square">
            <a:spAutoFit/>
          </a:bodyPr>
          <a:lstStyle/>
          <a:p>
            <a:r>
              <a:rPr lang="en-US" sz="2800" b="1" i="1" kern="1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“Now He who establishes us with you in Messiah and has anointed us is God, </a:t>
            </a:r>
            <a:r>
              <a:rPr lang="en-US" sz="2800" b="1" i="1" kern="100" dirty="0">
                <a:effectLst/>
                <a:latin typeface="Arial" panose="020B0604020202020204" pitchFamily="34" charset="0"/>
                <a:ea typeface="Calibri" panose="020F0502020204030204" pitchFamily="34" charset="0"/>
                <a:cs typeface="Arial" panose="020B0604020202020204" pitchFamily="34" charset="0"/>
              </a:rPr>
              <a:t>who also has </a:t>
            </a:r>
            <a:r>
              <a:rPr lang="en-US" sz="2800" b="1" i="1"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sealed</a:t>
            </a:r>
            <a:r>
              <a:rPr lang="en-US" sz="2800" b="1" i="1" kern="100" dirty="0">
                <a:effectLst/>
                <a:latin typeface="Arial" panose="020B0604020202020204" pitchFamily="34" charset="0"/>
                <a:ea typeface="Calibri" panose="020F0502020204030204" pitchFamily="34" charset="0"/>
                <a:cs typeface="Arial" panose="020B0604020202020204" pitchFamily="34" charset="0"/>
              </a:rPr>
              <a:t> us and given us the Spirit in our hearts as a guarantee.” </a:t>
            </a:r>
            <a:r>
              <a:rPr lang="en-US" b="1" i="1" kern="100" dirty="0">
                <a:effectLst/>
                <a:latin typeface="Arial" panose="020B0604020202020204" pitchFamily="34" charset="0"/>
                <a:ea typeface="Calibri" panose="020F0502020204030204" pitchFamily="34" charset="0"/>
                <a:cs typeface="Arial" panose="020B0604020202020204" pitchFamily="34" charset="0"/>
              </a:rPr>
              <a:t>						</a:t>
            </a:r>
            <a:r>
              <a:rPr lang="en-US" b="1" kern="100" dirty="0">
                <a:effectLst/>
                <a:latin typeface="Arial" panose="020B0604020202020204" pitchFamily="34" charset="0"/>
                <a:ea typeface="Calibri" panose="020F0502020204030204" pitchFamily="34" charset="0"/>
                <a:cs typeface="Arial" panose="020B0604020202020204" pitchFamily="34" charset="0"/>
              </a:rPr>
              <a:t>II Corinth 1:21-22</a:t>
            </a:r>
          </a:p>
          <a:p>
            <a:endParaRPr lang="en-US" sz="2800" b="1" kern="100" dirty="0">
              <a:latin typeface="Arial" panose="020B0604020202020204" pitchFamily="34" charset="0"/>
              <a:ea typeface="Calibri" panose="020F050202020403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a:t>
            </a:r>
            <a:r>
              <a:rPr lang="en-US" sz="2800" b="1" i="1" dirty="0">
                <a:latin typeface="Arial" panose="020B0604020202020204" pitchFamily="34" charset="0"/>
                <a:cs typeface="Arial" panose="020B0604020202020204" pitchFamily="34" charset="0"/>
              </a:rPr>
              <a:t>In Him you also trusted, after you heard the word of truth, the gospel of your salvation; in whom also, having believed, you were </a:t>
            </a:r>
            <a:r>
              <a:rPr lang="en-US" sz="2800" b="1" i="1" dirty="0">
                <a:solidFill>
                  <a:srgbClr val="FF0000"/>
                </a:solidFill>
                <a:latin typeface="Arial" panose="020B0604020202020204" pitchFamily="34" charset="0"/>
                <a:cs typeface="Arial" panose="020B0604020202020204" pitchFamily="34" charset="0"/>
              </a:rPr>
              <a:t>sealed</a:t>
            </a:r>
            <a:r>
              <a:rPr lang="en-US" sz="2800" b="1" i="1" dirty="0">
                <a:latin typeface="Arial" panose="020B0604020202020204" pitchFamily="34" charset="0"/>
                <a:cs typeface="Arial" panose="020B0604020202020204" pitchFamily="34" charset="0"/>
              </a:rPr>
              <a:t> with the Holy Spirit of promise, who is the guarantee of our inheritance until the redemption of the purchased possession, to the praise of His glory.”						</a:t>
            </a:r>
            <a:r>
              <a:rPr lang="en-US" b="1" dirty="0">
                <a:latin typeface="Arial" panose="020B0604020202020204" pitchFamily="34" charset="0"/>
                <a:cs typeface="Arial" panose="020B0604020202020204" pitchFamily="34" charset="0"/>
              </a:rPr>
              <a:t>Ephesians 1:13-14</a:t>
            </a:r>
          </a:p>
          <a:p>
            <a:endParaRPr lang="en-US" sz="2800" b="1" i="1" dirty="0">
              <a:latin typeface="Arial" panose="020B0604020202020204" pitchFamily="34" charset="0"/>
              <a:cs typeface="Arial" panose="020B0604020202020204" pitchFamily="34" charset="0"/>
            </a:endParaRPr>
          </a:p>
          <a:p>
            <a:r>
              <a:rPr lang="en-US" sz="2800" b="1" i="1" dirty="0">
                <a:latin typeface="Arial" panose="020B0604020202020204" pitchFamily="34" charset="0"/>
                <a:cs typeface="Arial" panose="020B0604020202020204" pitchFamily="34" charset="0"/>
              </a:rPr>
              <a:t>“And do not grieve the Holy Spirit of God, by whom you were </a:t>
            </a:r>
            <a:r>
              <a:rPr lang="en-US" sz="2800" b="1" i="1" dirty="0">
                <a:solidFill>
                  <a:srgbClr val="FF0000"/>
                </a:solidFill>
                <a:latin typeface="Arial" panose="020B0604020202020204" pitchFamily="34" charset="0"/>
                <a:cs typeface="Arial" panose="020B0604020202020204" pitchFamily="34" charset="0"/>
              </a:rPr>
              <a:t>sealed </a:t>
            </a:r>
            <a:r>
              <a:rPr lang="en-US" sz="2800" b="1" i="1" dirty="0">
                <a:latin typeface="Arial" panose="020B0604020202020204" pitchFamily="34" charset="0"/>
                <a:cs typeface="Arial" panose="020B0604020202020204" pitchFamily="34" charset="0"/>
              </a:rPr>
              <a:t>for the day of redemption.” 				</a:t>
            </a:r>
            <a:r>
              <a:rPr lang="en-US" b="1" dirty="0">
                <a:latin typeface="Arial" panose="020B0604020202020204" pitchFamily="34" charset="0"/>
                <a:cs typeface="Arial" panose="020B0604020202020204" pitchFamily="34" charset="0"/>
              </a:rPr>
              <a:t>Ephesians 4:30</a:t>
            </a:r>
            <a:endParaRPr lang="en-US" sz="2800" b="1" i="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FF3E17B-AAD8-7EC9-7A4B-8C3953A4A4DB}"/>
              </a:ext>
            </a:extLst>
          </p:cNvPr>
          <p:cNvSpPr txBox="1"/>
          <p:nvPr/>
        </p:nvSpPr>
        <p:spPr>
          <a:xfrm>
            <a:off x="976311" y="190470"/>
            <a:ext cx="10239375" cy="646331"/>
          </a:xfrm>
          <a:prstGeom prst="rect">
            <a:avLst/>
          </a:prstGeom>
          <a:noFill/>
        </p:spPr>
        <p:txBody>
          <a:bodyPr wrap="square" rtlCol="0">
            <a:spAutoFit/>
          </a:bodyPr>
          <a:lstStyle/>
          <a:p>
            <a:pPr algn="ct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Sealed with The Spirit</a:t>
            </a:r>
          </a:p>
        </p:txBody>
      </p:sp>
    </p:spTree>
    <p:extLst>
      <p:ext uri="{BB962C8B-B14F-4D97-AF65-F5344CB8AC3E}">
        <p14:creationId xmlns:p14="http://schemas.microsoft.com/office/powerpoint/2010/main" val="1126825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E4641C-ECEB-A2B1-6A8C-43F5F9AB1DF3}"/>
              </a:ext>
            </a:extLst>
          </p:cNvPr>
          <p:cNvSpPr txBox="1"/>
          <p:nvPr/>
        </p:nvSpPr>
        <p:spPr>
          <a:xfrm>
            <a:off x="309560" y="1252835"/>
            <a:ext cx="11572876" cy="5262979"/>
          </a:xfrm>
          <a:prstGeom prst="rect">
            <a:avLst/>
          </a:prstGeom>
          <a:noFill/>
        </p:spPr>
        <p:txBody>
          <a:bodyPr wrap="square">
            <a:spAutoFit/>
          </a:bodyPr>
          <a:lstStyle/>
          <a:p>
            <a:r>
              <a:rPr lang="en-US" sz="2800" b="1" i="1" kern="1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“Therefore the children of Israel shall keep the Sabbath, to observe the Sabbath throughout their generations as a perpetual covenant.  It is a </a:t>
            </a:r>
            <a:r>
              <a:rPr lang="en-US" sz="2800" b="1" i="1" kern="100" dirty="0">
                <a:solidFill>
                  <a:srgbClr val="FF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sign</a:t>
            </a:r>
            <a:r>
              <a:rPr lang="en-US" sz="2800" b="1" i="1" kern="1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 between Me and the children of Israel forever; for in six days the Lord made the heavens and the earth, and on the seventh day He rested and was refreshed.”</a:t>
            </a:r>
            <a:r>
              <a:rPr lang="en-US" sz="2800" b="1" i="1" kern="100" dirty="0">
                <a:effectLst/>
                <a:latin typeface="Arial" panose="020B0604020202020204" pitchFamily="34" charset="0"/>
                <a:ea typeface="Calibri" panose="020F0502020204030204" pitchFamily="34" charset="0"/>
                <a:cs typeface="Arial" panose="020B0604020202020204" pitchFamily="34" charset="0"/>
              </a:rPr>
              <a:t>	</a:t>
            </a:r>
            <a:r>
              <a:rPr lang="en-US" b="1" i="1" kern="100" dirty="0">
                <a:effectLst/>
                <a:latin typeface="Arial" panose="020B0604020202020204" pitchFamily="34" charset="0"/>
                <a:ea typeface="Calibri" panose="020F0502020204030204" pitchFamily="34" charset="0"/>
                <a:cs typeface="Arial" panose="020B0604020202020204" pitchFamily="34" charset="0"/>
              </a:rPr>
              <a:t>			</a:t>
            </a:r>
            <a:r>
              <a:rPr lang="en-US" b="1" kern="100" dirty="0">
                <a:latin typeface="Arial" panose="020B0604020202020204" pitchFamily="34" charset="0"/>
                <a:ea typeface="Calibri" panose="020F0502020204030204" pitchFamily="34" charset="0"/>
                <a:cs typeface="Arial" panose="020B0604020202020204" pitchFamily="34" charset="0"/>
              </a:rPr>
              <a:t>Exodus</a:t>
            </a:r>
            <a:r>
              <a:rPr lang="en-US" b="1" kern="100" dirty="0">
                <a:effectLst/>
                <a:latin typeface="Arial" panose="020B0604020202020204" pitchFamily="34" charset="0"/>
                <a:ea typeface="Calibri" panose="020F0502020204030204" pitchFamily="34" charset="0"/>
                <a:cs typeface="Arial" panose="020B0604020202020204" pitchFamily="34" charset="0"/>
              </a:rPr>
              <a:t> 31:16-17</a:t>
            </a:r>
          </a:p>
          <a:p>
            <a:endParaRPr lang="en-US" sz="2800" b="1" kern="100" dirty="0">
              <a:latin typeface="Arial" panose="020B0604020202020204" pitchFamily="34" charset="0"/>
              <a:ea typeface="Calibri" panose="020F0502020204030204" pitchFamily="34" charset="0"/>
              <a:cs typeface="Arial" panose="020B0604020202020204" pitchFamily="34" charset="0"/>
            </a:endParaRPr>
          </a:p>
          <a:p>
            <a:endParaRPr lang="en-US" sz="2800" b="1" kern="100" dirty="0">
              <a:latin typeface="Arial" panose="020B0604020202020204" pitchFamily="34" charset="0"/>
              <a:ea typeface="Calibri" panose="020F050202020403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a:t>
            </a:r>
            <a:r>
              <a:rPr lang="en-US" sz="2800" b="1" i="1" dirty="0">
                <a:latin typeface="Arial" panose="020B0604020202020204" pitchFamily="34" charset="0"/>
                <a:cs typeface="Arial" panose="020B0604020202020204" pitchFamily="34" charset="0"/>
              </a:rPr>
              <a:t>And Moses said to the people: “Remember this day in which you went out of Egypt … It shall be as a </a:t>
            </a:r>
            <a:r>
              <a:rPr lang="en-US" sz="2800" b="1" i="1" dirty="0">
                <a:solidFill>
                  <a:srgbClr val="FF0000"/>
                </a:solidFill>
                <a:latin typeface="Arial" panose="020B0604020202020204" pitchFamily="34" charset="0"/>
                <a:cs typeface="Arial" panose="020B0604020202020204" pitchFamily="34" charset="0"/>
              </a:rPr>
              <a:t>sign </a:t>
            </a:r>
            <a:r>
              <a:rPr lang="en-US" sz="2800" b="1" i="1" dirty="0">
                <a:latin typeface="Arial" panose="020B0604020202020204" pitchFamily="34" charset="0"/>
                <a:cs typeface="Arial" panose="020B0604020202020204" pitchFamily="34" charset="0"/>
              </a:rPr>
              <a:t>to you … Unleavened bread shall be eaten seven days … for with a strong hand the Lord has brought you out of Egypt.”  					</a:t>
            </a:r>
            <a:r>
              <a:rPr lang="en-US" b="1" dirty="0">
                <a:latin typeface="Arial" panose="020B0604020202020204" pitchFamily="34" charset="0"/>
                <a:cs typeface="Arial" panose="020B0604020202020204" pitchFamily="34" charset="0"/>
              </a:rPr>
              <a:t>Exodus 13:3, 8-10</a:t>
            </a:r>
          </a:p>
          <a:p>
            <a:endParaRPr lang="en-US" sz="2800" b="1" i="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FF3E17B-AAD8-7EC9-7A4B-8C3953A4A4DB}"/>
              </a:ext>
            </a:extLst>
          </p:cNvPr>
          <p:cNvSpPr txBox="1"/>
          <p:nvPr/>
        </p:nvSpPr>
        <p:spPr>
          <a:xfrm>
            <a:off x="976310" y="342186"/>
            <a:ext cx="10239375" cy="646331"/>
          </a:xfrm>
          <a:prstGeom prst="rect">
            <a:avLst/>
          </a:prstGeom>
          <a:noFill/>
        </p:spPr>
        <p:txBody>
          <a:bodyPr wrap="square" rtlCol="0">
            <a:spAutoFit/>
          </a:bodyPr>
          <a:lstStyle/>
          <a:p>
            <a:pPr algn="ct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Sealed with the Mark of God</a:t>
            </a:r>
          </a:p>
        </p:txBody>
      </p:sp>
    </p:spTree>
    <p:extLst>
      <p:ext uri="{BB962C8B-B14F-4D97-AF65-F5344CB8AC3E}">
        <p14:creationId xmlns:p14="http://schemas.microsoft.com/office/powerpoint/2010/main" val="2961480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E4641C-ECEB-A2B1-6A8C-43F5F9AB1DF3}"/>
              </a:ext>
            </a:extLst>
          </p:cNvPr>
          <p:cNvSpPr txBox="1"/>
          <p:nvPr/>
        </p:nvSpPr>
        <p:spPr>
          <a:xfrm>
            <a:off x="309560" y="1281410"/>
            <a:ext cx="11572876" cy="3108543"/>
          </a:xfrm>
          <a:prstGeom prst="rect">
            <a:avLst/>
          </a:prstGeom>
          <a:noFill/>
        </p:spPr>
        <p:txBody>
          <a:bodyPr wrap="square">
            <a:spAutoFit/>
          </a:bodyPr>
          <a:lstStyle/>
          <a:p>
            <a:r>
              <a:rPr lang="en-US" sz="2800" b="1" i="1" dirty="0">
                <a:latin typeface="Arial" panose="020B0604020202020204" pitchFamily="34" charset="0"/>
                <a:cs typeface="Arial" panose="020B0604020202020204" pitchFamily="34" charset="0"/>
              </a:rPr>
              <a:t>“And these words which I command you today shall be in your heart.  You shall teach them diligently to your children, and shall talk of them when you sit in your house, when you walk by the way, when you lie down, and when you rise up.  You shall bind them as a </a:t>
            </a:r>
            <a:r>
              <a:rPr lang="en-US" sz="2800" b="1" i="1" dirty="0">
                <a:solidFill>
                  <a:srgbClr val="FF0000"/>
                </a:solidFill>
                <a:latin typeface="Arial" panose="020B0604020202020204" pitchFamily="34" charset="0"/>
                <a:cs typeface="Arial" panose="020B0604020202020204" pitchFamily="34" charset="0"/>
              </a:rPr>
              <a:t>sign</a:t>
            </a:r>
            <a:r>
              <a:rPr lang="en-US" sz="2800" b="1" i="1" dirty="0">
                <a:latin typeface="Arial" panose="020B0604020202020204" pitchFamily="34" charset="0"/>
                <a:cs typeface="Arial" panose="020B0604020202020204" pitchFamily="34" charset="0"/>
              </a:rPr>
              <a:t> on your hand, and they shall be as frontlets between your eyes.  You shall write them on the doorposts of your house and on your gates.					</a:t>
            </a:r>
            <a:r>
              <a:rPr lang="en-US" b="1" dirty="0">
                <a:latin typeface="Arial" panose="020B0604020202020204" pitchFamily="34" charset="0"/>
                <a:cs typeface="Arial" panose="020B0604020202020204" pitchFamily="34" charset="0"/>
              </a:rPr>
              <a:t>Deuteronomy 6:6-9</a:t>
            </a:r>
            <a:endParaRPr lang="en-US" sz="2800" b="1" i="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29061AA-6DB9-B23C-75D3-D921E86D92E6}"/>
              </a:ext>
            </a:extLst>
          </p:cNvPr>
          <p:cNvSpPr txBox="1"/>
          <p:nvPr/>
        </p:nvSpPr>
        <p:spPr>
          <a:xfrm>
            <a:off x="976310" y="342186"/>
            <a:ext cx="10239375" cy="646331"/>
          </a:xfrm>
          <a:prstGeom prst="rect">
            <a:avLst/>
          </a:prstGeom>
          <a:noFill/>
        </p:spPr>
        <p:txBody>
          <a:bodyPr wrap="square" rtlCol="0">
            <a:spAutoFit/>
          </a:bodyPr>
          <a:lstStyle/>
          <a:p>
            <a:pPr algn="ct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Sealed with the Mark of God</a:t>
            </a:r>
          </a:p>
        </p:txBody>
      </p:sp>
    </p:spTree>
    <p:extLst>
      <p:ext uri="{BB962C8B-B14F-4D97-AF65-F5344CB8AC3E}">
        <p14:creationId xmlns:p14="http://schemas.microsoft.com/office/powerpoint/2010/main" val="4023554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fillin-angelegt-2034-550f">
            <a:extLst>
              <a:ext uri="{FF2B5EF4-FFF2-40B4-BE49-F238E27FC236}">
                <a16:creationId xmlns:a16="http://schemas.microsoft.com/office/drawing/2014/main" id="{54F52A8E-342F-4788-E620-F1DBF14BC5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5" y="-623"/>
            <a:ext cx="10305111" cy="6858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687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1849</TotalTime>
  <Words>5739</Words>
  <Application>Microsoft Office PowerPoint</Application>
  <PresentationFormat>Widescreen</PresentationFormat>
  <Paragraphs>910</Paragraphs>
  <Slides>27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Baker</dc:creator>
  <cp:lastModifiedBy>Jon Baker</cp:lastModifiedBy>
  <cp:revision>104</cp:revision>
  <dcterms:created xsi:type="dcterms:W3CDTF">2024-05-21T20:03:00Z</dcterms:created>
  <dcterms:modified xsi:type="dcterms:W3CDTF">2024-06-19T21:23:10Z</dcterms:modified>
</cp:coreProperties>
</file>