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115" r:id="rId2"/>
    <p:sldId id="1111" r:id="rId3"/>
    <p:sldId id="1099" r:id="rId4"/>
    <p:sldId id="1122" r:id="rId5"/>
    <p:sldId id="1117" r:id="rId6"/>
    <p:sldId id="1116" r:id="rId7"/>
    <p:sldId id="1118" r:id="rId8"/>
    <p:sldId id="1100" r:id="rId9"/>
    <p:sldId id="1121" r:id="rId10"/>
    <p:sldId id="1119" r:id="rId11"/>
    <p:sldId id="1120" r:id="rId12"/>
    <p:sldId id="970" r:id="rId13"/>
    <p:sldId id="1123" r:id="rId14"/>
    <p:sldId id="1126" r:id="rId15"/>
    <p:sldId id="1125" r:id="rId16"/>
    <p:sldId id="1124" r:id="rId17"/>
    <p:sldId id="1127" r:id="rId18"/>
    <p:sldId id="1128"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0" autoAdjust="0"/>
  </p:normalViewPr>
  <p:slideViewPr>
    <p:cSldViewPr snapToGrid="0">
      <p:cViewPr varScale="1">
        <p:scale>
          <a:sx n="100" d="100"/>
          <a:sy n="100" d="100"/>
        </p:scale>
        <p:origin x="990" y="72"/>
      </p:cViewPr>
      <p:guideLst/>
    </p:cSldViewPr>
  </p:slideViewPr>
  <p:outlineViewPr>
    <p:cViewPr>
      <p:scale>
        <a:sx n="33" d="100"/>
        <a:sy n="33" d="100"/>
      </p:scale>
      <p:origin x="0" y="-3816"/>
    </p:cViewPr>
  </p:outlineViewPr>
  <p:notesTextViewPr>
    <p:cViewPr>
      <p:scale>
        <a:sx n="1" d="1"/>
        <a:sy n="1" d="1"/>
      </p:scale>
      <p:origin x="0" y="0"/>
    </p:cViewPr>
  </p:notesTextViewPr>
  <p:notesViewPr>
    <p:cSldViewPr snapToGrid="0">
      <p:cViewPr varScale="1">
        <p:scale>
          <a:sx n="80" d="100"/>
          <a:sy n="80"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5A799C5-12E5-47D8-A585-9B94E243770E}" type="datetimeFigureOut">
              <a:rPr lang="en-US" smtClean="0"/>
              <a:t>8/2/2024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BD597FD-C39A-4012-AD64-CF019350484F}" type="slidenum">
              <a:rPr lang="en-US" smtClean="0"/>
              <a:t>‹#›</a:t>
            </a:fld>
            <a:endParaRPr lang="en-US" dirty="0"/>
          </a:p>
        </p:txBody>
      </p:sp>
    </p:spTree>
    <p:extLst>
      <p:ext uri="{BB962C8B-B14F-4D97-AF65-F5344CB8AC3E}">
        <p14:creationId xmlns:p14="http://schemas.microsoft.com/office/powerpoint/2010/main" val="369580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1</a:t>
            </a:fld>
            <a:endParaRPr lang="en-US" dirty="0"/>
          </a:p>
        </p:txBody>
      </p:sp>
    </p:spTree>
    <p:extLst>
      <p:ext uri="{BB962C8B-B14F-4D97-AF65-F5344CB8AC3E}">
        <p14:creationId xmlns:p14="http://schemas.microsoft.com/office/powerpoint/2010/main" val="328349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2</a:t>
            </a:fld>
            <a:endParaRPr lang="en-US" dirty="0"/>
          </a:p>
        </p:txBody>
      </p:sp>
    </p:spTree>
    <p:extLst>
      <p:ext uri="{BB962C8B-B14F-4D97-AF65-F5344CB8AC3E}">
        <p14:creationId xmlns:p14="http://schemas.microsoft.com/office/powerpoint/2010/main" val="364207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12</a:t>
            </a:fld>
            <a:endParaRPr lang="en-US" dirty="0"/>
          </a:p>
        </p:txBody>
      </p:sp>
    </p:spTree>
    <p:extLst>
      <p:ext uri="{BB962C8B-B14F-4D97-AF65-F5344CB8AC3E}">
        <p14:creationId xmlns:p14="http://schemas.microsoft.com/office/powerpoint/2010/main" val="328349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4A5E-272A-D4AE-33C3-0FC6C4570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6A0EA-E0F6-C356-CF88-D156EC107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A7B56-1678-B3F2-407A-4D724DF5357D}"/>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D0860AEA-4C9C-56E8-A776-90A3CE1237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ED6A0-8D30-EBD3-B843-68F29DE21C43}"/>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91718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372F-D56A-F033-6422-BA0C596BAE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B0931-F937-33CA-48D1-B4CB8A2B04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632EB-CCB0-35CF-B856-C75406F8EDC8}"/>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2F30B98F-E8FB-1404-B1AC-3CDFB0020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4D50F5-6804-697D-00C5-A65B376E32C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93903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798C3-C24E-1BA8-A5F3-362EDDB3A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68CF1-FD3F-420B-07A2-F547A1FB8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09C73-C666-3914-7721-0BB170E5C695}"/>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E9062926-D178-5267-8CE9-FC96AE7E7C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74CAC1-F241-38D4-E5F9-41330C9491FE}"/>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32804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648B-E300-CC89-42A3-85120F55F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E8E72-206C-E69C-8F1D-667B6897E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5701C-641A-DF0C-7CC5-9E2F8E920214}"/>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59AD1A63-3838-76D2-6CC0-57A0E4670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1C8F2-7EB4-C841-8264-17277B1B5B8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59396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6321-1DFB-DE40-363A-9964343C1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AD2494-40C2-1195-E7CF-9BB150CC9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1DD12-541C-8C49-C810-1817340BAF59}"/>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5E0DD3C9-EC4D-BB0C-0647-2464D054B9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135A10-FFCA-59B7-F9FA-85E21B15482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421375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07C2-2D43-FFCD-2901-308816C4D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B5C3A-6CCB-F89E-A5B4-BB0E3DF90B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8CC22-45D5-441F-EA73-46EC93587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ADF4D-20AE-791F-C705-0753711176B3}"/>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6" name="Footer Placeholder 5">
            <a:extLst>
              <a:ext uri="{FF2B5EF4-FFF2-40B4-BE49-F238E27FC236}">
                <a16:creationId xmlns:a16="http://schemas.microsoft.com/office/drawing/2014/main" id="{0E0BD0D2-C460-E59B-0EF3-624B1AF0B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1E0A56-9813-D1E2-439F-5C497EC21C7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5996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61A4-3B4B-75AB-342E-83FC14473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B9BBF-16A1-1BAC-954E-137558F60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2F4AB-0CC2-A21E-50F2-C074658C2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80193-87BC-8E40-490C-0C3516D6B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4AA4D2-74DA-0F14-CCBC-9FBB0FF1A2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921AFA-03E4-956C-3997-BE482D096911}"/>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8" name="Footer Placeholder 7">
            <a:extLst>
              <a:ext uri="{FF2B5EF4-FFF2-40B4-BE49-F238E27FC236}">
                <a16:creationId xmlns:a16="http://schemas.microsoft.com/office/drawing/2014/main" id="{707D2B36-3C6B-EA05-8963-3AF8C896EF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152044-C173-F413-67EE-E7A316A3AB1B}"/>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236458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295-D436-A2DF-3540-C85A03A830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4389A-00FF-D05C-157B-48E6032D87F7}"/>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4" name="Footer Placeholder 3">
            <a:extLst>
              <a:ext uri="{FF2B5EF4-FFF2-40B4-BE49-F238E27FC236}">
                <a16:creationId xmlns:a16="http://schemas.microsoft.com/office/drawing/2014/main" id="{1AE1EB6A-29EB-B1C8-915A-8C7AA2CDA8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F75703-87E1-7909-6B57-377E89279C1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291126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B223C-C799-0C3A-3F90-5CF40DC02B9B}"/>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3" name="Footer Placeholder 2">
            <a:extLst>
              <a:ext uri="{FF2B5EF4-FFF2-40B4-BE49-F238E27FC236}">
                <a16:creationId xmlns:a16="http://schemas.microsoft.com/office/drawing/2014/main" id="{D195B774-719E-BC87-5DA8-F28DB52468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9B67C3-5693-4EFE-867D-1C6FFF3C9517}"/>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84439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484E-0E2E-8064-A2EC-84C66C8C3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B34AA-97D0-0BE3-890C-F70734A0C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B3D98-4076-4F46-2110-F36C91BD3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4DE49-5810-CBF1-84F3-8D414B9BC570}"/>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6" name="Footer Placeholder 5">
            <a:extLst>
              <a:ext uri="{FF2B5EF4-FFF2-40B4-BE49-F238E27FC236}">
                <a16:creationId xmlns:a16="http://schemas.microsoft.com/office/drawing/2014/main" id="{31107BEC-8154-F380-E5EC-4942D808D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D29EAE-AA99-7140-7E46-13F8FACDB05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26859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79A5-BEE0-383C-E241-EFE11312C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CF5DF-9AF3-32FE-D089-049AD4ED0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3D935A-840E-5FFF-2D03-951A0C251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6EDA9-67C9-AC0C-CB71-F28412E57D3D}"/>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6" name="Footer Placeholder 5">
            <a:extLst>
              <a:ext uri="{FF2B5EF4-FFF2-40B4-BE49-F238E27FC236}">
                <a16:creationId xmlns:a16="http://schemas.microsoft.com/office/drawing/2014/main" id="{8FA8F25A-D27D-E237-41BB-EF5D73F21B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709ADD-4073-3A2F-547A-A614EBBABA15}"/>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98552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50AA8-A651-8E99-37B4-731DA0B2F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5A0D1-275F-4BBE-057F-8701C120B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FEFB0-E09E-BE5E-E3C9-5F17FB07F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4E7E61FA-0491-7592-A58C-A59352550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97EF60-7049-C41C-8C13-BC448B046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4F52F-70A4-4A5A-B22E-0EB0A32F31E8}" type="slidenum">
              <a:rPr lang="en-US" smtClean="0"/>
              <a:t>‹#›</a:t>
            </a:fld>
            <a:endParaRPr lang="en-US" dirty="0"/>
          </a:p>
        </p:txBody>
      </p:sp>
    </p:spTree>
    <p:extLst>
      <p:ext uri="{BB962C8B-B14F-4D97-AF65-F5344CB8AC3E}">
        <p14:creationId xmlns:p14="http://schemas.microsoft.com/office/powerpoint/2010/main" val="158232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1219200"/>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dirty="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101600" y="695325"/>
            <a:ext cx="12090400" cy="444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Revelation</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Arranging</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Seals &amp; Trumpets </a:t>
            </a:r>
          </a:p>
        </p:txBody>
      </p:sp>
    </p:spTree>
    <p:extLst>
      <p:ext uri="{BB962C8B-B14F-4D97-AF65-F5344CB8AC3E}">
        <p14:creationId xmlns:p14="http://schemas.microsoft.com/office/powerpoint/2010/main" val="43027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9544807" y="1162387"/>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9708284" y="1109559"/>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2693BA-9596-218D-A5FF-0A89353B249C}"/>
              </a:ext>
            </a:extLst>
          </p:cNvPr>
          <p:cNvSpPr/>
          <p:nvPr/>
        </p:nvSpPr>
        <p:spPr>
          <a:xfrm>
            <a:off x="11163101" y="4838789"/>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06253" y="4809651"/>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8" name="Rectangle 7">
            <a:extLst>
              <a:ext uri="{FF2B5EF4-FFF2-40B4-BE49-F238E27FC236}">
                <a16:creationId xmlns:a16="http://schemas.microsoft.com/office/drawing/2014/main" id="{39381171-AA30-120D-FEC2-DE65566896EA}"/>
              </a:ext>
            </a:extLst>
          </p:cNvPr>
          <p:cNvSpPr/>
          <p:nvPr/>
        </p:nvSpPr>
        <p:spPr>
          <a:xfrm>
            <a:off x="11139406" y="1023715"/>
            <a:ext cx="676273" cy="481056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1" name="Rectangle 10">
            <a:extLst>
              <a:ext uri="{FF2B5EF4-FFF2-40B4-BE49-F238E27FC236}">
                <a16:creationId xmlns:a16="http://schemas.microsoft.com/office/drawing/2014/main" id="{7FD70BC3-8248-3C3B-094D-CF5C236D99E0}"/>
              </a:ext>
            </a:extLst>
          </p:cNvPr>
          <p:cNvSpPr/>
          <p:nvPr/>
        </p:nvSpPr>
        <p:spPr>
          <a:xfrm>
            <a:off x="5909847" y="3090024"/>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0000"/>
                </a:solidFill>
                <a:latin typeface="Arial" panose="020B0604020202020204" pitchFamily="34" charset="0"/>
              </a:rPr>
              <a:t>144,000 Sealed </a:t>
            </a:r>
            <a:r>
              <a:rPr lang="en-US" sz="800" dirty="0"/>
              <a:t> </a:t>
            </a: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FDB7F4-A249-C68B-D527-7E3311C18A93}"/>
              </a:ext>
            </a:extLst>
          </p:cNvPr>
          <p:cNvSpPr txBox="1"/>
          <p:nvPr/>
        </p:nvSpPr>
        <p:spPr>
          <a:xfrm>
            <a:off x="5909848" y="3037196"/>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7a</a:t>
            </a:r>
            <a:endParaRPr lang="en-US" dirty="0"/>
          </a:p>
        </p:txBody>
      </p:sp>
      <p:sp>
        <p:nvSpPr>
          <p:cNvPr id="13" name="Rectangle 12">
            <a:extLst>
              <a:ext uri="{FF2B5EF4-FFF2-40B4-BE49-F238E27FC236}">
                <a16:creationId xmlns:a16="http://schemas.microsoft.com/office/drawing/2014/main" id="{48B09BA2-BA2D-32AA-6541-924819A07B05}"/>
              </a:ext>
            </a:extLst>
          </p:cNvPr>
          <p:cNvSpPr/>
          <p:nvPr/>
        </p:nvSpPr>
        <p:spPr>
          <a:xfrm>
            <a:off x="10211439" y="1166965"/>
            <a:ext cx="638896"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800" b="1" dirty="0">
                <a:solidFill>
                  <a:srgbClr val="000000"/>
                </a:solidFill>
                <a:latin typeface="Arial" panose="020B0604020202020204" pitchFamily="34" charset="0"/>
              </a:rPr>
              <a:t>Great Multitude in Heaven</a:t>
            </a:r>
          </a:p>
          <a:p>
            <a:pPr algn="ct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4B5FF0-C67F-9CC2-3E62-E9E82891766E}"/>
              </a:ext>
            </a:extLst>
          </p:cNvPr>
          <p:cNvSpPr txBox="1"/>
          <p:nvPr/>
        </p:nvSpPr>
        <p:spPr>
          <a:xfrm>
            <a:off x="10211440" y="1114137"/>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7b</a:t>
            </a:r>
            <a:endParaRPr lang="en-US" dirty="0"/>
          </a:p>
        </p:txBody>
      </p:sp>
      <p:sp>
        <p:nvSpPr>
          <p:cNvPr id="35" name="TextBox 34">
            <a:extLst>
              <a:ext uri="{FF2B5EF4-FFF2-40B4-BE49-F238E27FC236}">
                <a16:creationId xmlns:a16="http://schemas.microsoft.com/office/drawing/2014/main" id="{C1DEB800-9E5E-CE0E-888A-DCAE361A8034}"/>
              </a:ext>
            </a:extLst>
          </p:cNvPr>
          <p:cNvSpPr txBox="1"/>
          <p:nvPr/>
        </p:nvSpPr>
        <p:spPr>
          <a:xfrm rot="16200000">
            <a:off x="9582205" y="3310254"/>
            <a:ext cx="387157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Yeshua’s Return</a:t>
            </a:r>
          </a:p>
        </p:txBody>
      </p:sp>
      <p:sp>
        <p:nvSpPr>
          <p:cNvPr id="36" name="TextBox 35">
            <a:extLst>
              <a:ext uri="{FF2B5EF4-FFF2-40B4-BE49-F238E27FC236}">
                <a16:creationId xmlns:a16="http://schemas.microsoft.com/office/drawing/2014/main" id="{E6D6CE61-3E8A-DC4A-2493-44503B760660}"/>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37" name="TextBox 36">
            <a:extLst>
              <a:ext uri="{FF2B5EF4-FFF2-40B4-BE49-F238E27FC236}">
                <a16:creationId xmlns:a16="http://schemas.microsoft.com/office/drawing/2014/main" id="{E8CA5D9B-DF45-B21D-412E-092C39EC49C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38" name="TextBox 37">
            <a:extLst>
              <a:ext uri="{FF2B5EF4-FFF2-40B4-BE49-F238E27FC236}">
                <a16:creationId xmlns:a16="http://schemas.microsoft.com/office/drawing/2014/main" id="{0E8F6005-E460-3B4C-4DC1-05B7504BF191}"/>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39" name="TextBox 38">
            <a:extLst>
              <a:ext uri="{FF2B5EF4-FFF2-40B4-BE49-F238E27FC236}">
                <a16:creationId xmlns:a16="http://schemas.microsoft.com/office/drawing/2014/main" id="{9D8370DF-03F4-4DD6-935E-F4F8A52FAE67}"/>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cxnSp>
        <p:nvCxnSpPr>
          <p:cNvPr id="9" name="Straight Arrow Connector 8">
            <a:extLst>
              <a:ext uri="{FF2B5EF4-FFF2-40B4-BE49-F238E27FC236}">
                <a16:creationId xmlns:a16="http://schemas.microsoft.com/office/drawing/2014/main" id="{EA59E2E7-ACE8-6677-E94E-DCFB06C2A91E}"/>
              </a:ext>
            </a:extLst>
          </p:cNvPr>
          <p:cNvCxnSpPr>
            <a:cxnSpLocks/>
          </p:cNvCxnSpPr>
          <p:nvPr/>
        </p:nvCxnSpPr>
        <p:spPr>
          <a:xfrm flipH="1">
            <a:off x="9395458" y="2314575"/>
            <a:ext cx="838199"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82ED43F-004A-2F03-5696-A6EFC2EC2973}"/>
              </a:ext>
            </a:extLst>
          </p:cNvPr>
          <p:cNvSpPr/>
          <p:nvPr/>
        </p:nvSpPr>
        <p:spPr>
          <a:xfrm>
            <a:off x="6739824" y="3076488"/>
            <a:ext cx="3686176" cy="885823"/>
          </a:xfrm>
          <a:prstGeom prst="rect">
            <a:avLst/>
          </a:prstGeom>
          <a:solidFill>
            <a:srgbClr val="00B0F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3A492750-50AA-C6E1-7820-AF7756DB2888}"/>
              </a:ext>
            </a:extLst>
          </p:cNvPr>
          <p:cNvCxnSpPr/>
          <p:nvPr/>
        </p:nvCxnSpPr>
        <p:spPr>
          <a:xfrm>
            <a:off x="7377999"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BA6C15-2DA3-4625-4F1A-40F44E2BA2C4}"/>
              </a:ext>
            </a:extLst>
          </p:cNvPr>
          <p:cNvCxnSpPr/>
          <p:nvPr/>
        </p:nvCxnSpPr>
        <p:spPr>
          <a:xfrm>
            <a:off x="8035224" y="3076486"/>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4E4791-FC51-D822-A88F-809EC57ADEE9}"/>
              </a:ext>
            </a:extLst>
          </p:cNvPr>
          <p:cNvCxnSpPr/>
          <p:nvPr/>
        </p:nvCxnSpPr>
        <p:spPr>
          <a:xfrm>
            <a:off x="8654349" y="309553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80FC76-0A99-666F-9F42-F6B185B35DC4}"/>
              </a:ext>
            </a:extLst>
          </p:cNvPr>
          <p:cNvCxnSpPr/>
          <p:nvPr/>
        </p:nvCxnSpPr>
        <p:spPr>
          <a:xfrm>
            <a:off x="9254424" y="3076487"/>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288F62-6A55-FA73-D007-9FDD277CEEED}"/>
              </a:ext>
            </a:extLst>
          </p:cNvPr>
          <p:cNvCxnSpPr/>
          <p:nvPr/>
        </p:nvCxnSpPr>
        <p:spPr>
          <a:xfrm>
            <a:off x="9844974"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1DDD907-B0EE-AC0D-C42F-5E36C69C9113}"/>
              </a:ext>
            </a:extLst>
          </p:cNvPr>
          <p:cNvSpPr txBox="1"/>
          <p:nvPr/>
        </p:nvSpPr>
        <p:spPr>
          <a:xfrm>
            <a:off x="6966584" y="3027673"/>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p>
        </p:txBody>
      </p:sp>
      <p:sp>
        <p:nvSpPr>
          <p:cNvPr id="49" name="TextBox 48">
            <a:extLst>
              <a:ext uri="{FF2B5EF4-FFF2-40B4-BE49-F238E27FC236}">
                <a16:creationId xmlns:a16="http://schemas.microsoft.com/office/drawing/2014/main" id="{015BF317-393E-FC9D-3569-23AB3EFD0C73}"/>
              </a:ext>
            </a:extLst>
          </p:cNvPr>
          <p:cNvSpPr txBox="1"/>
          <p:nvPr/>
        </p:nvSpPr>
        <p:spPr>
          <a:xfrm>
            <a:off x="7595233"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p>
        </p:txBody>
      </p:sp>
      <p:sp>
        <p:nvSpPr>
          <p:cNvPr id="50" name="TextBox 49">
            <a:extLst>
              <a:ext uri="{FF2B5EF4-FFF2-40B4-BE49-F238E27FC236}">
                <a16:creationId xmlns:a16="http://schemas.microsoft.com/office/drawing/2014/main" id="{E51CCD9D-99D8-3AF2-24AA-E7AFE8E1E29C}"/>
              </a:ext>
            </a:extLst>
          </p:cNvPr>
          <p:cNvSpPr txBox="1"/>
          <p:nvPr/>
        </p:nvSpPr>
        <p:spPr>
          <a:xfrm>
            <a:off x="821912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dirty="0"/>
          </a:p>
        </p:txBody>
      </p:sp>
      <p:sp>
        <p:nvSpPr>
          <p:cNvPr id="51" name="TextBox 50">
            <a:extLst>
              <a:ext uri="{FF2B5EF4-FFF2-40B4-BE49-F238E27FC236}">
                <a16:creationId xmlns:a16="http://schemas.microsoft.com/office/drawing/2014/main" id="{09526AC0-998D-0B61-C5CA-AC85599C97A2}"/>
              </a:ext>
            </a:extLst>
          </p:cNvPr>
          <p:cNvSpPr txBox="1"/>
          <p:nvPr/>
        </p:nvSpPr>
        <p:spPr>
          <a:xfrm>
            <a:off x="884300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dirty="0"/>
          </a:p>
        </p:txBody>
      </p:sp>
      <p:sp>
        <p:nvSpPr>
          <p:cNvPr id="52" name="TextBox 51">
            <a:extLst>
              <a:ext uri="{FF2B5EF4-FFF2-40B4-BE49-F238E27FC236}">
                <a16:creationId xmlns:a16="http://schemas.microsoft.com/office/drawing/2014/main" id="{07B2C068-1CBB-6583-078C-7A2B2390BAF0}"/>
              </a:ext>
            </a:extLst>
          </p:cNvPr>
          <p:cNvSpPr txBox="1"/>
          <p:nvPr/>
        </p:nvSpPr>
        <p:spPr>
          <a:xfrm>
            <a:off x="939545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53" name="TextBox 52">
            <a:extLst>
              <a:ext uri="{FF2B5EF4-FFF2-40B4-BE49-F238E27FC236}">
                <a16:creationId xmlns:a16="http://schemas.microsoft.com/office/drawing/2014/main" id="{9CE0B434-63AB-72BB-F176-74476546A208}"/>
              </a:ext>
            </a:extLst>
          </p:cNvPr>
          <p:cNvSpPr txBox="1"/>
          <p:nvPr/>
        </p:nvSpPr>
        <p:spPr>
          <a:xfrm>
            <a:off x="997648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54" name="TextBox 53">
            <a:extLst>
              <a:ext uri="{FF2B5EF4-FFF2-40B4-BE49-F238E27FC236}">
                <a16:creationId xmlns:a16="http://schemas.microsoft.com/office/drawing/2014/main" id="{B8AB0783-CBF4-54D9-ED4B-580E9852AE5D}"/>
              </a:ext>
            </a:extLst>
          </p:cNvPr>
          <p:cNvSpPr txBox="1"/>
          <p:nvPr/>
        </p:nvSpPr>
        <p:spPr>
          <a:xfrm>
            <a:off x="6741711" y="3150783"/>
            <a:ext cx="644848"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T</a:t>
            </a:r>
            <a:r>
              <a:rPr lang="en-US" sz="600" b="1" i="0" u="none" strike="noStrike" dirty="0">
                <a:solidFill>
                  <a:srgbClr val="000000"/>
                </a:solidFill>
                <a:effectLst/>
                <a:latin typeface="Arial" panose="020B0604020202020204" pitchFamily="34" charset="0"/>
              </a:rPr>
              <a:t>o Earth Hail &amp; Fire                  Mingled w/ Blood                    Burn 1/3 of Trees               Burn All Grass</a:t>
            </a:r>
            <a:r>
              <a:rPr lang="en-US" sz="600" dirty="0"/>
              <a:t> </a:t>
            </a:r>
          </a:p>
        </p:txBody>
      </p:sp>
      <p:sp>
        <p:nvSpPr>
          <p:cNvPr id="55" name="TextBox 54">
            <a:extLst>
              <a:ext uri="{FF2B5EF4-FFF2-40B4-BE49-F238E27FC236}">
                <a16:creationId xmlns:a16="http://schemas.microsoft.com/office/drawing/2014/main" id="{BDFCFACD-E7F0-C773-2353-0ED17C9999C3}"/>
              </a:ext>
            </a:extLst>
          </p:cNvPr>
          <p:cNvSpPr txBox="1"/>
          <p:nvPr/>
        </p:nvSpPr>
        <p:spPr>
          <a:xfrm>
            <a:off x="7397599" y="3152842"/>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Burning Mountain into Sea                      1/3 of Sea Creatures Die          Destroy 1/3         of Ships </a:t>
            </a:r>
            <a:endParaRPr lang="en-US" sz="600" dirty="0"/>
          </a:p>
        </p:txBody>
      </p:sp>
      <p:sp>
        <p:nvSpPr>
          <p:cNvPr id="56" name="TextBox 55">
            <a:extLst>
              <a:ext uri="{FF2B5EF4-FFF2-40B4-BE49-F238E27FC236}">
                <a16:creationId xmlns:a16="http://schemas.microsoft.com/office/drawing/2014/main" id="{BFAC27AD-BF8A-DEF7-5D48-F80ED4A14780}"/>
              </a:ext>
            </a:extLst>
          </p:cNvPr>
          <p:cNvSpPr txBox="1"/>
          <p:nvPr/>
        </p:nvSpPr>
        <p:spPr>
          <a:xfrm>
            <a:off x="8040862" y="3144850"/>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Falls on 1/3 of Rivers &amp; Springs     Become Bitter     Many Men Die </a:t>
            </a:r>
            <a:endParaRPr lang="en-US" sz="600" dirty="0"/>
          </a:p>
        </p:txBody>
      </p:sp>
      <p:sp>
        <p:nvSpPr>
          <p:cNvPr id="57" name="TextBox 56">
            <a:extLst>
              <a:ext uri="{FF2B5EF4-FFF2-40B4-BE49-F238E27FC236}">
                <a16:creationId xmlns:a16="http://schemas.microsoft.com/office/drawing/2014/main" id="{66CB3563-D233-9C04-00BF-70DF1DED72AF}"/>
              </a:ext>
            </a:extLst>
          </p:cNvPr>
          <p:cNvSpPr txBox="1"/>
          <p:nvPr/>
        </p:nvSpPr>
        <p:spPr>
          <a:xfrm>
            <a:off x="8650214" y="3138082"/>
            <a:ext cx="622321"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1/3 of Sun, Moon Stars Dark      Day &amp; Night 1/3 Shorter           "Woe, Woe, Woe" to Earth</a:t>
            </a:r>
            <a:endParaRPr lang="en-US" sz="600" dirty="0"/>
          </a:p>
        </p:txBody>
      </p:sp>
      <p:sp>
        <p:nvSpPr>
          <p:cNvPr id="58" name="TextBox 57">
            <a:extLst>
              <a:ext uri="{FF2B5EF4-FFF2-40B4-BE49-F238E27FC236}">
                <a16:creationId xmlns:a16="http://schemas.microsoft.com/office/drawing/2014/main" id="{A9466F03-843F-9CE9-0382-CEABDF2B260D}"/>
              </a:ext>
            </a:extLst>
          </p:cNvPr>
          <p:cNvSpPr txBox="1"/>
          <p:nvPr/>
        </p:nvSpPr>
        <p:spPr>
          <a:xfrm>
            <a:off x="9181090" y="3163176"/>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from Heaven with Key to Pit;     Smoke &amp; Dark, Locusts  Harm Those w/out God's Mark 5 Mo.</a:t>
            </a:r>
            <a:endParaRPr lang="en-US" sz="600" dirty="0"/>
          </a:p>
        </p:txBody>
      </p:sp>
      <p:sp>
        <p:nvSpPr>
          <p:cNvPr id="62" name="TextBox 61">
            <a:extLst>
              <a:ext uri="{FF2B5EF4-FFF2-40B4-BE49-F238E27FC236}">
                <a16:creationId xmlns:a16="http://schemas.microsoft.com/office/drawing/2014/main" id="{9C47A7EC-1BA0-0F1B-7967-CF1D8EACE145}"/>
              </a:ext>
            </a:extLst>
          </p:cNvPr>
          <p:cNvSpPr txBox="1"/>
          <p:nvPr/>
        </p:nvSpPr>
        <p:spPr>
          <a:xfrm>
            <a:off x="9785337" y="3152842"/>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4 Angels from Euphrates  Kill 1/3 of Mankind with Fire, Smoke &amp; Brimstone            Men Don't Repent       </a:t>
            </a:r>
            <a:endParaRPr lang="en-US" sz="600" dirty="0"/>
          </a:p>
        </p:txBody>
      </p:sp>
      <p:sp>
        <p:nvSpPr>
          <p:cNvPr id="63" name="Oval 62">
            <a:extLst>
              <a:ext uri="{FF2B5EF4-FFF2-40B4-BE49-F238E27FC236}">
                <a16:creationId xmlns:a16="http://schemas.microsoft.com/office/drawing/2014/main" id="{C5967AF2-8D93-9966-8A57-DF612DD79398}"/>
              </a:ext>
            </a:extLst>
          </p:cNvPr>
          <p:cNvSpPr/>
          <p:nvPr/>
        </p:nvSpPr>
        <p:spPr>
          <a:xfrm>
            <a:off x="9287418" y="3190071"/>
            <a:ext cx="493518" cy="2368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349417B-37EF-5D71-41A2-A7949F314246}"/>
              </a:ext>
            </a:extLst>
          </p:cNvPr>
          <p:cNvSpPr/>
          <p:nvPr/>
        </p:nvSpPr>
        <p:spPr>
          <a:xfrm>
            <a:off x="8687629" y="3152843"/>
            <a:ext cx="499942" cy="2741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F8A6030-028C-F1E3-2896-CCBA50E6BBAD}"/>
              </a:ext>
            </a:extLst>
          </p:cNvPr>
          <p:cNvSpPr txBox="1"/>
          <p:nvPr/>
        </p:nvSpPr>
        <p:spPr>
          <a:xfrm>
            <a:off x="9708284" y="1109559"/>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66" name="Oval 65">
            <a:extLst>
              <a:ext uri="{FF2B5EF4-FFF2-40B4-BE49-F238E27FC236}">
                <a16:creationId xmlns:a16="http://schemas.microsoft.com/office/drawing/2014/main" id="{C80CBFCF-0B7B-A032-3155-1B13DBCEE2A0}"/>
              </a:ext>
            </a:extLst>
          </p:cNvPr>
          <p:cNvSpPr/>
          <p:nvPr/>
        </p:nvSpPr>
        <p:spPr>
          <a:xfrm>
            <a:off x="9634458" y="1469824"/>
            <a:ext cx="399701" cy="1161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C71CF5B-AF48-2D1C-0A0E-A94871FDFAB7}"/>
              </a:ext>
            </a:extLst>
          </p:cNvPr>
          <p:cNvSpPr/>
          <p:nvPr/>
        </p:nvSpPr>
        <p:spPr>
          <a:xfrm>
            <a:off x="9607977" y="1308277"/>
            <a:ext cx="493518" cy="1665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30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8687629" y="1178348"/>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8851106" y="1125520"/>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2693BA-9596-218D-A5FF-0A89353B249C}"/>
              </a:ext>
            </a:extLst>
          </p:cNvPr>
          <p:cNvSpPr/>
          <p:nvPr/>
        </p:nvSpPr>
        <p:spPr>
          <a:xfrm>
            <a:off x="11163101" y="4838789"/>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06253" y="4809651"/>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8" name="Rectangle 7">
            <a:extLst>
              <a:ext uri="{FF2B5EF4-FFF2-40B4-BE49-F238E27FC236}">
                <a16:creationId xmlns:a16="http://schemas.microsoft.com/office/drawing/2014/main" id="{39381171-AA30-120D-FEC2-DE65566896EA}"/>
              </a:ext>
            </a:extLst>
          </p:cNvPr>
          <p:cNvSpPr/>
          <p:nvPr/>
        </p:nvSpPr>
        <p:spPr>
          <a:xfrm>
            <a:off x="11139406" y="1023715"/>
            <a:ext cx="676273" cy="481056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1" name="Rectangle 10">
            <a:extLst>
              <a:ext uri="{FF2B5EF4-FFF2-40B4-BE49-F238E27FC236}">
                <a16:creationId xmlns:a16="http://schemas.microsoft.com/office/drawing/2014/main" id="{7FD70BC3-8248-3C3B-094D-CF5C236D99E0}"/>
              </a:ext>
            </a:extLst>
          </p:cNvPr>
          <p:cNvSpPr/>
          <p:nvPr/>
        </p:nvSpPr>
        <p:spPr>
          <a:xfrm>
            <a:off x="5909847" y="3090024"/>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0000"/>
                </a:solidFill>
                <a:latin typeface="Arial" panose="020B0604020202020204" pitchFamily="34" charset="0"/>
              </a:rPr>
              <a:t>144,000 Sealed </a:t>
            </a:r>
            <a:r>
              <a:rPr lang="en-US" sz="800" dirty="0"/>
              <a:t> </a:t>
            </a: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FDB7F4-A249-C68B-D527-7E3311C18A93}"/>
              </a:ext>
            </a:extLst>
          </p:cNvPr>
          <p:cNvSpPr txBox="1"/>
          <p:nvPr/>
        </p:nvSpPr>
        <p:spPr>
          <a:xfrm>
            <a:off x="5909848" y="3037196"/>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7a</a:t>
            </a:r>
            <a:endParaRPr lang="en-US" dirty="0"/>
          </a:p>
        </p:txBody>
      </p:sp>
      <p:sp>
        <p:nvSpPr>
          <p:cNvPr id="13" name="Rectangle 12">
            <a:extLst>
              <a:ext uri="{FF2B5EF4-FFF2-40B4-BE49-F238E27FC236}">
                <a16:creationId xmlns:a16="http://schemas.microsoft.com/office/drawing/2014/main" id="{48B09BA2-BA2D-32AA-6541-924819A07B05}"/>
              </a:ext>
            </a:extLst>
          </p:cNvPr>
          <p:cNvSpPr/>
          <p:nvPr/>
        </p:nvSpPr>
        <p:spPr>
          <a:xfrm>
            <a:off x="9354261" y="1182926"/>
            <a:ext cx="638896"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800" b="1" dirty="0">
                <a:solidFill>
                  <a:srgbClr val="000000"/>
                </a:solidFill>
                <a:latin typeface="Arial" panose="020B0604020202020204" pitchFamily="34" charset="0"/>
              </a:rPr>
              <a:t>Great Multitude in Heaven</a:t>
            </a:r>
          </a:p>
          <a:p>
            <a:pPr algn="ct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4B5FF0-C67F-9CC2-3E62-E9E82891766E}"/>
              </a:ext>
            </a:extLst>
          </p:cNvPr>
          <p:cNvSpPr txBox="1"/>
          <p:nvPr/>
        </p:nvSpPr>
        <p:spPr>
          <a:xfrm>
            <a:off x="9354262" y="1130098"/>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7b</a:t>
            </a:r>
            <a:endParaRPr lang="en-US" dirty="0"/>
          </a:p>
        </p:txBody>
      </p:sp>
      <p:sp>
        <p:nvSpPr>
          <p:cNvPr id="15" name="Rectangle 14">
            <a:extLst>
              <a:ext uri="{FF2B5EF4-FFF2-40B4-BE49-F238E27FC236}">
                <a16:creationId xmlns:a16="http://schemas.microsoft.com/office/drawing/2014/main" id="{7AD7A0A9-7DBA-337A-FCBC-8B9DD359FB5C}"/>
              </a:ext>
            </a:extLst>
          </p:cNvPr>
          <p:cNvSpPr/>
          <p:nvPr/>
        </p:nvSpPr>
        <p:spPr>
          <a:xfrm>
            <a:off x="6739824" y="3076488"/>
            <a:ext cx="3686176" cy="885823"/>
          </a:xfrm>
          <a:prstGeom prst="rect">
            <a:avLst/>
          </a:prstGeom>
          <a:solidFill>
            <a:srgbClr val="00B0F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A8C282A8-032A-664D-5665-AB09D0FFB155}"/>
              </a:ext>
            </a:extLst>
          </p:cNvPr>
          <p:cNvCxnSpPr/>
          <p:nvPr/>
        </p:nvCxnSpPr>
        <p:spPr>
          <a:xfrm>
            <a:off x="7377999"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294580-5C3F-0289-1EFA-9CE36272802D}"/>
              </a:ext>
            </a:extLst>
          </p:cNvPr>
          <p:cNvCxnSpPr/>
          <p:nvPr/>
        </p:nvCxnSpPr>
        <p:spPr>
          <a:xfrm>
            <a:off x="8035224" y="3076486"/>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96A073-6BE1-F2C4-5BDE-32089575417D}"/>
              </a:ext>
            </a:extLst>
          </p:cNvPr>
          <p:cNvCxnSpPr/>
          <p:nvPr/>
        </p:nvCxnSpPr>
        <p:spPr>
          <a:xfrm>
            <a:off x="8654349" y="309553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D480CD-3A46-F14E-F8FB-A2178F6513D4}"/>
              </a:ext>
            </a:extLst>
          </p:cNvPr>
          <p:cNvCxnSpPr/>
          <p:nvPr/>
        </p:nvCxnSpPr>
        <p:spPr>
          <a:xfrm>
            <a:off x="9254424" y="3076487"/>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546E3E-88ED-D7B6-6C0C-12CFBDCFBE10}"/>
              </a:ext>
            </a:extLst>
          </p:cNvPr>
          <p:cNvCxnSpPr/>
          <p:nvPr/>
        </p:nvCxnSpPr>
        <p:spPr>
          <a:xfrm>
            <a:off x="9844974"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195F60-8146-CB6D-2290-AD5C912494A2}"/>
              </a:ext>
            </a:extLst>
          </p:cNvPr>
          <p:cNvSpPr txBox="1"/>
          <p:nvPr/>
        </p:nvSpPr>
        <p:spPr>
          <a:xfrm>
            <a:off x="6966584" y="3027673"/>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p>
        </p:txBody>
      </p:sp>
      <p:sp>
        <p:nvSpPr>
          <p:cNvPr id="22" name="TextBox 21">
            <a:extLst>
              <a:ext uri="{FF2B5EF4-FFF2-40B4-BE49-F238E27FC236}">
                <a16:creationId xmlns:a16="http://schemas.microsoft.com/office/drawing/2014/main" id="{78A12704-A99D-FC22-F251-E8E18B2BCAB6}"/>
              </a:ext>
            </a:extLst>
          </p:cNvPr>
          <p:cNvSpPr txBox="1"/>
          <p:nvPr/>
        </p:nvSpPr>
        <p:spPr>
          <a:xfrm>
            <a:off x="7595233"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p>
        </p:txBody>
      </p:sp>
      <p:sp>
        <p:nvSpPr>
          <p:cNvPr id="23" name="TextBox 22">
            <a:extLst>
              <a:ext uri="{FF2B5EF4-FFF2-40B4-BE49-F238E27FC236}">
                <a16:creationId xmlns:a16="http://schemas.microsoft.com/office/drawing/2014/main" id="{BC34ACAA-2328-B063-F176-BCF335030AC3}"/>
              </a:ext>
            </a:extLst>
          </p:cNvPr>
          <p:cNvSpPr txBox="1"/>
          <p:nvPr/>
        </p:nvSpPr>
        <p:spPr>
          <a:xfrm>
            <a:off x="821912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dirty="0"/>
          </a:p>
        </p:txBody>
      </p:sp>
      <p:sp>
        <p:nvSpPr>
          <p:cNvPr id="24" name="TextBox 23">
            <a:extLst>
              <a:ext uri="{FF2B5EF4-FFF2-40B4-BE49-F238E27FC236}">
                <a16:creationId xmlns:a16="http://schemas.microsoft.com/office/drawing/2014/main" id="{60C688A3-D55B-ECE4-7F5A-0D30D87FD3D4}"/>
              </a:ext>
            </a:extLst>
          </p:cNvPr>
          <p:cNvSpPr txBox="1"/>
          <p:nvPr/>
        </p:nvSpPr>
        <p:spPr>
          <a:xfrm>
            <a:off x="884300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dirty="0"/>
          </a:p>
        </p:txBody>
      </p:sp>
      <p:sp>
        <p:nvSpPr>
          <p:cNvPr id="26" name="TextBox 25">
            <a:extLst>
              <a:ext uri="{FF2B5EF4-FFF2-40B4-BE49-F238E27FC236}">
                <a16:creationId xmlns:a16="http://schemas.microsoft.com/office/drawing/2014/main" id="{6435F233-921C-E8B6-C1B6-71F7D78B4392}"/>
              </a:ext>
            </a:extLst>
          </p:cNvPr>
          <p:cNvSpPr txBox="1"/>
          <p:nvPr/>
        </p:nvSpPr>
        <p:spPr>
          <a:xfrm>
            <a:off x="939545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7" name="TextBox 26">
            <a:extLst>
              <a:ext uri="{FF2B5EF4-FFF2-40B4-BE49-F238E27FC236}">
                <a16:creationId xmlns:a16="http://schemas.microsoft.com/office/drawing/2014/main" id="{0B34DAA4-CA88-626B-6F12-82AFFC49FA26}"/>
              </a:ext>
            </a:extLst>
          </p:cNvPr>
          <p:cNvSpPr txBox="1"/>
          <p:nvPr/>
        </p:nvSpPr>
        <p:spPr>
          <a:xfrm>
            <a:off x="997648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5" name="TextBox 34">
            <a:extLst>
              <a:ext uri="{FF2B5EF4-FFF2-40B4-BE49-F238E27FC236}">
                <a16:creationId xmlns:a16="http://schemas.microsoft.com/office/drawing/2014/main" id="{C1DEB800-9E5E-CE0E-888A-DCAE361A8034}"/>
              </a:ext>
            </a:extLst>
          </p:cNvPr>
          <p:cNvSpPr txBox="1"/>
          <p:nvPr/>
        </p:nvSpPr>
        <p:spPr>
          <a:xfrm rot="16200000">
            <a:off x="9582205" y="3310254"/>
            <a:ext cx="387157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Yeshua’s Return</a:t>
            </a:r>
          </a:p>
        </p:txBody>
      </p:sp>
      <p:sp>
        <p:nvSpPr>
          <p:cNvPr id="36" name="TextBox 35">
            <a:extLst>
              <a:ext uri="{FF2B5EF4-FFF2-40B4-BE49-F238E27FC236}">
                <a16:creationId xmlns:a16="http://schemas.microsoft.com/office/drawing/2014/main" id="{E6D6CE61-3E8A-DC4A-2493-44503B760660}"/>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37" name="TextBox 36">
            <a:extLst>
              <a:ext uri="{FF2B5EF4-FFF2-40B4-BE49-F238E27FC236}">
                <a16:creationId xmlns:a16="http://schemas.microsoft.com/office/drawing/2014/main" id="{E8CA5D9B-DF45-B21D-412E-092C39EC49C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38" name="TextBox 37">
            <a:extLst>
              <a:ext uri="{FF2B5EF4-FFF2-40B4-BE49-F238E27FC236}">
                <a16:creationId xmlns:a16="http://schemas.microsoft.com/office/drawing/2014/main" id="{0E8F6005-E460-3B4C-4DC1-05B7504BF191}"/>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39" name="TextBox 38">
            <a:extLst>
              <a:ext uri="{FF2B5EF4-FFF2-40B4-BE49-F238E27FC236}">
                <a16:creationId xmlns:a16="http://schemas.microsoft.com/office/drawing/2014/main" id="{9D8370DF-03F4-4DD6-935E-F4F8A52FAE67}"/>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
        <p:nvSpPr>
          <p:cNvPr id="32" name="TextBox 31">
            <a:extLst>
              <a:ext uri="{FF2B5EF4-FFF2-40B4-BE49-F238E27FC236}">
                <a16:creationId xmlns:a16="http://schemas.microsoft.com/office/drawing/2014/main" id="{D039AB94-0A38-5DF4-F722-C6484C93B5F0}"/>
              </a:ext>
            </a:extLst>
          </p:cNvPr>
          <p:cNvSpPr txBox="1"/>
          <p:nvPr/>
        </p:nvSpPr>
        <p:spPr>
          <a:xfrm>
            <a:off x="6741711" y="3150783"/>
            <a:ext cx="644848"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T</a:t>
            </a:r>
            <a:r>
              <a:rPr lang="en-US" sz="600" b="1" i="0" u="none" strike="noStrike" dirty="0">
                <a:solidFill>
                  <a:srgbClr val="000000"/>
                </a:solidFill>
                <a:effectLst/>
                <a:latin typeface="Arial" panose="020B0604020202020204" pitchFamily="34" charset="0"/>
              </a:rPr>
              <a:t>o Earth Hail &amp; Fire                  Mingled w/ Blood                    Burn 1/3 of Trees               Burn All Grass</a:t>
            </a:r>
            <a:r>
              <a:rPr lang="en-US" sz="600" dirty="0"/>
              <a:t> </a:t>
            </a:r>
          </a:p>
        </p:txBody>
      </p:sp>
      <p:sp>
        <p:nvSpPr>
          <p:cNvPr id="34" name="TextBox 33">
            <a:extLst>
              <a:ext uri="{FF2B5EF4-FFF2-40B4-BE49-F238E27FC236}">
                <a16:creationId xmlns:a16="http://schemas.microsoft.com/office/drawing/2014/main" id="{CB83CECD-9204-73AE-4075-44931A505110}"/>
              </a:ext>
            </a:extLst>
          </p:cNvPr>
          <p:cNvSpPr txBox="1"/>
          <p:nvPr/>
        </p:nvSpPr>
        <p:spPr>
          <a:xfrm>
            <a:off x="7397599" y="3152842"/>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Burning Mountain into Sea                      1/3 of Sea Creatures Die          Destroy 1/3         of Ships </a:t>
            </a:r>
            <a:endParaRPr lang="en-US" sz="600" dirty="0"/>
          </a:p>
        </p:txBody>
      </p:sp>
      <p:sp>
        <p:nvSpPr>
          <p:cNvPr id="40" name="TextBox 39">
            <a:extLst>
              <a:ext uri="{FF2B5EF4-FFF2-40B4-BE49-F238E27FC236}">
                <a16:creationId xmlns:a16="http://schemas.microsoft.com/office/drawing/2014/main" id="{C02A4358-2A2C-7EED-5349-55A06C6ADCD4}"/>
              </a:ext>
            </a:extLst>
          </p:cNvPr>
          <p:cNvSpPr txBox="1"/>
          <p:nvPr/>
        </p:nvSpPr>
        <p:spPr>
          <a:xfrm>
            <a:off x="8040862" y="3144850"/>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Falls on 1/3 of Rivers &amp; Springs     Become Bitter     Many Men Die </a:t>
            </a:r>
            <a:endParaRPr lang="en-US" sz="600" dirty="0"/>
          </a:p>
        </p:txBody>
      </p:sp>
      <p:sp>
        <p:nvSpPr>
          <p:cNvPr id="41" name="TextBox 40">
            <a:extLst>
              <a:ext uri="{FF2B5EF4-FFF2-40B4-BE49-F238E27FC236}">
                <a16:creationId xmlns:a16="http://schemas.microsoft.com/office/drawing/2014/main" id="{6B8A663A-313C-516A-A0A4-488C6ECF68BE}"/>
              </a:ext>
            </a:extLst>
          </p:cNvPr>
          <p:cNvSpPr txBox="1"/>
          <p:nvPr/>
        </p:nvSpPr>
        <p:spPr>
          <a:xfrm>
            <a:off x="8650214" y="3138082"/>
            <a:ext cx="622321"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1/3 of Sun, Moon Stars Dark      Day &amp; Night 1/3 Shorter           "Woe, Woe, Woe" to Earth</a:t>
            </a:r>
            <a:endParaRPr lang="en-US" sz="600" dirty="0"/>
          </a:p>
        </p:txBody>
      </p:sp>
      <p:sp>
        <p:nvSpPr>
          <p:cNvPr id="42" name="TextBox 41">
            <a:extLst>
              <a:ext uri="{FF2B5EF4-FFF2-40B4-BE49-F238E27FC236}">
                <a16:creationId xmlns:a16="http://schemas.microsoft.com/office/drawing/2014/main" id="{DDAD91F9-8679-6738-A9A5-C02BF18FED68}"/>
              </a:ext>
            </a:extLst>
          </p:cNvPr>
          <p:cNvSpPr txBox="1"/>
          <p:nvPr/>
        </p:nvSpPr>
        <p:spPr>
          <a:xfrm>
            <a:off x="9181090" y="3163176"/>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from Heaven with Key to Pit;     Smoke &amp; Dark, Locusts  Harm Those w/out God's Mark 5 Mo.</a:t>
            </a:r>
            <a:endParaRPr lang="en-US" sz="600" dirty="0"/>
          </a:p>
        </p:txBody>
      </p:sp>
      <p:sp>
        <p:nvSpPr>
          <p:cNvPr id="43" name="TextBox 42">
            <a:extLst>
              <a:ext uri="{FF2B5EF4-FFF2-40B4-BE49-F238E27FC236}">
                <a16:creationId xmlns:a16="http://schemas.microsoft.com/office/drawing/2014/main" id="{296B6F4A-279E-0134-BC88-88F295D1D407}"/>
              </a:ext>
            </a:extLst>
          </p:cNvPr>
          <p:cNvSpPr txBox="1"/>
          <p:nvPr/>
        </p:nvSpPr>
        <p:spPr>
          <a:xfrm>
            <a:off x="9785337" y="3152842"/>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4 Angels from Euphrates  Kill 1/3 of Mankind with Fire, Smoke &amp; Brimstone            Men Don't Repent       </a:t>
            </a:r>
            <a:endParaRPr lang="en-US" sz="600" dirty="0"/>
          </a:p>
        </p:txBody>
      </p:sp>
      <p:sp>
        <p:nvSpPr>
          <p:cNvPr id="6" name="Oval 5">
            <a:extLst>
              <a:ext uri="{FF2B5EF4-FFF2-40B4-BE49-F238E27FC236}">
                <a16:creationId xmlns:a16="http://schemas.microsoft.com/office/drawing/2014/main" id="{FDDA8963-B156-F373-445F-7645F95B2518}"/>
              </a:ext>
            </a:extLst>
          </p:cNvPr>
          <p:cNvSpPr/>
          <p:nvPr/>
        </p:nvSpPr>
        <p:spPr>
          <a:xfrm>
            <a:off x="8783770" y="1489044"/>
            <a:ext cx="399701" cy="1161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1A47F51-4A1A-FADC-7CE2-EAE28AC5BDF3}"/>
              </a:ext>
            </a:extLst>
          </p:cNvPr>
          <p:cNvSpPr/>
          <p:nvPr/>
        </p:nvSpPr>
        <p:spPr>
          <a:xfrm>
            <a:off x="9287418" y="3190071"/>
            <a:ext cx="493518" cy="2368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5D0A6B1-B78E-F34D-834C-F2320EAA6A0F}"/>
              </a:ext>
            </a:extLst>
          </p:cNvPr>
          <p:cNvSpPr/>
          <p:nvPr/>
        </p:nvSpPr>
        <p:spPr>
          <a:xfrm>
            <a:off x="8687629" y="3152843"/>
            <a:ext cx="499942" cy="2741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B2CE5F4-73DD-CA41-6272-37845E6A9F73}"/>
              </a:ext>
            </a:extLst>
          </p:cNvPr>
          <p:cNvSpPr/>
          <p:nvPr/>
        </p:nvSpPr>
        <p:spPr>
          <a:xfrm>
            <a:off x="8757289" y="1327497"/>
            <a:ext cx="493518" cy="1665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94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2200275"/>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dirty="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152400" y="2122745"/>
            <a:ext cx="12090400" cy="13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The Rapture</a:t>
            </a:r>
          </a:p>
        </p:txBody>
      </p:sp>
    </p:spTree>
    <p:extLst>
      <p:ext uri="{BB962C8B-B14F-4D97-AF65-F5344CB8AC3E}">
        <p14:creationId xmlns:p14="http://schemas.microsoft.com/office/powerpoint/2010/main" val="249673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76249" y="266700"/>
            <a:ext cx="11315701" cy="6124754"/>
          </a:xfrm>
          <a:prstGeom prst="rect">
            <a:avLst/>
          </a:prstGeom>
          <a:noFill/>
          <a:ln>
            <a:noFill/>
          </a:ln>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We are Told it is…</a:t>
            </a:r>
          </a:p>
          <a:p>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 to the Great Tribulation, Jesus suddenly returns (a second time) in the air to “catch away” Believers from the Earth and takes them to heaven.  He returns (a third time) to the Earth at the end of the Great Tribulation.</a:t>
            </a:r>
          </a:p>
          <a:p>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Purpose:</a:t>
            </a:r>
          </a:p>
          <a:p>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remove Believers from the Earth in order for Them to escape the Great Tribulation.</a:t>
            </a:r>
          </a:p>
        </p:txBody>
      </p:sp>
    </p:spTree>
    <p:extLst>
      <p:ext uri="{BB962C8B-B14F-4D97-AF65-F5344CB8AC3E}">
        <p14:creationId xmlns:p14="http://schemas.microsoft.com/office/powerpoint/2010/main" val="106615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38149" y="0"/>
            <a:ext cx="11315701" cy="6637651"/>
          </a:xfrm>
          <a:prstGeom prst="rect">
            <a:avLst/>
          </a:prstGeom>
          <a:noFill/>
          <a:ln>
            <a:noFill/>
          </a:ln>
        </p:spPr>
        <p:txBody>
          <a:bodyPr wrap="square" rtlCol="0">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Dead Arising with Resurrection Bodies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Yeshua After 3 Days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“Graves Opened” After Yeshua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27:52-53</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#5 Saints      Revelation 7:9-14</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“Rapture”:</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Changed into Resurrection Bodies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Enoch &amp; Elijah??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 5:24 &amp; II Kings 2:11</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B01E50AC-2E67-87EC-2CE2-F45CE92521B8}"/>
              </a:ext>
            </a:extLst>
          </p:cNvPr>
          <p:cNvCxnSpPr>
            <a:cxnSpLocks/>
          </p:cNvCxnSpPr>
          <p:nvPr/>
        </p:nvCxnSpPr>
        <p:spPr>
          <a:xfrm>
            <a:off x="5562600" y="3838575"/>
            <a:ext cx="53339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32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266699" y="314324"/>
            <a:ext cx="11839575" cy="6063198"/>
          </a:xfrm>
          <a:prstGeom prst="rect">
            <a:avLst/>
          </a:prstGeom>
          <a:noFill/>
          <a:ln>
            <a:noFill/>
          </a:ln>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Promise to Philadelphia: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3:10</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also will keep you from the hour of trial which shall come upon the whole world, to test those who dwell on the earth.”</a:t>
            </a:r>
          </a:p>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God did not appoint us to </a:t>
            </a:r>
            <a:r>
              <a:rPr lang="en-US" sz="32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wrath</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but to obtain salvation through our Lord Jesus Christ, who died for us, that whether we wake or sleep, we should live together with Him.”</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Thess</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5:9-10</a:t>
            </a:r>
          </a:p>
          <a:p>
            <a:endPar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“These things I have spoken to you, that in Me you may have peace.  In the world you will have </a:t>
            </a:r>
            <a:r>
              <a:rPr lang="en-US" sz="32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tribulation</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but be of good cheer, I have overcome the world.”	</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16:33</a:t>
            </a:r>
            <a:endPar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70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4A311-0EA3-2D42-9032-1DCEF55FF05E}"/>
              </a:ext>
            </a:extLst>
          </p:cNvPr>
          <p:cNvSpPr txBox="1"/>
          <p:nvPr/>
        </p:nvSpPr>
        <p:spPr>
          <a:xfrm>
            <a:off x="676274" y="523875"/>
            <a:ext cx="11306176" cy="5140959"/>
          </a:xfrm>
          <a:prstGeom prst="rect">
            <a:avLst/>
          </a:prstGeom>
          <a:noFill/>
          <a:ln>
            <a:noFill/>
          </a:ln>
        </p:spPr>
        <p:txBody>
          <a:bodyPr wrap="square" rtlCol="0">
            <a:sp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the Bible Says About it…</a:t>
            </a:r>
          </a:p>
          <a:p>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14:1-4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go the prepare a place for you…”</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24:29-31</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“Gather His elect from the four winds”</a:t>
            </a:r>
          </a:p>
          <a:p>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Thess</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4:13 – 5:11</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Dead in Christ rise first; then those</a:t>
            </a:r>
          </a:p>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are alive and remain	</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Corinth 15:50-58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Corruptible to Incorruptible</a:t>
            </a:r>
          </a:p>
          <a:p>
            <a:pPr>
              <a:lnSpc>
                <a:spcPct val="125000"/>
              </a:lnSpc>
            </a:pP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Mortal to Immortal</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Thess</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2:1-4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LORD’s coming &amp; our gathering</a:t>
            </a:r>
          </a:p>
        </p:txBody>
      </p:sp>
    </p:spTree>
    <p:extLst>
      <p:ext uri="{BB962C8B-B14F-4D97-AF65-F5344CB8AC3E}">
        <p14:creationId xmlns:p14="http://schemas.microsoft.com/office/powerpoint/2010/main" val="221220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176212" y="1000124"/>
            <a:ext cx="11839575" cy="5016758"/>
          </a:xfrm>
          <a:prstGeom prst="rect">
            <a:avLst/>
          </a:prstGeom>
          <a:noFill/>
          <a:ln>
            <a:noFill/>
          </a:ln>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Keeps His People from “the Hour of Trial”:</a:t>
            </a:r>
          </a:p>
          <a:p>
            <a:endPar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144,000 Sealed on the Earth</a:t>
            </a:r>
          </a:p>
          <a:p>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woman fled into the wilderness, where she has a place prepared by God, that they should feed her there one thousand two hundred and sixty days.”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 12:6</a:t>
            </a:r>
            <a:endPar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3623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4A311-0EA3-2D42-9032-1DCEF55FF05E}"/>
              </a:ext>
            </a:extLst>
          </p:cNvPr>
          <p:cNvSpPr txBox="1"/>
          <p:nvPr/>
        </p:nvSpPr>
        <p:spPr>
          <a:xfrm>
            <a:off x="676274" y="523875"/>
            <a:ext cx="11306176" cy="5140959"/>
          </a:xfrm>
          <a:prstGeom prst="rect">
            <a:avLst/>
          </a:prstGeom>
          <a:noFill/>
          <a:ln>
            <a:noFill/>
          </a:ln>
        </p:spPr>
        <p:txBody>
          <a:bodyPr wrap="square" rtlCol="0">
            <a:sp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the Bible Says About it…</a:t>
            </a:r>
          </a:p>
          <a:p>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14:1-4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go the prepare a place for you…”</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24:29-31</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“Gather His elect from the four winds”</a:t>
            </a:r>
          </a:p>
          <a:p>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Thess</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4:13 – 5:11</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Dead in Christ rise first; then those</a:t>
            </a:r>
          </a:p>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are alive and remain	</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Corinth 15:50-58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Corruptible to Incorruptible</a:t>
            </a:r>
          </a:p>
          <a:p>
            <a:pPr>
              <a:lnSpc>
                <a:spcPct val="125000"/>
              </a:lnSpc>
            </a:pP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Mortal to Immortal</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Thess</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2:1-4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LORD’s coming &amp; our gathering</a:t>
            </a:r>
          </a:p>
        </p:txBody>
      </p:sp>
    </p:spTree>
    <p:extLst>
      <p:ext uri="{BB962C8B-B14F-4D97-AF65-F5344CB8AC3E}">
        <p14:creationId xmlns:p14="http://schemas.microsoft.com/office/powerpoint/2010/main" val="147140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55D658-B7BB-1CE6-1361-230525045729}"/>
              </a:ext>
            </a:extLst>
          </p:cNvPr>
          <p:cNvGraphicFramePr>
            <a:graphicFrameLocks noGrp="1"/>
          </p:cNvGraphicFramePr>
          <p:nvPr/>
        </p:nvGraphicFramePr>
        <p:xfrm>
          <a:off x="333375" y="85724"/>
          <a:ext cx="11487151" cy="6619877"/>
        </p:xfrm>
        <a:graphic>
          <a:graphicData uri="http://schemas.openxmlformats.org/drawingml/2006/table">
            <a:tbl>
              <a:tblPr/>
              <a:tblGrid>
                <a:gridCol w="1112164">
                  <a:extLst>
                    <a:ext uri="{9D8B030D-6E8A-4147-A177-3AD203B41FA5}">
                      <a16:colId xmlns:a16="http://schemas.microsoft.com/office/drawing/2014/main" val="2884575233"/>
                    </a:ext>
                  </a:extLst>
                </a:gridCol>
                <a:gridCol w="1449561">
                  <a:extLst>
                    <a:ext uri="{9D8B030D-6E8A-4147-A177-3AD203B41FA5}">
                      <a16:colId xmlns:a16="http://schemas.microsoft.com/office/drawing/2014/main" val="3281247610"/>
                    </a:ext>
                  </a:extLst>
                </a:gridCol>
                <a:gridCol w="1324598">
                  <a:extLst>
                    <a:ext uri="{9D8B030D-6E8A-4147-A177-3AD203B41FA5}">
                      <a16:colId xmlns:a16="http://schemas.microsoft.com/office/drawing/2014/main" val="3665479351"/>
                    </a:ext>
                  </a:extLst>
                </a:gridCol>
                <a:gridCol w="1462059">
                  <a:extLst>
                    <a:ext uri="{9D8B030D-6E8A-4147-A177-3AD203B41FA5}">
                      <a16:colId xmlns:a16="http://schemas.microsoft.com/office/drawing/2014/main" val="1313777925"/>
                    </a:ext>
                  </a:extLst>
                </a:gridCol>
                <a:gridCol w="1462059">
                  <a:extLst>
                    <a:ext uri="{9D8B030D-6E8A-4147-A177-3AD203B41FA5}">
                      <a16:colId xmlns:a16="http://schemas.microsoft.com/office/drawing/2014/main" val="1771795557"/>
                    </a:ext>
                  </a:extLst>
                </a:gridCol>
                <a:gridCol w="1499546">
                  <a:extLst>
                    <a:ext uri="{9D8B030D-6E8A-4147-A177-3AD203B41FA5}">
                      <a16:colId xmlns:a16="http://schemas.microsoft.com/office/drawing/2014/main" val="2437091559"/>
                    </a:ext>
                  </a:extLst>
                </a:gridCol>
                <a:gridCol w="1602639">
                  <a:extLst>
                    <a:ext uri="{9D8B030D-6E8A-4147-A177-3AD203B41FA5}">
                      <a16:colId xmlns:a16="http://schemas.microsoft.com/office/drawing/2014/main" val="1262955654"/>
                    </a:ext>
                  </a:extLst>
                </a:gridCol>
                <a:gridCol w="112466">
                  <a:extLst>
                    <a:ext uri="{9D8B030D-6E8A-4147-A177-3AD203B41FA5}">
                      <a16:colId xmlns:a16="http://schemas.microsoft.com/office/drawing/2014/main" val="120089100"/>
                    </a:ext>
                  </a:extLst>
                </a:gridCol>
                <a:gridCol w="1462059">
                  <a:extLst>
                    <a:ext uri="{9D8B030D-6E8A-4147-A177-3AD203B41FA5}">
                      <a16:colId xmlns:a16="http://schemas.microsoft.com/office/drawing/2014/main" val="3394655968"/>
                    </a:ext>
                  </a:extLst>
                </a:gridCol>
              </a:tblGrid>
              <a:tr h="277415">
                <a:tc gridSpan="9">
                  <a:txBody>
                    <a:bodyPr/>
                    <a:lstStyle/>
                    <a:p>
                      <a:pPr algn="ctr" fontAlgn="ctr"/>
                      <a:r>
                        <a:rPr lang="en-US" sz="1100" b="1" i="0" u="none" strike="noStrike" dirty="0">
                          <a:solidFill>
                            <a:srgbClr val="000000"/>
                          </a:solidFill>
                          <a:effectLst/>
                          <a:latin typeface="Arial" panose="020B0604020202020204" pitchFamily="34" charset="0"/>
                        </a:rPr>
                        <a:t>The Revelation Judgments</a:t>
                      </a:r>
                    </a:p>
                  </a:txBody>
                  <a:tcPr marL="5435" marR="5435" marT="5435"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3902499"/>
                  </a:ext>
                </a:extLst>
              </a:tr>
              <a:tr h="223488">
                <a:tc>
                  <a:txBody>
                    <a:bodyPr/>
                    <a:lstStyle/>
                    <a:p>
                      <a:pPr algn="l" fontAlgn="b"/>
                      <a:r>
                        <a:rPr lang="en-US" sz="1100" b="1" i="0" u="none" strike="noStrike" dirty="0">
                          <a:solidFill>
                            <a:srgbClr val="000000"/>
                          </a:solidFill>
                          <a:effectLst/>
                          <a:latin typeface="Arial" panose="020B0604020202020204" pitchFamily="34" charset="0"/>
                        </a:rPr>
                        <a:t> </a:t>
                      </a:r>
                    </a:p>
                  </a:txBody>
                  <a:tcPr marL="5435" marR="5435" marT="54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2</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3</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4</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5</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6</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7</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0163127"/>
                  </a:ext>
                </a:extLst>
              </a:tr>
              <a:tr h="223488">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Reference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6:1-2</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6:3-4</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6:5-6</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6:7-8</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6:9-11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6:12-17</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FF"/>
                          </a:highlight>
                          <a:latin typeface="Arial" panose="020B0604020202020204" pitchFamily="34" charset="0"/>
                        </a:rPr>
                        <a:t>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8:1-6</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49883579"/>
                  </a:ext>
                </a:extLst>
              </a:tr>
              <a:tr h="1611676">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Seal Judgments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latin typeface="Arial" panose="020B0604020202020204" pitchFamily="34" charset="0"/>
                        </a:rPr>
                        <a:t>White Horse         Bow                        Crown       (Stephanos)   Overcomer                      </a:t>
                      </a:r>
                      <a:r>
                        <a:rPr lang="en-US" sz="1100" b="1" i="0" u="none" strike="noStrike" dirty="0">
                          <a:solidFill>
                            <a:srgbClr val="FF0000"/>
                          </a:solidFill>
                          <a:effectLst/>
                          <a:latin typeface="Arial" panose="020B0604020202020204" pitchFamily="34" charset="0"/>
                        </a:rPr>
                        <a:t>THE CHURCH</a:t>
                      </a:r>
                      <a:endParaRPr lang="en-US" sz="1100" b="1" i="0" u="none" strike="noStrike" dirty="0">
                        <a:solidFill>
                          <a:srgbClr val="000000"/>
                        </a:solidFill>
                        <a:effectLst/>
                        <a:latin typeface="Arial" panose="020B0604020202020204" pitchFamily="34" charset="0"/>
                      </a:endParaRP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endParaRPr lang="en-US" sz="1100" b="1" i="0" u="none" strike="noStrike" dirty="0">
                        <a:solidFill>
                          <a:srgbClr val="000000"/>
                        </a:solidFill>
                        <a:effectLst/>
                        <a:latin typeface="Arial" panose="020B0604020202020204" pitchFamily="34" charset="0"/>
                      </a:endParaRP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endParaRPr lang="en-US" sz="1100" b="1" i="0" u="none" strike="noStrike" dirty="0">
                        <a:solidFill>
                          <a:srgbClr val="000000"/>
                        </a:solidFill>
                        <a:effectLst/>
                        <a:latin typeface="Arial" panose="020B0604020202020204" pitchFamily="34" charset="0"/>
                      </a:endParaRP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a:t>
                      </a:r>
                      <a:r>
                        <a:rPr lang="en-US" sz="1100" b="1" i="0" u="none" strike="noStrike" dirty="0">
                          <a:solidFill>
                            <a:srgbClr val="000000"/>
                          </a:solidFill>
                          <a:effectLst/>
                          <a:latin typeface="Arial" panose="020B0604020202020204" pitchFamily="34" charset="0"/>
                        </a:rPr>
                        <a:t>    </a:t>
                      </a:r>
                      <a:r>
                        <a:rPr lang="en-US" sz="1100" b="1" i="0" u="none" strike="noStrike" dirty="0">
                          <a:solidFill>
                            <a:srgbClr val="FF0000"/>
                          </a:solidFill>
                          <a:effectLst/>
                          <a:latin typeface="Arial" panose="020B0604020202020204" pitchFamily="34" charset="0"/>
                        </a:rPr>
                        <a:t> PESTILANCE</a:t>
                      </a:r>
                      <a:endParaRPr lang="en-US" sz="1100" b="1" i="0" u="none" strike="noStrike" dirty="0">
                        <a:solidFill>
                          <a:srgbClr val="000000"/>
                        </a:solidFill>
                        <a:effectLst/>
                        <a:latin typeface="Arial" panose="020B0604020202020204" pitchFamily="34" charset="0"/>
                      </a:endParaRP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Martyred Souls Under Altar                                    "How Long?"                                 White Robes                    Wait for the Remnant</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Earthquake                                    Black Sun &amp;          Blood Moon                                Stars Fall                    </a:t>
                      </a:r>
                      <a:r>
                        <a:rPr lang="en-US" sz="1100" b="1" i="0" u="none" strike="noStrike" dirty="0">
                          <a:solidFill>
                            <a:srgbClr val="00B050"/>
                          </a:solidFill>
                          <a:effectLst/>
                          <a:latin typeface="Arial" panose="020B0604020202020204" pitchFamily="34" charset="0"/>
                        </a:rPr>
                        <a:t>Mts &amp; Isles Move     </a:t>
                      </a:r>
                      <a:r>
                        <a:rPr lang="en-US" sz="1100" b="1" i="0" u="none" strike="noStrike" dirty="0">
                          <a:solidFill>
                            <a:srgbClr val="000000"/>
                          </a:solidFill>
                          <a:effectLst/>
                          <a:latin typeface="Arial" panose="020B0604020202020204" pitchFamily="34" charset="0"/>
                        </a:rPr>
                        <a:t>Men Hide from God's Coming Wrath</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rgbClr val="000000"/>
                          </a:solidFill>
                          <a:effectLst/>
                          <a:latin typeface="Arial" panose="020B0604020202020204" pitchFamily="34" charset="0"/>
                        </a:rPr>
                        <a:t> </a:t>
                      </a:r>
                    </a:p>
                  </a:txBody>
                  <a:tcPr marL="5435" marR="5435" marT="5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Silence in Heaven            Angel w/ Censer     </a:t>
                      </a:r>
                      <a:r>
                        <a:rPr lang="en-US" sz="1100" b="1" i="0" u="none" strike="noStrike" dirty="0">
                          <a:solidFill>
                            <a:srgbClr val="FF0000"/>
                          </a:solidFill>
                          <a:effectLst/>
                          <a:latin typeface="Arial" panose="020B0604020202020204" pitchFamily="34" charset="0"/>
                        </a:rPr>
                        <a:t>Voices, Thunderings,      Lightnings &amp; Earthquake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1242765"/>
                  </a:ext>
                </a:extLst>
              </a:tr>
              <a:tr h="223488">
                <a:tc>
                  <a:txBody>
                    <a:bodyPr/>
                    <a:lstStyle/>
                    <a:p>
                      <a:pPr algn="ctr" fontAlgn="b"/>
                      <a:r>
                        <a:rPr lang="en-US" sz="1100" b="1" i="0" u="none" strike="noStrike" dirty="0">
                          <a:solidFill>
                            <a:srgbClr val="000000"/>
                          </a:solidFill>
                          <a:effectLst/>
                          <a:latin typeface="Arial" panose="020B0604020202020204" pitchFamily="34" charset="0"/>
                        </a:rPr>
                        <a:t> </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1</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2</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3</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4</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5</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6</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5435" marR="5435" marT="5435" marB="0" anchor="b">
                    <a:lnL>
                      <a:noFill/>
                    </a:lnL>
                    <a:lnR>
                      <a:noFill/>
                    </a:lnR>
                    <a:lnT>
                      <a:noFill/>
                    </a:lnT>
                    <a:lnB>
                      <a:noFill/>
                    </a:lnB>
                    <a:noFill/>
                  </a:tcPr>
                </a:tc>
                <a:tc>
                  <a:txBody>
                    <a:bodyPr/>
                    <a:lstStyle/>
                    <a:p>
                      <a:pPr algn="ctr" fontAlgn="b"/>
                      <a:r>
                        <a:rPr lang="en-US" sz="1100" b="1" i="0" u="none" strike="noStrike" dirty="0">
                          <a:solidFill>
                            <a:srgbClr val="000000"/>
                          </a:solidFill>
                          <a:effectLst/>
                          <a:latin typeface="Arial" panose="020B0604020202020204" pitchFamily="34" charset="0"/>
                        </a:rPr>
                        <a:t>7</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298157"/>
                  </a:ext>
                </a:extLst>
              </a:tr>
              <a:tr h="223488">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Reference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8:7</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8:8-9</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8:10-11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8:12-13</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9:1-12</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9:13-21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FFFFFF"/>
                          </a:highlight>
                          <a:latin typeface="Arial" panose="020B0604020202020204" pitchFamily="34" charset="0"/>
                        </a:rPr>
                        <a:t>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11:15-19</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88249763"/>
                  </a:ext>
                </a:extLst>
              </a:tr>
              <a:tr h="1611676">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Trumpet Judgments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chemeClr val="tx1"/>
                          </a:solidFill>
                          <a:effectLst/>
                          <a:latin typeface="Arial" panose="020B0604020202020204" pitchFamily="34" charset="0"/>
                        </a:rPr>
                        <a:t>Heaven to Earth    Hail &amp; Fire                  Mingled w/ Blood                    Burn 1/3 of Trees               Burn All Grass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Burning Mountain into Sea                      1/3 of Sea Creatures Die          Destroy 1/3            of Ships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Star Falls on            1/3 of Rivers &amp; Springs           Become Bitter     Many Men Die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1/3 of Sun, Moon Stars Dark              Day &amp; Night 1/3 Shorter               "Woe, Woe, Woe"     to Earth</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Star from Heaven with Key to Pit           Smoke &amp; Darkness Locusts  Harm Those w/out God's Mark       5 Months              "Woe, Woe</a:t>
                      </a:r>
                      <a:r>
                        <a:rPr lang="en-US" sz="1100" b="1" i="0" u="none" strike="noStrike" dirty="0">
                          <a:solidFill>
                            <a:schemeClr val="bg1"/>
                          </a:solidFill>
                          <a:effectLst/>
                          <a:latin typeface="Arial" panose="020B0604020202020204" pitchFamily="34" charset="0"/>
                        </a:rPr>
                        <a:t>"</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tx1"/>
                          </a:solidFill>
                          <a:effectLst/>
                          <a:latin typeface="Arial" panose="020B0604020202020204" pitchFamily="34" charset="0"/>
                        </a:rPr>
                        <a:t>rd</a:t>
                      </a:r>
                      <a:r>
                        <a:rPr lang="en-US" sz="1100" b="1" i="0" u="none" strike="noStrike" dirty="0">
                          <a:solidFill>
                            <a:schemeClr val="tx1"/>
                          </a:solidFill>
                          <a:effectLst/>
                          <a:latin typeface="Arial" panose="020B0604020202020204" pitchFamily="34" charset="0"/>
                        </a:rPr>
                        <a:t> "Woe"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Nations Become God's                </a:t>
                      </a:r>
                      <a:r>
                        <a:rPr lang="en-US" sz="1100" b="1" i="0" u="none" strike="noStrike" dirty="0">
                          <a:solidFill>
                            <a:srgbClr val="FF0000"/>
                          </a:solidFill>
                          <a:effectLst/>
                          <a:latin typeface="Arial" panose="020B0604020202020204" pitchFamily="34" charset="0"/>
                        </a:rPr>
                        <a:t>Voices, Thunderings,      Lightnings &amp; Earthquake        </a:t>
                      </a:r>
                      <a:r>
                        <a:rPr lang="en-US" sz="1100" b="1" i="0" u="none" strike="noStrike" dirty="0">
                          <a:solidFill>
                            <a:schemeClr val="tx1"/>
                          </a:solidFill>
                          <a:effectLst/>
                          <a:latin typeface="Arial" panose="020B0604020202020204" pitchFamily="34" charset="0"/>
                        </a:rPr>
                        <a:t>Temple Opened</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6633672"/>
                  </a:ext>
                </a:extLst>
              </a:tr>
              <a:tr h="223488">
                <a:tc gridSpan="9">
                  <a:txBody>
                    <a:bodyPr/>
                    <a:lstStyle/>
                    <a:p>
                      <a:pPr algn="l" fontAlgn="ctr"/>
                      <a:r>
                        <a:rPr lang="en-US" sz="1100" b="1" i="0" u="none" strike="noStrike" dirty="0">
                          <a:solidFill>
                            <a:srgbClr val="000000"/>
                          </a:solidFill>
                          <a:effectLst/>
                          <a:highlight>
                            <a:srgbClr val="C0C0C0"/>
                          </a:highlight>
                          <a:latin typeface="Arial" panose="020B0604020202020204" pitchFamily="34" charset="0"/>
                        </a:rPr>
                        <a:t>Seven Thunders                                   Rev 10:3-4                                     Sealed Up !!!</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9882605"/>
                  </a:ext>
                </a:extLst>
              </a:tr>
              <a:tr h="223488">
                <a:tc>
                  <a:txBody>
                    <a:bodyPr/>
                    <a:lstStyle/>
                    <a:p>
                      <a:pPr algn="l" fontAlgn="ctr"/>
                      <a:r>
                        <a:rPr lang="en-US" sz="1100" b="1" i="0" u="none" strike="noStrike" dirty="0">
                          <a:solidFill>
                            <a:srgbClr val="000000"/>
                          </a:solidFill>
                          <a:effectLst/>
                          <a:latin typeface="Arial" panose="020B0604020202020204" pitchFamily="34" charset="0"/>
                        </a:rPr>
                        <a:t> </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1</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2</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3</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4</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5</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6</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7</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006137"/>
                  </a:ext>
                </a:extLst>
              </a:tr>
              <a:tr h="223488">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Reference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16:2</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16:3</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16:4-7</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16:8-9</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16:10-11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16:12-16</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16:17-21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val="3567264518"/>
                  </a:ext>
                </a:extLst>
              </a:tr>
              <a:tr h="1554694">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Bowl Judgments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chemeClr val="tx1"/>
                          </a:solidFill>
                          <a:effectLst/>
                          <a:latin typeface="Arial" panose="020B0604020202020204" pitchFamily="34" charset="0"/>
                        </a:rPr>
                        <a:t>Poured on Earth             Sores on All Men with Mark of the Beast</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Poured on Sea Becomes Blood                      Every Sea Creature Dies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Rivers &amp; Springs Become Blood                       "True &amp; Righteous are Your Judgments"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Sun Scorches         All Men                      Do Not Repent</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Darkness on Beast Kingdom                 Men Gnaw Tongues  in Pain</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Euphrates Dries Up                        3 Unclean Spirits    Gather Entire Earth to Battle at       HarMegiddo</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tx1"/>
                          </a:solidFill>
                          <a:effectLst/>
                          <a:latin typeface="Arial" panose="020B0604020202020204" pitchFamily="34" charset="0"/>
                        </a:rPr>
                        <a:t>Poured on the Air       "It is Done"         </a:t>
                      </a:r>
                      <a:r>
                        <a:rPr lang="en-US" sz="1100" b="1" i="0" u="none" strike="noStrike" dirty="0">
                          <a:solidFill>
                            <a:srgbClr val="FF0000"/>
                          </a:solidFill>
                          <a:effectLst/>
                          <a:latin typeface="Arial" panose="020B0604020202020204" pitchFamily="34" charset="0"/>
                        </a:rPr>
                        <a:t>Voices, Thunderings,      Lightnings, Earthquake                 </a:t>
                      </a:r>
                      <a:r>
                        <a:rPr lang="en-US" sz="1100" b="1" i="0" u="none" strike="noStrike" dirty="0">
                          <a:solidFill>
                            <a:schemeClr val="tx1"/>
                          </a:solidFill>
                          <a:effectLst/>
                          <a:latin typeface="Arial" panose="020B0604020202020204" pitchFamily="34" charset="0"/>
                        </a:rPr>
                        <a:t>&amp; Hail</a:t>
                      </a:r>
                    </a:p>
                    <a:p>
                      <a:pPr algn="ctr" fontAlgn="ctr"/>
                      <a:r>
                        <a:rPr lang="en-US" sz="1100" b="1" i="0" u="none" strike="noStrike" dirty="0">
                          <a:solidFill>
                            <a:srgbClr val="00B050"/>
                          </a:solidFill>
                          <a:effectLst/>
                          <a:latin typeface="Arial" panose="020B0604020202020204" pitchFamily="34" charset="0"/>
                        </a:rPr>
                        <a:t>Mts &amp; Isles Move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13719069"/>
                  </a:ext>
                </a:extLst>
              </a:tr>
            </a:tbl>
          </a:graphicData>
        </a:graphic>
      </p:graphicFrame>
    </p:spTree>
    <p:extLst>
      <p:ext uri="{BB962C8B-B14F-4D97-AF65-F5344CB8AC3E}">
        <p14:creationId xmlns:p14="http://schemas.microsoft.com/office/powerpoint/2010/main" val="176534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6" name="TextBox 15">
            <a:extLst>
              <a:ext uri="{FF2B5EF4-FFF2-40B4-BE49-F238E27FC236}">
                <a16:creationId xmlns:a16="http://schemas.microsoft.com/office/drawing/2014/main" id="{B7B84963-CCB4-74B0-3078-0D637105A016}"/>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17" name="TextBox 16">
            <a:extLst>
              <a:ext uri="{FF2B5EF4-FFF2-40B4-BE49-F238E27FC236}">
                <a16:creationId xmlns:a16="http://schemas.microsoft.com/office/drawing/2014/main" id="{F7331F1C-DCED-52C1-3939-BBBAF106213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18" name="TextBox 17">
            <a:extLst>
              <a:ext uri="{FF2B5EF4-FFF2-40B4-BE49-F238E27FC236}">
                <a16:creationId xmlns:a16="http://schemas.microsoft.com/office/drawing/2014/main" id="{BAC6957E-753C-1197-DE39-381EF07556C8}"/>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19" name="TextBox 18">
            <a:extLst>
              <a:ext uri="{FF2B5EF4-FFF2-40B4-BE49-F238E27FC236}">
                <a16:creationId xmlns:a16="http://schemas.microsoft.com/office/drawing/2014/main" id="{BDE2E9D5-1D43-9E96-74FA-AC9ABD8C5A7C}"/>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Tree>
    <p:extLst>
      <p:ext uri="{BB962C8B-B14F-4D97-AF65-F5344CB8AC3E}">
        <p14:creationId xmlns:p14="http://schemas.microsoft.com/office/powerpoint/2010/main" val="321469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9544807" y="1162387"/>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9708284" y="1109559"/>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6" name="TextBox 15">
            <a:extLst>
              <a:ext uri="{FF2B5EF4-FFF2-40B4-BE49-F238E27FC236}">
                <a16:creationId xmlns:a16="http://schemas.microsoft.com/office/drawing/2014/main" id="{B7B84963-CCB4-74B0-3078-0D637105A016}"/>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17" name="TextBox 16">
            <a:extLst>
              <a:ext uri="{FF2B5EF4-FFF2-40B4-BE49-F238E27FC236}">
                <a16:creationId xmlns:a16="http://schemas.microsoft.com/office/drawing/2014/main" id="{F7331F1C-DCED-52C1-3939-BBBAF106213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18" name="TextBox 17">
            <a:extLst>
              <a:ext uri="{FF2B5EF4-FFF2-40B4-BE49-F238E27FC236}">
                <a16:creationId xmlns:a16="http://schemas.microsoft.com/office/drawing/2014/main" id="{BAC6957E-753C-1197-DE39-381EF07556C8}"/>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19" name="TextBox 18">
            <a:extLst>
              <a:ext uri="{FF2B5EF4-FFF2-40B4-BE49-F238E27FC236}">
                <a16:creationId xmlns:a16="http://schemas.microsoft.com/office/drawing/2014/main" id="{BDE2E9D5-1D43-9E96-74FA-AC9ABD8C5A7C}"/>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Tree>
    <p:extLst>
      <p:ext uri="{BB962C8B-B14F-4D97-AF65-F5344CB8AC3E}">
        <p14:creationId xmlns:p14="http://schemas.microsoft.com/office/powerpoint/2010/main" val="207579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9544807" y="1162387"/>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9708284" y="1109559"/>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2693BA-9596-218D-A5FF-0A89353B249C}"/>
              </a:ext>
            </a:extLst>
          </p:cNvPr>
          <p:cNvSpPr/>
          <p:nvPr/>
        </p:nvSpPr>
        <p:spPr>
          <a:xfrm>
            <a:off x="11163101" y="4838789"/>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06253" y="4809651"/>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6" name="TextBox 15">
            <a:extLst>
              <a:ext uri="{FF2B5EF4-FFF2-40B4-BE49-F238E27FC236}">
                <a16:creationId xmlns:a16="http://schemas.microsoft.com/office/drawing/2014/main" id="{B7B84963-CCB4-74B0-3078-0D637105A016}"/>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17" name="TextBox 16">
            <a:extLst>
              <a:ext uri="{FF2B5EF4-FFF2-40B4-BE49-F238E27FC236}">
                <a16:creationId xmlns:a16="http://schemas.microsoft.com/office/drawing/2014/main" id="{F7331F1C-DCED-52C1-3939-BBBAF106213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18" name="TextBox 17">
            <a:extLst>
              <a:ext uri="{FF2B5EF4-FFF2-40B4-BE49-F238E27FC236}">
                <a16:creationId xmlns:a16="http://schemas.microsoft.com/office/drawing/2014/main" id="{BAC6957E-753C-1197-DE39-381EF07556C8}"/>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19" name="TextBox 18">
            <a:extLst>
              <a:ext uri="{FF2B5EF4-FFF2-40B4-BE49-F238E27FC236}">
                <a16:creationId xmlns:a16="http://schemas.microsoft.com/office/drawing/2014/main" id="{BDE2E9D5-1D43-9E96-74FA-AC9ABD8C5A7C}"/>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Tree>
    <p:extLst>
      <p:ext uri="{BB962C8B-B14F-4D97-AF65-F5344CB8AC3E}">
        <p14:creationId xmlns:p14="http://schemas.microsoft.com/office/powerpoint/2010/main" val="334542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9544807" y="1162387"/>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9708284" y="1109559"/>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2693BA-9596-218D-A5FF-0A89353B249C}"/>
              </a:ext>
            </a:extLst>
          </p:cNvPr>
          <p:cNvSpPr/>
          <p:nvPr/>
        </p:nvSpPr>
        <p:spPr>
          <a:xfrm>
            <a:off x="11163101" y="4838789"/>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06253" y="4809651"/>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8" name="Rectangle 7">
            <a:extLst>
              <a:ext uri="{FF2B5EF4-FFF2-40B4-BE49-F238E27FC236}">
                <a16:creationId xmlns:a16="http://schemas.microsoft.com/office/drawing/2014/main" id="{39381171-AA30-120D-FEC2-DE65566896EA}"/>
              </a:ext>
            </a:extLst>
          </p:cNvPr>
          <p:cNvSpPr/>
          <p:nvPr/>
        </p:nvSpPr>
        <p:spPr>
          <a:xfrm>
            <a:off x="11139406" y="1023715"/>
            <a:ext cx="676273" cy="481056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6" name="TextBox 15">
            <a:extLst>
              <a:ext uri="{FF2B5EF4-FFF2-40B4-BE49-F238E27FC236}">
                <a16:creationId xmlns:a16="http://schemas.microsoft.com/office/drawing/2014/main" id="{B7B84963-CCB4-74B0-3078-0D637105A016}"/>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17" name="TextBox 16">
            <a:extLst>
              <a:ext uri="{FF2B5EF4-FFF2-40B4-BE49-F238E27FC236}">
                <a16:creationId xmlns:a16="http://schemas.microsoft.com/office/drawing/2014/main" id="{F7331F1C-DCED-52C1-3939-BBBAF106213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18" name="TextBox 17">
            <a:extLst>
              <a:ext uri="{FF2B5EF4-FFF2-40B4-BE49-F238E27FC236}">
                <a16:creationId xmlns:a16="http://schemas.microsoft.com/office/drawing/2014/main" id="{BAC6957E-753C-1197-DE39-381EF07556C8}"/>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19" name="TextBox 18">
            <a:extLst>
              <a:ext uri="{FF2B5EF4-FFF2-40B4-BE49-F238E27FC236}">
                <a16:creationId xmlns:a16="http://schemas.microsoft.com/office/drawing/2014/main" id="{BDE2E9D5-1D43-9E96-74FA-AC9ABD8C5A7C}"/>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
        <p:nvSpPr>
          <p:cNvPr id="9" name="TextBox 8">
            <a:extLst>
              <a:ext uri="{FF2B5EF4-FFF2-40B4-BE49-F238E27FC236}">
                <a16:creationId xmlns:a16="http://schemas.microsoft.com/office/drawing/2014/main" id="{71975B56-71C5-828C-0A0E-4E76EDE9D62C}"/>
              </a:ext>
            </a:extLst>
          </p:cNvPr>
          <p:cNvSpPr txBox="1"/>
          <p:nvPr/>
        </p:nvSpPr>
        <p:spPr>
          <a:xfrm rot="16200000">
            <a:off x="9582205" y="3310254"/>
            <a:ext cx="387157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Yeshua’s Return</a:t>
            </a:r>
          </a:p>
        </p:txBody>
      </p:sp>
    </p:spTree>
    <p:extLst>
      <p:ext uri="{BB962C8B-B14F-4D97-AF65-F5344CB8AC3E}">
        <p14:creationId xmlns:p14="http://schemas.microsoft.com/office/powerpoint/2010/main" val="389204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9544807" y="1162387"/>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9708284" y="1109559"/>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2693BA-9596-218D-A5FF-0A89353B249C}"/>
              </a:ext>
            </a:extLst>
          </p:cNvPr>
          <p:cNvSpPr/>
          <p:nvPr/>
        </p:nvSpPr>
        <p:spPr>
          <a:xfrm>
            <a:off x="11163101" y="4838789"/>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06253" y="4809651"/>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8" name="Rectangle 7">
            <a:extLst>
              <a:ext uri="{FF2B5EF4-FFF2-40B4-BE49-F238E27FC236}">
                <a16:creationId xmlns:a16="http://schemas.microsoft.com/office/drawing/2014/main" id="{39381171-AA30-120D-FEC2-DE65566896EA}"/>
              </a:ext>
            </a:extLst>
          </p:cNvPr>
          <p:cNvSpPr/>
          <p:nvPr/>
        </p:nvSpPr>
        <p:spPr>
          <a:xfrm>
            <a:off x="11139406" y="1023715"/>
            <a:ext cx="676273" cy="481056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3" name="Rectangle 12">
            <a:extLst>
              <a:ext uri="{FF2B5EF4-FFF2-40B4-BE49-F238E27FC236}">
                <a16:creationId xmlns:a16="http://schemas.microsoft.com/office/drawing/2014/main" id="{48B09BA2-BA2D-32AA-6541-924819A07B05}"/>
              </a:ext>
            </a:extLst>
          </p:cNvPr>
          <p:cNvSpPr/>
          <p:nvPr/>
        </p:nvSpPr>
        <p:spPr>
          <a:xfrm>
            <a:off x="10211439" y="1166965"/>
            <a:ext cx="638896"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800" b="1" dirty="0">
                <a:solidFill>
                  <a:srgbClr val="000000"/>
                </a:solidFill>
                <a:latin typeface="Arial" panose="020B0604020202020204" pitchFamily="34" charset="0"/>
              </a:rPr>
              <a:t>Great Multitude in Heaven</a:t>
            </a:r>
          </a:p>
          <a:p>
            <a:pPr algn="ct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4B5FF0-C67F-9CC2-3E62-E9E82891766E}"/>
              </a:ext>
            </a:extLst>
          </p:cNvPr>
          <p:cNvSpPr txBox="1"/>
          <p:nvPr/>
        </p:nvSpPr>
        <p:spPr>
          <a:xfrm>
            <a:off x="10211440" y="1114137"/>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7b</a:t>
            </a:r>
            <a:endParaRPr lang="en-US" dirty="0"/>
          </a:p>
        </p:txBody>
      </p:sp>
      <p:sp>
        <p:nvSpPr>
          <p:cNvPr id="16" name="TextBox 15">
            <a:extLst>
              <a:ext uri="{FF2B5EF4-FFF2-40B4-BE49-F238E27FC236}">
                <a16:creationId xmlns:a16="http://schemas.microsoft.com/office/drawing/2014/main" id="{B7B84963-CCB4-74B0-3078-0D637105A016}"/>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17" name="TextBox 16">
            <a:extLst>
              <a:ext uri="{FF2B5EF4-FFF2-40B4-BE49-F238E27FC236}">
                <a16:creationId xmlns:a16="http://schemas.microsoft.com/office/drawing/2014/main" id="{F7331F1C-DCED-52C1-3939-BBBAF106213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18" name="TextBox 17">
            <a:extLst>
              <a:ext uri="{FF2B5EF4-FFF2-40B4-BE49-F238E27FC236}">
                <a16:creationId xmlns:a16="http://schemas.microsoft.com/office/drawing/2014/main" id="{BAC6957E-753C-1197-DE39-381EF07556C8}"/>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19" name="TextBox 18">
            <a:extLst>
              <a:ext uri="{FF2B5EF4-FFF2-40B4-BE49-F238E27FC236}">
                <a16:creationId xmlns:a16="http://schemas.microsoft.com/office/drawing/2014/main" id="{BDE2E9D5-1D43-9E96-74FA-AC9ABD8C5A7C}"/>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
        <p:nvSpPr>
          <p:cNvPr id="6" name="TextBox 5">
            <a:extLst>
              <a:ext uri="{FF2B5EF4-FFF2-40B4-BE49-F238E27FC236}">
                <a16:creationId xmlns:a16="http://schemas.microsoft.com/office/drawing/2014/main" id="{07224BC5-E83F-0934-ABF5-59B20F7723DB}"/>
              </a:ext>
            </a:extLst>
          </p:cNvPr>
          <p:cNvSpPr txBox="1"/>
          <p:nvPr/>
        </p:nvSpPr>
        <p:spPr>
          <a:xfrm rot="16200000">
            <a:off x="9582205" y="3310254"/>
            <a:ext cx="387157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Yeshua’s Return</a:t>
            </a:r>
          </a:p>
        </p:txBody>
      </p:sp>
      <p:cxnSp>
        <p:nvCxnSpPr>
          <p:cNvPr id="11" name="Straight Connector 10">
            <a:extLst>
              <a:ext uri="{FF2B5EF4-FFF2-40B4-BE49-F238E27FC236}">
                <a16:creationId xmlns:a16="http://schemas.microsoft.com/office/drawing/2014/main" id="{2A8A420B-C40F-20E6-3260-64F6B9E40A7D}"/>
              </a:ext>
            </a:extLst>
          </p:cNvPr>
          <p:cNvCxnSpPr/>
          <p:nvPr/>
        </p:nvCxnSpPr>
        <p:spPr>
          <a:xfrm>
            <a:off x="3124200" y="2238375"/>
            <a:ext cx="0" cy="4095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281976-8BD0-DE53-9D16-53B1E995C428}"/>
              </a:ext>
            </a:extLst>
          </p:cNvPr>
          <p:cNvCxnSpPr>
            <a:cxnSpLocks/>
          </p:cNvCxnSpPr>
          <p:nvPr/>
        </p:nvCxnSpPr>
        <p:spPr>
          <a:xfrm>
            <a:off x="3124200" y="2647950"/>
            <a:ext cx="7439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83147DE-E916-6349-7A96-2F9C71ADAE8D}"/>
              </a:ext>
            </a:extLst>
          </p:cNvPr>
          <p:cNvCxnSpPr/>
          <p:nvPr/>
        </p:nvCxnSpPr>
        <p:spPr>
          <a:xfrm flipV="1">
            <a:off x="10563225" y="2127274"/>
            <a:ext cx="0" cy="520676"/>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BE0A29-13B3-CB53-938D-DA1BA6C140EB}"/>
              </a:ext>
            </a:extLst>
          </p:cNvPr>
          <p:cNvSpPr txBox="1"/>
          <p:nvPr/>
        </p:nvSpPr>
        <p:spPr>
          <a:xfrm>
            <a:off x="5831677" y="2289273"/>
            <a:ext cx="1847850"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p>
        </p:txBody>
      </p:sp>
      <p:sp>
        <p:nvSpPr>
          <p:cNvPr id="9" name="Oval 8">
            <a:extLst>
              <a:ext uri="{FF2B5EF4-FFF2-40B4-BE49-F238E27FC236}">
                <a16:creationId xmlns:a16="http://schemas.microsoft.com/office/drawing/2014/main" id="{552BC949-D3AF-0AE0-B7B0-49F796829A74}"/>
              </a:ext>
            </a:extLst>
          </p:cNvPr>
          <p:cNvSpPr/>
          <p:nvPr/>
        </p:nvSpPr>
        <p:spPr>
          <a:xfrm>
            <a:off x="9632950" y="1250950"/>
            <a:ext cx="408697" cy="12681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40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9544807" y="1162387"/>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9708284" y="1109559"/>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2693BA-9596-218D-A5FF-0A89353B249C}"/>
              </a:ext>
            </a:extLst>
          </p:cNvPr>
          <p:cNvSpPr/>
          <p:nvPr/>
        </p:nvSpPr>
        <p:spPr>
          <a:xfrm>
            <a:off x="11163101" y="4838789"/>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06253" y="4809651"/>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8" name="Rectangle 7">
            <a:extLst>
              <a:ext uri="{FF2B5EF4-FFF2-40B4-BE49-F238E27FC236}">
                <a16:creationId xmlns:a16="http://schemas.microsoft.com/office/drawing/2014/main" id="{39381171-AA30-120D-FEC2-DE65566896EA}"/>
              </a:ext>
            </a:extLst>
          </p:cNvPr>
          <p:cNvSpPr/>
          <p:nvPr/>
        </p:nvSpPr>
        <p:spPr>
          <a:xfrm>
            <a:off x="11139406" y="1023715"/>
            <a:ext cx="676273" cy="481056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1" name="Rectangle 10">
            <a:extLst>
              <a:ext uri="{FF2B5EF4-FFF2-40B4-BE49-F238E27FC236}">
                <a16:creationId xmlns:a16="http://schemas.microsoft.com/office/drawing/2014/main" id="{7FD70BC3-8248-3C3B-094D-CF5C236D99E0}"/>
              </a:ext>
            </a:extLst>
          </p:cNvPr>
          <p:cNvSpPr/>
          <p:nvPr/>
        </p:nvSpPr>
        <p:spPr>
          <a:xfrm>
            <a:off x="5909847" y="3090024"/>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0000"/>
                </a:solidFill>
                <a:latin typeface="Arial" panose="020B0604020202020204" pitchFamily="34" charset="0"/>
              </a:rPr>
              <a:t>144,000 Sealed </a:t>
            </a:r>
            <a:r>
              <a:rPr lang="en-US" sz="800" dirty="0"/>
              <a:t> </a:t>
            </a: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FDB7F4-A249-C68B-D527-7E3311C18A93}"/>
              </a:ext>
            </a:extLst>
          </p:cNvPr>
          <p:cNvSpPr txBox="1"/>
          <p:nvPr/>
        </p:nvSpPr>
        <p:spPr>
          <a:xfrm>
            <a:off x="5909848" y="3037196"/>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7a</a:t>
            </a:r>
            <a:endParaRPr lang="en-US" dirty="0"/>
          </a:p>
        </p:txBody>
      </p:sp>
      <p:sp>
        <p:nvSpPr>
          <p:cNvPr id="13" name="Rectangle 12">
            <a:extLst>
              <a:ext uri="{FF2B5EF4-FFF2-40B4-BE49-F238E27FC236}">
                <a16:creationId xmlns:a16="http://schemas.microsoft.com/office/drawing/2014/main" id="{48B09BA2-BA2D-32AA-6541-924819A07B05}"/>
              </a:ext>
            </a:extLst>
          </p:cNvPr>
          <p:cNvSpPr/>
          <p:nvPr/>
        </p:nvSpPr>
        <p:spPr>
          <a:xfrm>
            <a:off x="10211439" y="1166965"/>
            <a:ext cx="638896"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800" b="1" dirty="0">
                <a:solidFill>
                  <a:srgbClr val="000000"/>
                </a:solidFill>
                <a:latin typeface="Arial" panose="020B0604020202020204" pitchFamily="34" charset="0"/>
              </a:rPr>
              <a:t>Great Multitude in Heaven</a:t>
            </a:r>
          </a:p>
          <a:p>
            <a:pPr algn="ct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4B5FF0-C67F-9CC2-3E62-E9E82891766E}"/>
              </a:ext>
            </a:extLst>
          </p:cNvPr>
          <p:cNvSpPr txBox="1"/>
          <p:nvPr/>
        </p:nvSpPr>
        <p:spPr>
          <a:xfrm>
            <a:off x="10211440" y="1114137"/>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7b</a:t>
            </a:r>
            <a:endParaRPr lang="en-US" dirty="0"/>
          </a:p>
        </p:txBody>
      </p:sp>
      <p:sp>
        <p:nvSpPr>
          <p:cNvPr id="35" name="TextBox 34">
            <a:extLst>
              <a:ext uri="{FF2B5EF4-FFF2-40B4-BE49-F238E27FC236}">
                <a16:creationId xmlns:a16="http://schemas.microsoft.com/office/drawing/2014/main" id="{C1DEB800-9E5E-CE0E-888A-DCAE361A8034}"/>
              </a:ext>
            </a:extLst>
          </p:cNvPr>
          <p:cNvSpPr txBox="1"/>
          <p:nvPr/>
        </p:nvSpPr>
        <p:spPr>
          <a:xfrm rot="16200000">
            <a:off x="9582205" y="3310254"/>
            <a:ext cx="387157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Yeshua’s Return</a:t>
            </a:r>
          </a:p>
        </p:txBody>
      </p:sp>
      <p:sp>
        <p:nvSpPr>
          <p:cNvPr id="36" name="TextBox 35">
            <a:extLst>
              <a:ext uri="{FF2B5EF4-FFF2-40B4-BE49-F238E27FC236}">
                <a16:creationId xmlns:a16="http://schemas.microsoft.com/office/drawing/2014/main" id="{E6D6CE61-3E8A-DC4A-2493-44503B760660}"/>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37" name="TextBox 36">
            <a:extLst>
              <a:ext uri="{FF2B5EF4-FFF2-40B4-BE49-F238E27FC236}">
                <a16:creationId xmlns:a16="http://schemas.microsoft.com/office/drawing/2014/main" id="{E8CA5D9B-DF45-B21D-412E-092C39EC49C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38" name="TextBox 37">
            <a:extLst>
              <a:ext uri="{FF2B5EF4-FFF2-40B4-BE49-F238E27FC236}">
                <a16:creationId xmlns:a16="http://schemas.microsoft.com/office/drawing/2014/main" id="{0E8F6005-E460-3B4C-4DC1-05B7504BF191}"/>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39" name="TextBox 38">
            <a:extLst>
              <a:ext uri="{FF2B5EF4-FFF2-40B4-BE49-F238E27FC236}">
                <a16:creationId xmlns:a16="http://schemas.microsoft.com/office/drawing/2014/main" id="{9D8370DF-03F4-4DD6-935E-F4F8A52FAE67}"/>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
        <p:nvSpPr>
          <p:cNvPr id="44" name="Rectangle 43">
            <a:extLst>
              <a:ext uri="{FF2B5EF4-FFF2-40B4-BE49-F238E27FC236}">
                <a16:creationId xmlns:a16="http://schemas.microsoft.com/office/drawing/2014/main" id="{92BE19A3-9656-F6CD-31AD-7D95CE066E18}"/>
              </a:ext>
            </a:extLst>
          </p:cNvPr>
          <p:cNvSpPr/>
          <p:nvPr/>
        </p:nvSpPr>
        <p:spPr>
          <a:xfrm>
            <a:off x="6641732" y="3094955"/>
            <a:ext cx="3686176" cy="885823"/>
          </a:xfrm>
          <a:prstGeom prst="rect">
            <a:avLst/>
          </a:prstGeom>
          <a:solidFill>
            <a:srgbClr val="00B0F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Trumpet Judgments</a:t>
            </a:r>
          </a:p>
        </p:txBody>
      </p:sp>
      <p:cxnSp>
        <p:nvCxnSpPr>
          <p:cNvPr id="45" name="Straight Connector 44">
            <a:extLst>
              <a:ext uri="{FF2B5EF4-FFF2-40B4-BE49-F238E27FC236}">
                <a16:creationId xmlns:a16="http://schemas.microsoft.com/office/drawing/2014/main" id="{DC7B692A-CD45-244B-EE95-6685813FF867}"/>
              </a:ext>
            </a:extLst>
          </p:cNvPr>
          <p:cNvCxnSpPr/>
          <p:nvPr/>
        </p:nvCxnSpPr>
        <p:spPr>
          <a:xfrm>
            <a:off x="7279907" y="3094955"/>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E22798A-46F0-71A1-368B-44CCBABF24CE}"/>
              </a:ext>
            </a:extLst>
          </p:cNvPr>
          <p:cNvCxnSpPr/>
          <p:nvPr/>
        </p:nvCxnSpPr>
        <p:spPr>
          <a:xfrm>
            <a:off x="7937132" y="3094953"/>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97820B9-D970-57E8-CD65-3E7A2C9CACD2}"/>
              </a:ext>
            </a:extLst>
          </p:cNvPr>
          <p:cNvCxnSpPr/>
          <p:nvPr/>
        </p:nvCxnSpPr>
        <p:spPr>
          <a:xfrm>
            <a:off x="8556257" y="3114005"/>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2F92893-0322-9EE0-23C3-35AE9EEB24BC}"/>
              </a:ext>
            </a:extLst>
          </p:cNvPr>
          <p:cNvCxnSpPr/>
          <p:nvPr/>
        </p:nvCxnSpPr>
        <p:spPr>
          <a:xfrm>
            <a:off x="9156332" y="3094954"/>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5907530-2AF9-BF20-FEC2-9B25ED0F9802}"/>
              </a:ext>
            </a:extLst>
          </p:cNvPr>
          <p:cNvCxnSpPr/>
          <p:nvPr/>
        </p:nvCxnSpPr>
        <p:spPr>
          <a:xfrm>
            <a:off x="9746882" y="3094955"/>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0DF4DF2-ED89-4E0A-754E-6ADD812E3BE9}"/>
              </a:ext>
            </a:extLst>
          </p:cNvPr>
          <p:cNvSpPr txBox="1"/>
          <p:nvPr/>
        </p:nvSpPr>
        <p:spPr>
          <a:xfrm>
            <a:off x="6870333" y="3114003"/>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p>
        </p:txBody>
      </p:sp>
      <p:sp>
        <p:nvSpPr>
          <p:cNvPr id="51" name="TextBox 50">
            <a:extLst>
              <a:ext uri="{FF2B5EF4-FFF2-40B4-BE49-F238E27FC236}">
                <a16:creationId xmlns:a16="http://schemas.microsoft.com/office/drawing/2014/main" id="{96590BCD-A1E1-43B2-8FF5-BE23FC8E3A25}"/>
              </a:ext>
            </a:extLst>
          </p:cNvPr>
          <p:cNvSpPr txBox="1"/>
          <p:nvPr/>
        </p:nvSpPr>
        <p:spPr>
          <a:xfrm>
            <a:off x="7498982" y="312352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p>
        </p:txBody>
      </p:sp>
      <p:sp>
        <p:nvSpPr>
          <p:cNvPr id="52" name="TextBox 51">
            <a:extLst>
              <a:ext uri="{FF2B5EF4-FFF2-40B4-BE49-F238E27FC236}">
                <a16:creationId xmlns:a16="http://schemas.microsoft.com/office/drawing/2014/main" id="{18476AAF-3B8A-0A8F-B283-5E75EE8CDB56}"/>
              </a:ext>
            </a:extLst>
          </p:cNvPr>
          <p:cNvSpPr txBox="1"/>
          <p:nvPr/>
        </p:nvSpPr>
        <p:spPr>
          <a:xfrm>
            <a:off x="8122871" y="312352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dirty="0"/>
          </a:p>
        </p:txBody>
      </p:sp>
      <p:sp>
        <p:nvSpPr>
          <p:cNvPr id="53" name="TextBox 52">
            <a:extLst>
              <a:ext uri="{FF2B5EF4-FFF2-40B4-BE49-F238E27FC236}">
                <a16:creationId xmlns:a16="http://schemas.microsoft.com/office/drawing/2014/main" id="{864DA119-DB6B-B99A-F5B3-BED73DD4D39C}"/>
              </a:ext>
            </a:extLst>
          </p:cNvPr>
          <p:cNvSpPr txBox="1"/>
          <p:nvPr/>
        </p:nvSpPr>
        <p:spPr>
          <a:xfrm>
            <a:off x="8746757" y="312352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dirty="0"/>
          </a:p>
        </p:txBody>
      </p:sp>
      <p:sp>
        <p:nvSpPr>
          <p:cNvPr id="54" name="TextBox 53">
            <a:extLst>
              <a:ext uri="{FF2B5EF4-FFF2-40B4-BE49-F238E27FC236}">
                <a16:creationId xmlns:a16="http://schemas.microsoft.com/office/drawing/2014/main" id="{5C8C2979-ADD8-1B7C-37C9-5D3D7EF79051}"/>
              </a:ext>
            </a:extLst>
          </p:cNvPr>
          <p:cNvSpPr txBox="1"/>
          <p:nvPr/>
        </p:nvSpPr>
        <p:spPr>
          <a:xfrm>
            <a:off x="9299207" y="312352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55" name="TextBox 54">
            <a:extLst>
              <a:ext uri="{FF2B5EF4-FFF2-40B4-BE49-F238E27FC236}">
                <a16:creationId xmlns:a16="http://schemas.microsoft.com/office/drawing/2014/main" id="{08A17F65-DA00-85C9-4205-265F75867CF6}"/>
              </a:ext>
            </a:extLst>
          </p:cNvPr>
          <p:cNvSpPr txBox="1"/>
          <p:nvPr/>
        </p:nvSpPr>
        <p:spPr>
          <a:xfrm>
            <a:off x="9880231" y="312352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pic>
        <p:nvPicPr>
          <p:cNvPr id="56" name="Picture 55">
            <a:extLst>
              <a:ext uri="{FF2B5EF4-FFF2-40B4-BE49-F238E27FC236}">
                <a16:creationId xmlns:a16="http://schemas.microsoft.com/office/drawing/2014/main" id="{FC6067D0-E56E-D0F8-D23E-CDFB051BDC2D}"/>
              </a:ext>
            </a:extLst>
          </p:cNvPr>
          <p:cNvPicPr>
            <a:picLocks noChangeAspect="1"/>
          </p:cNvPicPr>
          <p:nvPr/>
        </p:nvPicPr>
        <p:blipFill>
          <a:blip r:embed="rId2"/>
          <a:stretch>
            <a:fillRect/>
          </a:stretch>
        </p:blipFill>
        <p:spPr>
          <a:xfrm>
            <a:off x="7339331" y="3405836"/>
            <a:ext cx="262151" cy="292633"/>
          </a:xfrm>
          <a:prstGeom prst="rect">
            <a:avLst/>
          </a:prstGeom>
        </p:spPr>
      </p:pic>
    </p:spTree>
    <p:extLst>
      <p:ext uri="{BB962C8B-B14F-4D97-AF65-F5344CB8AC3E}">
        <p14:creationId xmlns:p14="http://schemas.microsoft.com/office/powerpoint/2010/main" val="191674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9544807" y="1162387"/>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9708284" y="1109559"/>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2693BA-9596-218D-A5FF-0A89353B249C}"/>
              </a:ext>
            </a:extLst>
          </p:cNvPr>
          <p:cNvSpPr/>
          <p:nvPr/>
        </p:nvSpPr>
        <p:spPr>
          <a:xfrm>
            <a:off x="11163101" y="4838789"/>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06253" y="4809651"/>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8" name="Rectangle 7">
            <a:extLst>
              <a:ext uri="{FF2B5EF4-FFF2-40B4-BE49-F238E27FC236}">
                <a16:creationId xmlns:a16="http://schemas.microsoft.com/office/drawing/2014/main" id="{39381171-AA30-120D-FEC2-DE65566896EA}"/>
              </a:ext>
            </a:extLst>
          </p:cNvPr>
          <p:cNvSpPr/>
          <p:nvPr/>
        </p:nvSpPr>
        <p:spPr>
          <a:xfrm>
            <a:off x="11139406" y="1023715"/>
            <a:ext cx="676273" cy="481056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1" name="Rectangle 10">
            <a:extLst>
              <a:ext uri="{FF2B5EF4-FFF2-40B4-BE49-F238E27FC236}">
                <a16:creationId xmlns:a16="http://schemas.microsoft.com/office/drawing/2014/main" id="{7FD70BC3-8248-3C3B-094D-CF5C236D99E0}"/>
              </a:ext>
            </a:extLst>
          </p:cNvPr>
          <p:cNvSpPr/>
          <p:nvPr/>
        </p:nvSpPr>
        <p:spPr>
          <a:xfrm>
            <a:off x="5909847" y="3090024"/>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0000"/>
                </a:solidFill>
                <a:latin typeface="Arial" panose="020B0604020202020204" pitchFamily="34" charset="0"/>
              </a:rPr>
              <a:t>144,000 Sealed </a:t>
            </a:r>
            <a:r>
              <a:rPr lang="en-US" sz="800" dirty="0"/>
              <a:t> </a:t>
            </a: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FDB7F4-A249-C68B-D527-7E3311C18A93}"/>
              </a:ext>
            </a:extLst>
          </p:cNvPr>
          <p:cNvSpPr txBox="1"/>
          <p:nvPr/>
        </p:nvSpPr>
        <p:spPr>
          <a:xfrm>
            <a:off x="5909848" y="3037196"/>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7a</a:t>
            </a:r>
            <a:endParaRPr lang="en-US" dirty="0"/>
          </a:p>
        </p:txBody>
      </p:sp>
      <p:sp>
        <p:nvSpPr>
          <p:cNvPr id="13" name="Rectangle 12">
            <a:extLst>
              <a:ext uri="{FF2B5EF4-FFF2-40B4-BE49-F238E27FC236}">
                <a16:creationId xmlns:a16="http://schemas.microsoft.com/office/drawing/2014/main" id="{48B09BA2-BA2D-32AA-6541-924819A07B05}"/>
              </a:ext>
            </a:extLst>
          </p:cNvPr>
          <p:cNvSpPr/>
          <p:nvPr/>
        </p:nvSpPr>
        <p:spPr>
          <a:xfrm>
            <a:off x="10211439" y="1166965"/>
            <a:ext cx="638896"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800" b="1" dirty="0">
                <a:solidFill>
                  <a:srgbClr val="000000"/>
                </a:solidFill>
                <a:latin typeface="Arial" panose="020B0604020202020204" pitchFamily="34" charset="0"/>
              </a:rPr>
              <a:t>Great Multitude in Heaven</a:t>
            </a:r>
          </a:p>
          <a:p>
            <a:pPr algn="ct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4B5FF0-C67F-9CC2-3E62-E9E82891766E}"/>
              </a:ext>
            </a:extLst>
          </p:cNvPr>
          <p:cNvSpPr txBox="1"/>
          <p:nvPr/>
        </p:nvSpPr>
        <p:spPr>
          <a:xfrm>
            <a:off x="10211440" y="1114137"/>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7b</a:t>
            </a:r>
            <a:endParaRPr lang="en-US" dirty="0"/>
          </a:p>
        </p:txBody>
      </p:sp>
      <p:sp>
        <p:nvSpPr>
          <p:cNvPr id="35" name="TextBox 34">
            <a:extLst>
              <a:ext uri="{FF2B5EF4-FFF2-40B4-BE49-F238E27FC236}">
                <a16:creationId xmlns:a16="http://schemas.microsoft.com/office/drawing/2014/main" id="{C1DEB800-9E5E-CE0E-888A-DCAE361A8034}"/>
              </a:ext>
            </a:extLst>
          </p:cNvPr>
          <p:cNvSpPr txBox="1"/>
          <p:nvPr/>
        </p:nvSpPr>
        <p:spPr>
          <a:xfrm rot="16200000">
            <a:off x="9582205" y="3310254"/>
            <a:ext cx="387157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Yeshua’s Return</a:t>
            </a:r>
          </a:p>
        </p:txBody>
      </p:sp>
      <p:sp>
        <p:nvSpPr>
          <p:cNvPr id="36" name="TextBox 35">
            <a:extLst>
              <a:ext uri="{FF2B5EF4-FFF2-40B4-BE49-F238E27FC236}">
                <a16:creationId xmlns:a16="http://schemas.microsoft.com/office/drawing/2014/main" id="{E6D6CE61-3E8A-DC4A-2493-44503B760660}"/>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37" name="TextBox 36">
            <a:extLst>
              <a:ext uri="{FF2B5EF4-FFF2-40B4-BE49-F238E27FC236}">
                <a16:creationId xmlns:a16="http://schemas.microsoft.com/office/drawing/2014/main" id="{E8CA5D9B-DF45-B21D-412E-092C39EC49C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38" name="TextBox 37">
            <a:extLst>
              <a:ext uri="{FF2B5EF4-FFF2-40B4-BE49-F238E27FC236}">
                <a16:creationId xmlns:a16="http://schemas.microsoft.com/office/drawing/2014/main" id="{0E8F6005-E460-3B4C-4DC1-05B7504BF191}"/>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39" name="TextBox 38">
            <a:extLst>
              <a:ext uri="{FF2B5EF4-FFF2-40B4-BE49-F238E27FC236}">
                <a16:creationId xmlns:a16="http://schemas.microsoft.com/office/drawing/2014/main" id="{9D8370DF-03F4-4DD6-935E-F4F8A52FAE67}"/>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
        <p:nvSpPr>
          <p:cNvPr id="62" name="Rectangle 61">
            <a:extLst>
              <a:ext uri="{FF2B5EF4-FFF2-40B4-BE49-F238E27FC236}">
                <a16:creationId xmlns:a16="http://schemas.microsoft.com/office/drawing/2014/main" id="{74311103-7E1B-6CD8-5FEC-69B4BECC7CA9}"/>
              </a:ext>
            </a:extLst>
          </p:cNvPr>
          <p:cNvSpPr/>
          <p:nvPr/>
        </p:nvSpPr>
        <p:spPr>
          <a:xfrm>
            <a:off x="6739824" y="3076488"/>
            <a:ext cx="3686176" cy="885823"/>
          </a:xfrm>
          <a:prstGeom prst="rect">
            <a:avLst/>
          </a:prstGeom>
          <a:solidFill>
            <a:srgbClr val="00B0F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65285E3B-C433-819A-5D58-B7835A4B192B}"/>
              </a:ext>
            </a:extLst>
          </p:cNvPr>
          <p:cNvCxnSpPr/>
          <p:nvPr/>
        </p:nvCxnSpPr>
        <p:spPr>
          <a:xfrm>
            <a:off x="7377999"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629732E-C4E8-ECBC-C5BC-C1B54E6F4DFC}"/>
              </a:ext>
            </a:extLst>
          </p:cNvPr>
          <p:cNvCxnSpPr/>
          <p:nvPr/>
        </p:nvCxnSpPr>
        <p:spPr>
          <a:xfrm>
            <a:off x="8035224" y="3076486"/>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11F31C5-958B-9782-4B3D-4B6A8C6DF2C1}"/>
              </a:ext>
            </a:extLst>
          </p:cNvPr>
          <p:cNvCxnSpPr/>
          <p:nvPr/>
        </p:nvCxnSpPr>
        <p:spPr>
          <a:xfrm>
            <a:off x="8654349" y="309553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C20F317-FAF5-7D40-BCCA-C514774A80C9}"/>
              </a:ext>
            </a:extLst>
          </p:cNvPr>
          <p:cNvCxnSpPr/>
          <p:nvPr/>
        </p:nvCxnSpPr>
        <p:spPr>
          <a:xfrm>
            <a:off x="9254424" y="3076487"/>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FC65E5D-723D-381B-BF3E-C191169150D3}"/>
              </a:ext>
            </a:extLst>
          </p:cNvPr>
          <p:cNvCxnSpPr/>
          <p:nvPr/>
        </p:nvCxnSpPr>
        <p:spPr>
          <a:xfrm>
            <a:off x="9844974"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F3CB422-1E46-7C6C-B4EB-B996983E3793}"/>
              </a:ext>
            </a:extLst>
          </p:cNvPr>
          <p:cNvSpPr txBox="1"/>
          <p:nvPr/>
        </p:nvSpPr>
        <p:spPr>
          <a:xfrm>
            <a:off x="6966584" y="3027673"/>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p>
        </p:txBody>
      </p:sp>
      <p:sp>
        <p:nvSpPr>
          <p:cNvPr id="71" name="TextBox 70">
            <a:extLst>
              <a:ext uri="{FF2B5EF4-FFF2-40B4-BE49-F238E27FC236}">
                <a16:creationId xmlns:a16="http://schemas.microsoft.com/office/drawing/2014/main" id="{9095D4D9-3FAE-5014-57CE-B086641ECE7F}"/>
              </a:ext>
            </a:extLst>
          </p:cNvPr>
          <p:cNvSpPr txBox="1"/>
          <p:nvPr/>
        </p:nvSpPr>
        <p:spPr>
          <a:xfrm>
            <a:off x="7595233"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p>
        </p:txBody>
      </p:sp>
      <p:sp>
        <p:nvSpPr>
          <p:cNvPr id="72" name="TextBox 71">
            <a:extLst>
              <a:ext uri="{FF2B5EF4-FFF2-40B4-BE49-F238E27FC236}">
                <a16:creationId xmlns:a16="http://schemas.microsoft.com/office/drawing/2014/main" id="{062A7578-BC1E-95FC-C5B8-8E772CC57D3E}"/>
              </a:ext>
            </a:extLst>
          </p:cNvPr>
          <p:cNvSpPr txBox="1"/>
          <p:nvPr/>
        </p:nvSpPr>
        <p:spPr>
          <a:xfrm>
            <a:off x="821912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dirty="0"/>
          </a:p>
        </p:txBody>
      </p:sp>
      <p:sp>
        <p:nvSpPr>
          <p:cNvPr id="73" name="TextBox 72">
            <a:extLst>
              <a:ext uri="{FF2B5EF4-FFF2-40B4-BE49-F238E27FC236}">
                <a16:creationId xmlns:a16="http://schemas.microsoft.com/office/drawing/2014/main" id="{FA49FC9C-1EFE-62D0-6022-0A771EFF8C51}"/>
              </a:ext>
            </a:extLst>
          </p:cNvPr>
          <p:cNvSpPr txBox="1"/>
          <p:nvPr/>
        </p:nvSpPr>
        <p:spPr>
          <a:xfrm>
            <a:off x="884300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dirty="0"/>
          </a:p>
        </p:txBody>
      </p:sp>
      <p:sp>
        <p:nvSpPr>
          <p:cNvPr id="74" name="TextBox 73">
            <a:extLst>
              <a:ext uri="{FF2B5EF4-FFF2-40B4-BE49-F238E27FC236}">
                <a16:creationId xmlns:a16="http://schemas.microsoft.com/office/drawing/2014/main" id="{311E31A2-3E08-89A1-3010-00605D238FE7}"/>
              </a:ext>
            </a:extLst>
          </p:cNvPr>
          <p:cNvSpPr txBox="1"/>
          <p:nvPr/>
        </p:nvSpPr>
        <p:spPr>
          <a:xfrm>
            <a:off x="939545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75" name="TextBox 74">
            <a:extLst>
              <a:ext uri="{FF2B5EF4-FFF2-40B4-BE49-F238E27FC236}">
                <a16:creationId xmlns:a16="http://schemas.microsoft.com/office/drawing/2014/main" id="{D9684BAA-6E1A-B78B-483B-1DF518352645}"/>
              </a:ext>
            </a:extLst>
          </p:cNvPr>
          <p:cNvSpPr txBox="1"/>
          <p:nvPr/>
        </p:nvSpPr>
        <p:spPr>
          <a:xfrm>
            <a:off x="997648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76" name="TextBox 75">
            <a:extLst>
              <a:ext uri="{FF2B5EF4-FFF2-40B4-BE49-F238E27FC236}">
                <a16:creationId xmlns:a16="http://schemas.microsoft.com/office/drawing/2014/main" id="{BBD2CA83-24B3-9937-9FC8-B43D295592FC}"/>
              </a:ext>
            </a:extLst>
          </p:cNvPr>
          <p:cNvSpPr txBox="1"/>
          <p:nvPr/>
        </p:nvSpPr>
        <p:spPr>
          <a:xfrm>
            <a:off x="6741711" y="3150783"/>
            <a:ext cx="644848"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T</a:t>
            </a:r>
            <a:r>
              <a:rPr lang="en-US" sz="600" b="1" i="0" u="none" strike="noStrike" dirty="0">
                <a:solidFill>
                  <a:srgbClr val="000000"/>
                </a:solidFill>
                <a:effectLst/>
                <a:latin typeface="Arial" panose="020B0604020202020204" pitchFamily="34" charset="0"/>
              </a:rPr>
              <a:t>o Earth Hail &amp; Fire                  Mingled w/ Blood                    Burn 1/3 of Trees               Burn All Grass</a:t>
            </a:r>
            <a:r>
              <a:rPr lang="en-US" sz="600" dirty="0"/>
              <a:t> </a:t>
            </a:r>
          </a:p>
        </p:txBody>
      </p:sp>
      <p:sp>
        <p:nvSpPr>
          <p:cNvPr id="77" name="TextBox 76">
            <a:extLst>
              <a:ext uri="{FF2B5EF4-FFF2-40B4-BE49-F238E27FC236}">
                <a16:creationId xmlns:a16="http://schemas.microsoft.com/office/drawing/2014/main" id="{13C7B4BB-16EF-6B15-DBA5-8F2D595D43DC}"/>
              </a:ext>
            </a:extLst>
          </p:cNvPr>
          <p:cNvSpPr txBox="1"/>
          <p:nvPr/>
        </p:nvSpPr>
        <p:spPr>
          <a:xfrm>
            <a:off x="7397599" y="3152842"/>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Burning Mountain into Sea                      1/3 of Sea Creatures Die          Destroy 1/3         of Ships </a:t>
            </a:r>
            <a:endParaRPr lang="en-US" sz="600" dirty="0"/>
          </a:p>
        </p:txBody>
      </p:sp>
      <p:sp>
        <p:nvSpPr>
          <p:cNvPr id="78" name="TextBox 77">
            <a:extLst>
              <a:ext uri="{FF2B5EF4-FFF2-40B4-BE49-F238E27FC236}">
                <a16:creationId xmlns:a16="http://schemas.microsoft.com/office/drawing/2014/main" id="{8681978A-78E0-5344-7A7E-267632C68235}"/>
              </a:ext>
            </a:extLst>
          </p:cNvPr>
          <p:cNvSpPr txBox="1"/>
          <p:nvPr/>
        </p:nvSpPr>
        <p:spPr>
          <a:xfrm>
            <a:off x="8040862" y="3144850"/>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Falls on 1/3 of Rivers &amp; Springs     Become Bitter     Many Men Die </a:t>
            </a:r>
            <a:endParaRPr lang="en-US" sz="600" dirty="0"/>
          </a:p>
        </p:txBody>
      </p:sp>
      <p:sp>
        <p:nvSpPr>
          <p:cNvPr id="79" name="TextBox 78">
            <a:extLst>
              <a:ext uri="{FF2B5EF4-FFF2-40B4-BE49-F238E27FC236}">
                <a16:creationId xmlns:a16="http://schemas.microsoft.com/office/drawing/2014/main" id="{6053F6A8-899E-B819-C3E6-41ADAD03DE4F}"/>
              </a:ext>
            </a:extLst>
          </p:cNvPr>
          <p:cNvSpPr txBox="1"/>
          <p:nvPr/>
        </p:nvSpPr>
        <p:spPr>
          <a:xfrm>
            <a:off x="8650214" y="3138082"/>
            <a:ext cx="622321"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1/3 of Sun, Moon Stars Dark      Day &amp; Night 1/3 Shorter           "Woe, Woe, Woe" to Earth</a:t>
            </a:r>
            <a:endParaRPr lang="en-US" sz="600" dirty="0"/>
          </a:p>
        </p:txBody>
      </p:sp>
      <p:sp>
        <p:nvSpPr>
          <p:cNvPr id="80" name="TextBox 79">
            <a:extLst>
              <a:ext uri="{FF2B5EF4-FFF2-40B4-BE49-F238E27FC236}">
                <a16:creationId xmlns:a16="http://schemas.microsoft.com/office/drawing/2014/main" id="{A2525BEA-F9CB-4221-3704-BC95EF6914D5}"/>
              </a:ext>
            </a:extLst>
          </p:cNvPr>
          <p:cNvSpPr txBox="1"/>
          <p:nvPr/>
        </p:nvSpPr>
        <p:spPr>
          <a:xfrm>
            <a:off x="9181090" y="3163176"/>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from Heaven with Key to Pit;     Smoke &amp; Dark, Locusts  Harm Those w/out God's Mark 5 Mo.</a:t>
            </a:r>
            <a:endParaRPr lang="en-US" sz="600" dirty="0"/>
          </a:p>
        </p:txBody>
      </p:sp>
      <p:sp>
        <p:nvSpPr>
          <p:cNvPr id="81" name="TextBox 80">
            <a:extLst>
              <a:ext uri="{FF2B5EF4-FFF2-40B4-BE49-F238E27FC236}">
                <a16:creationId xmlns:a16="http://schemas.microsoft.com/office/drawing/2014/main" id="{25C6BE3C-E930-327A-6752-90250C5B33C8}"/>
              </a:ext>
            </a:extLst>
          </p:cNvPr>
          <p:cNvSpPr txBox="1"/>
          <p:nvPr/>
        </p:nvSpPr>
        <p:spPr>
          <a:xfrm>
            <a:off x="9785337" y="3152842"/>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4 Angels from Euphrates  Kill 1/3 of Mankind with Fire, Smoke &amp; Brimstone            Men Don't Repent       </a:t>
            </a:r>
            <a:endParaRPr lang="en-US" sz="600" dirty="0"/>
          </a:p>
        </p:txBody>
      </p:sp>
      <p:sp>
        <p:nvSpPr>
          <p:cNvPr id="82" name="Oval 81">
            <a:extLst>
              <a:ext uri="{FF2B5EF4-FFF2-40B4-BE49-F238E27FC236}">
                <a16:creationId xmlns:a16="http://schemas.microsoft.com/office/drawing/2014/main" id="{F61795B3-D2EC-9270-22F2-299DF4661DA2}"/>
              </a:ext>
            </a:extLst>
          </p:cNvPr>
          <p:cNvSpPr/>
          <p:nvPr/>
        </p:nvSpPr>
        <p:spPr>
          <a:xfrm>
            <a:off x="9287418" y="3190071"/>
            <a:ext cx="493518" cy="2368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998A6FE-C74D-005D-1C0E-41DDD585B0AD}"/>
              </a:ext>
            </a:extLst>
          </p:cNvPr>
          <p:cNvSpPr/>
          <p:nvPr/>
        </p:nvSpPr>
        <p:spPr>
          <a:xfrm>
            <a:off x="8687629" y="3152843"/>
            <a:ext cx="499942" cy="2741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6A120CC-B62C-4347-DA61-26ACB43FBF80}"/>
              </a:ext>
            </a:extLst>
          </p:cNvPr>
          <p:cNvSpPr/>
          <p:nvPr/>
        </p:nvSpPr>
        <p:spPr>
          <a:xfrm>
            <a:off x="9634458" y="1469824"/>
            <a:ext cx="399701" cy="1161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5D9F219-1B9A-E3CF-5198-993C447DEEBE}"/>
              </a:ext>
            </a:extLst>
          </p:cNvPr>
          <p:cNvSpPr/>
          <p:nvPr/>
        </p:nvSpPr>
        <p:spPr>
          <a:xfrm>
            <a:off x="9607977" y="1308277"/>
            <a:ext cx="493518" cy="1665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060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3578</TotalTime>
  <Words>2149</Words>
  <Application>Microsoft Office PowerPoint</Application>
  <PresentationFormat>Widescreen</PresentationFormat>
  <Paragraphs>331</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Baker</dc:creator>
  <cp:lastModifiedBy>Jon Baker</cp:lastModifiedBy>
  <cp:revision>221</cp:revision>
  <cp:lastPrinted>2024-06-25T19:59:07Z</cp:lastPrinted>
  <dcterms:created xsi:type="dcterms:W3CDTF">2024-05-21T20:03:00Z</dcterms:created>
  <dcterms:modified xsi:type="dcterms:W3CDTF">2024-08-02T14:45:15Z</dcterms:modified>
</cp:coreProperties>
</file>