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141" r:id="rId2"/>
    <p:sldId id="1113" r:id="rId3"/>
    <p:sldId id="1142" r:id="rId4"/>
    <p:sldId id="1114" r:id="rId5"/>
    <p:sldId id="1123" r:id="rId6"/>
    <p:sldId id="1143" r:id="rId7"/>
    <p:sldId id="970" r:id="rId8"/>
    <p:sldId id="1111" r:id="rId9"/>
    <p:sldId id="1115" r:id="rId10"/>
    <p:sldId id="1133" r:id="rId11"/>
    <p:sldId id="1132" r:id="rId12"/>
    <p:sldId id="1116" r:id="rId13"/>
    <p:sldId id="1117" r:id="rId14"/>
    <p:sldId id="1124" r:id="rId15"/>
    <p:sldId id="1144"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0" autoAdjust="0"/>
  </p:normalViewPr>
  <p:slideViewPr>
    <p:cSldViewPr snapToGrid="0">
      <p:cViewPr varScale="1">
        <p:scale>
          <a:sx n="100" d="100"/>
          <a:sy n="100" d="100"/>
        </p:scale>
        <p:origin x="990" y="90"/>
      </p:cViewPr>
      <p:guideLst/>
    </p:cSldViewPr>
  </p:slideViewPr>
  <p:outlineViewPr>
    <p:cViewPr>
      <p:scale>
        <a:sx n="33" d="100"/>
        <a:sy n="33" d="100"/>
      </p:scale>
      <p:origin x="0" y="-3816"/>
    </p:cViewPr>
  </p:outlin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5A799C5-12E5-47D8-A585-9B94E243770E}" type="datetimeFigureOut">
              <a:rPr lang="en-US" smtClean="0"/>
              <a:t>8/2/2024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BD597FD-C39A-4012-AD64-CF019350484F}" type="slidenum">
              <a:rPr lang="en-US" smtClean="0"/>
              <a:t>‹#›</a:t>
            </a:fld>
            <a:endParaRPr lang="en-US" dirty="0"/>
          </a:p>
        </p:txBody>
      </p:sp>
    </p:spTree>
    <p:extLst>
      <p:ext uri="{BB962C8B-B14F-4D97-AF65-F5344CB8AC3E}">
        <p14:creationId xmlns:p14="http://schemas.microsoft.com/office/powerpoint/2010/main" val="369580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2</a:t>
            </a:fld>
            <a:endParaRPr lang="en-US" dirty="0"/>
          </a:p>
        </p:txBody>
      </p:sp>
    </p:spTree>
    <p:extLst>
      <p:ext uri="{BB962C8B-B14F-4D97-AF65-F5344CB8AC3E}">
        <p14:creationId xmlns:p14="http://schemas.microsoft.com/office/powerpoint/2010/main" val="252413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3</a:t>
            </a:fld>
            <a:endParaRPr lang="en-US" dirty="0"/>
          </a:p>
        </p:txBody>
      </p:sp>
    </p:spTree>
    <p:extLst>
      <p:ext uri="{BB962C8B-B14F-4D97-AF65-F5344CB8AC3E}">
        <p14:creationId xmlns:p14="http://schemas.microsoft.com/office/powerpoint/2010/main" val="4229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7</a:t>
            </a:fld>
            <a:endParaRPr lang="en-US" dirty="0"/>
          </a:p>
        </p:txBody>
      </p:sp>
    </p:spTree>
    <p:extLst>
      <p:ext uri="{BB962C8B-B14F-4D97-AF65-F5344CB8AC3E}">
        <p14:creationId xmlns:p14="http://schemas.microsoft.com/office/powerpoint/2010/main" val="328349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8</a:t>
            </a:fld>
            <a:endParaRPr lang="en-US" dirty="0"/>
          </a:p>
        </p:txBody>
      </p:sp>
    </p:spTree>
    <p:extLst>
      <p:ext uri="{BB962C8B-B14F-4D97-AF65-F5344CB8AC3E}">
        <p14:creationId xmlns:p14="http://schemas.microsoft.com/office/powerpoint/2010/main" val="364207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4A5E-272A-D4AE-33C3-0FC6C4570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6A0EA-E0F6-C356-CF88-D156EC107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A7B56-1678-B3F2-407A-4D724DF5357D}"/>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D0860AEA-4C9C-56E8-A776-90A3CE1237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ED6A0-8D30-EBD3-B843-68F29DE21C43}"/>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1718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72F-D56A-F033-6422-BA0C596BA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B0931-F937-33CA-48D1-B4CB8A2B0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632EB-CCB0-35CF-B856-C75406F8EDC8}"/>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2F30B98F-E8FB-1404-B1AC-3CDFB0020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4D50F5-6804-697D-00C5-A65B376E32C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93903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798C3-C24E-1BA8-A5F3-362EDDB3A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68CF1-FD3F-420B-07A2-F547A1FB8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09C73-C666-3914-7721-0BB170E5C695}"/>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E9062926-D178-5267-8CE9-FC96AE7E7C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74CAC1-F241-38D4-E5F9-41330C9491FE}"/>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32804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648B-E300-CC89-42A3-85120F55F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E8E72-206C-E69C-8F1D-667B6897E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5701C-641A-DF0C-7CC5-9E2F8E920214}"/>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59AD1A63-3838-76D2-6CC0-57A0E4670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1C8F2-7EB4-C841-8264-17277B1B5B8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396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6321-1DFB-DE40-363A-9964343C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AD2494-40C2-1195-E7CF-9BB150CC9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1DD12-541C-8C49-C810-1817340BAF59}"/>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5E0DD3C9-EC4D-BB0C-0647-2464D054B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135A10-FFCA-59B7-F9FA-85E21B15482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42137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07C2-2D43-FFCD-2901-308816C4D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B5C3A-6CCB-F89E-A5B4-BB0E3DF90B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8CC22-45D5-441F-EA73-46EC93587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ADF4D-20AE-791F-C705-0753711176B3}"/>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6" name="Footer Placeholder 5">
            <a:extLst>
              <a:ext uri="{FF2B5EF4-FFF2-40B4-BE49-F238E27FC236}">
                <a16:creationId xmlns:a16="http://schemas.microsoft.com/office/drawing/2014/main" id="{0E0BD0D2-C460-E59B-0EF3-624B1AF0B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1E0A56-9813-D1E2-439F-5C497EC21C7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96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61A4-3B4B-75AB-342E-83FC14473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B9BBF-16A1-1BAC-954E-137558F60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2F4AB-0CC2-A21E-50F2-C074658C2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80193-87BC-8E40-490C-0C3516D6B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AA4D2-74DA-0F14-CCBC-9FBB0FF1A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921AFA-03E4-956C-3997-BE482D096911}"/>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8" name="Footer Placeholder 7">
            <a:extLst>
              <a:ext uri="{FF2B5EF4-FFF2-40B4-BE49-F238E27FC236}">
                <a16:creationId xmlns:a16="http://schemas.microsoft.com/office/drawing/2014/main" id="{707D2B36-3C6B-EA05-8963-3AF8C896EF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152044-C173-F413-67EE-E7A316A3AB1B}"/>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36458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295-D436-A2DF-3540-C85A03A83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4389A-00FF-D05C-157B-48E6032D87F7}"/>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4" name="Footer Placeholder 3">
            <a:extLst>
              <a:ext uri="{FF2B5EF4-FFF2-40B4-BE49-F238E27FC236}">
                <a16:creationId xmlns:a16="http://schemas.microsoft.com/office/drawing/2014/main" id="{1AE1EB6A-29EB-B1C8-915A-8C7AA2CDA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F75703-87E1-7909-6B57-377E89279C1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91126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B223C-C799-0C3A-3F90-5CF40DC02B9B}"/>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3" name="Footer Placeholder 2">
            <a:extLst>
              <a:ext uri="{FF2B5EF4-FFF2-40B4-BE49-F238E27FC236}">
                <a16:creationId xmlns:a16="http://schemas.microsoft.com/office/drawing/2014/main" id="{D195B774-719E-BC87-5DA8-F28DB524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9B67C3-5693-4EFE-867D-1C6FFF3C9517}"/>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84439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484E-0E2E-8064-A2EC-84C66C8C3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B34AA-97D0-0BE3-890C-F70734A0C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B3D98-4076-4F46-2110-F36C91BD3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4DE49-5810-CBF1-84F3-8D414B9BC570}"/>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6" name="Footer Placeholder 5">
            <a:extLst>
              <a:ext uri="{FF2B5EF4-FFF2-40B4-BE49-F238E27FC236}">
                <a16:creationId xmlns:a16="http://schemas.microsoft.com/office/drawing/2014/main" id="{31107BEC-8154-F380-E5EC-4942D808D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D29EAE-AA99-7140-7E46-13F8FACDB05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26859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9A5-BEE0-383C-E241-EFE11312C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CF5DF-9AF3-32FE-D089-049AD4ED0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3D935A-840E-5FFF-2D03-951A0C251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6EDA9-67C9-AC0C-CB71-F28412E57D3D}"/>
              </a:ext>
            </a:extLst>
          </p:cNvPr>
          <p:cNvSpPr>
            <a:spLocks noGrp="1"/>
          </p:cNvSpPr>
          <p:nvPr>
            <p:ph type="dt" sz="half" idx="10"/>
          </p:nvPr>
        </p:nvSpPr>
        <p:spPr/>
        <p:txBody>
          <a:bodyPr/>
          <a:lstStyle/>
          <a:p>
            <a:fld id="{19A7E523-DC96-4303-9A05-B2A1D07ADA32}" type="datetimeFigureOut">
              <a:rPr lang="en-US" smtClean="0"/>
              <a:t>8/2/2024</a:t>
            </a:fld>
            <a:endParaRPr lang="en-US" dirty="0"/>
          </a:p>
        </p:txBody>
      </p:sp>
      <p:sp>
        <p:nvSpPr>
          <p:cNvPr id="6" name="Footer Placeholder 5">
            <a:extLst>
              <a:ext uri="{FF2B5EF4-FFF2-40B4-BE49-F238E27FC236}">
                <a16:creationId xmlns:a16="http://schemas.microsoft.com/office/drawing/2014/main" id="{8FA8F25A-D27D-E237-41BB-EF5D73F21B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709ADD-4073-3A2F-547A-A614EBBABA15}"/>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8552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50AA8-A651-8E99-37B4-731DA0B2F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5A0D1-275F-4BBE-057F-8701C120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EFB0-E09E-BE5E-E3C9-5F17FB07F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E523-DC96-4303-9A05-B2A1D07ADA32}" type="datetimeFigureOut">
              <a:rPr lang="en-US" smtClean="0"/>
              <a:t>8/2/2024</a:t>
            </a:fld>
            <a:endParaRPr lang="en-US" dirty="0"/>
          </a:p>
        </p:txBody>
      </p:sp>
      <p:sp>
        <p:nvSpPr>
          <p:cNvPr id="5" name="Footer Placeholder 4">
            <a:extLst>
              <a:ext uri="{FF2B5EF4-FFF2-40B4-BE49-F238E27FC236}">
                <a16:creationId xmlns:a16="http://schemas.microsoft.com/office/drawing/2014/main" id="{4E7E61FA-0491-7592-A58C-A59352550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97EF60-7049-C41C-8C13-BC448B046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4F52F-70A4-4A5A-B22E-0EB0A32F31E8}" type="slidenum">
              <a:rPr lang="en-US" smtClean="0"/>
              <a:t>‹#›</a:t>
            </a:fld>
            <a:endParaRPr lang="en-US" dirty="0"/>
          </a:p>
        </p:txBody>
      </p:sp>
    </p:spTree>
    <p:extLst>
      <p:ext uri="{BB962C8B-B14F-4D97-AF65-F5344CB8AC3E}">
        <p14:creationId xmlns:p14="http://schemas.microsoft.com/office/powerpoint/2010/main" val="158232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4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689D1-44B4-9504-FAE2-4849F0FDB730}"/>
              </a:ext>
            </a:extLst>
          </p:cNvPr>
          <p:cNvSpPr txBox="1"/>
          <p:nvPr/>
        </p:nvSpPr>
        <p:spPr>
          <a:xfrm>
            <a:off x="323850" y="590550"/>
            <a:ext cx="11544299" cy="5386090"/>
          </a:xfrm>
          <a:prstGeom prst="rect">
            <a:avLst/>
          </a:prstGeom>
          <a:noFill/>
        </p:spPr>
        <p:txBody>
          <a:bodyPr wrap="square">
            <a:spAutoFit/>
          </a:bodyPr>
          <a:lstStyle/>
          <a:p>
            <a:pPr algn="ctr"/>
            <a:r>
              <a:rPr lang="en-US" sz="3600" b="1" i="0" dirty="0">
                <a:effectLst/>
                <a:highlight>
                  <a:srgbClr val="FFFFFF"/>
                </a:highlight>
                <a:latin typeface="Arial" panose="020B0604020202020204" pitchFamily="34" charset="0"/>
                <a:cs typeface="Arial" panose="020B0604020202020204" pitchFamily="34" charset="0"/>
              </a:rPr>
              <a:t>Angel or Yeshua??</a:t>
            </a:r>
          </a:p>
          <a:p>
            <a:endParaRPr lang="en-US" sz="3600" b="1" dirty="0">
              <a:solidFill>
                <a:srgbClr val="FF0000"/>
              </a:solidFill>
              <a:latin typeface="Arial" panose="020B0604020202020204" pitchFamily="34" charset="0"/>
              <a:cs typeface="Arial" panose="020B0604020202020204" pitchFamily="34" charset="0"/>
            </a:endParaRPr>
          </a:p>
          <a:p>
            <a:r>
              <a:rPr lang="en-US" sz="3600" b="1" dirty="0">
                <a:solidFill>
                  <a:srgbClr val="FF0000"/>
                </a:solidFill>
                <a:latin typeface="Arial" panose="020B0604020202020204" pitchFamily="34" charset="0"/>
                <a:cs typeface="Arial" panose="020B0604020202020204" pitchFamily="34" charset="0"/>
              </a:rPr>
              <a:t>Rainbow on Head							</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was a rainbow around the throne…”	</a:t>
            </a:r>
            <a:r>
              <a:rPr lang="en-US" sz="3200"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Rev 4:3</a:t>
            </a:r>
            <a:endParaRPr kumimoji="0" lang="en-US"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Face Like Sun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“His countenance was like the sun…”		</a:t>
            </a:r>
            <a:r>
              <a:rPr kumimoji="0" lang="en-US"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b="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 1:16</a:t>
            </a:r>
            <a:endParaRPr kumimoji="0" lang="en-US" sz="3200" b="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Feet Like Fire								</a:t>
            </a:r>
          </a:p>
          <a:p>
            <a:pPr marL="0" marR="0" lvl="0" indent="0" algn="l" defTabSz="914400" rtl="0" eaLnBrk="1" fontAlgn="auto" latinLnBrk="0" hangingPunct="1">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	</a:t>
            </a:r>
            <a:r>
              <a:rPr lang="en-US" sz="3200" b="1" i="1" dirty="0">
                <a:solidFill>
                  <a:schemeClr val="bg1"/>
                </a:solidFill>
                <a:latin typeface="Arial" panose="020B0604020202020204" pitchFamily="34" charset="0"/>
                <a:cs typeface="Arial" panose="020B0604020202020204" pitchFamily="34" charset="0"/>
              </a:rPr>
              <a:t>“His feet were like fine brass…”		 </a:t>
            </a:r>
            <a:r>
              <a:rPr lang="en-US" sz="3200" b="1" dirty="0">
                <a:solidFill>
                  <a:schemeClr val="bg1"/>
                </a:solidFill>
                <a:latin typeface="Arial" panose="020B0604020202020204" pitchFamily="34" charset="0"/>
                <a:cs typeface="Arial" panose="020B0604020202020204" pitchFamily="34" charset="0"/>
              </a:rPr>
              <a:t>		</a:t>
            </a: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 1:15</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9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689D1-44B4-9504-FAE2-4849F0FDB730}"/>
              </a:ext>
            </a:extLst>
          </p:cNvPr>
          <p:cNvSpPr txBox="1"/>
          <p:nvPr/>
        </p:nvSpPr>
        <p:spPr>
          <a:xfrm>
            <a:off x="323850" y="590550"/>
            <a:ext cx="11544299" cy="5386090"/>
          </a:xfrm>
          <a:prstGeom prst="rect">
            <a:avLst/>
          </a:prstGeom>
          <a:noFill/>
        </p:spPr>
        <p:txBody>
          <a:bodyPr wrap="square">
            <a:spAutoFit/>
          </a:bodyPr>
          <a:lstStyle/>
          <a:p>
            <a:pPr algn="ctr"/>
            <a:r>
              <a:rPr lang="en-US" sz="3600" b="1" i="0" dirty="0">
                <a:effectLst/>
                <a:highlight>
                  <a:srgbClr val="FFFFFF"/>
                </a:highlight>
                <a:latin typeface="Arial" panose="020B0604020202020204" pitchFamily="34" charset="0"/>
                <a:cs typeface="Arial" panose="020B0604020202020204" pitchFamily="34" charset="0"/>
              </a:rPr>
              <a:t>Angel or </a:t>
            </a:r>
            <a:r>
              <a:rPr lang="en-US" sz="3600" b="1" i="0" dirty="0">
                <a:solidFill>
                  <a:srgbClr val="FF0000"/>
                </a:solidFill>
                <a:effectLst/>
                <a:highlight>
                  <a:srgbClr val="FFFFFF"/>
                </a:highlight>
                <a:latin typeface="Arial" panose="020B0604020202020204" pitchFamily="34" charset="0"/>
                <a:cs typeface="Arial" panose="020B0604020202020204" pitchFamily="34" charset="0"/>
              </a:rPr>
              <a:t>Yeshua</a:t>
            </a:r>
            <a:r>
              <a:rPr lang="en-US" sz="3600" b="1" i="0" dirty="0">
                <a:effectLst/>
                <a:highlight>
                  <a:srgbClr val="FFFFFF"/>
                </a:highlight>
                <a:latin typeface="Arial" panose="020B0604020202020204" pitchFamily="34" charset="0"/>
                <a:cs typeface="Arial" panose="020B0604020202020204" pitchFamily="34" charset="0"/>
              </a:rPr>
              <a:t>??</a:t>
            </a:r>
          </a:p>
          <a:p>
            <a:endParaRPr lang="en-US" sz="3600" b="1" dirty="0">
              <a:solidFill>
                <a:srgbClr val="FF0000"/>
              </a:solidFill>
              <a:latin typeface="Arial" panose="020B0604020202020204" pitchFamily="34" charset="0"/>
              <a:cs typeface="Arial" panose="020B0604020202020204" pitchFamily="34" charset="0"/>
            </a:endParaRPr>
          </a:p>
          <a:p>
            <a:r>
              <a:rPr lang="en-US" sz="3600" b="1" dirty="0">
                <a:solidFill>
                  <a:srgbClr val="FF0000"/>
                </a:solidFill>
                <a:latin typeface="Arial" panose="020B0604020202020204" pitchFamily="34" charset="0"/>
                <a:cs typeface="Arial" panose="020B0604020202020204" pitchFamily="34" charset="0"/>
              </a:rPr>
              <a:t>Rainbow on Head							</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“there was a rainbow around the throne…”	</a:t>
            </a:r>
            <a:r>
              <a:rPr lang="en-US" sz="32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Rev 4:3</a:t>
            </a:r>
            <a:endParaRPr kumimoji="0" lang="en-US"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3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Face Like Sun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“His countenance was like the sun…”		</a:t>
            </a:r>
            <a:r>
              <a:rPr kumimoji="0" lang="en-US"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Rev 1:16</a:t>
            </a:r>
            <a:endParaRPr kumimoji="0" lang="en-US" sz="3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Feet Like Fire								</a:t>
            </a:r>
          </a:p>
          <a:p>
            <a:pPr marL="0" marR="0" lvl="0" indent="0" algn="l" defTabSz="914400" rtl="0" eaLnBrk="1" fontAlgn="auto" latinLnBrk="0" hangingPunct="1">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	</a:t>
            </a:r>
            <a:r>
              <a:rPr lang="en-US" sz="3200" b="1" i="1" dirty="0">
                <a:latin typeface="Arial" panose="020B0604020202020204" pitchFamily="34" charset="0"/>
                <a:cs typeface="Arial" panose="020B0604020202020204" pitchFamily="34" charset="0"/>
              </a:rPr>
              <a:t>“His feet were like fine brass…”		 </a:t>
            </a:r>
            <a:r>
              <a:rPr lang="en-US" sz="3200" b="1" dirty="0">
                <a:solidFill>
                  <a:srgbClr val="FF0000"/>
                </a:solidFill>
                <a:latin typeface="Arial" panose="020B0604020202020204" pitchFamily="34" charset="0"/>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 1:15</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73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689D1-44B4-9504-FAE2-4849F0FDB730}"/>
              </a:ext>
            </a:extLst>
          </p:cNvPr>
          <p:cNvSpPr txBox="1"/>
          <p:nvPr/>
        </p:nvSpPr>
        <p:spPr>
          <a:xfrm>
            <a:off x="323850" y="290095"/>
            <a:ext cx="11544299" cy="6277809"/>
          </a:xfrm>
          <a:prstGeom prst="rect">
            <a:avLst/>
          </a:prstGeom>
          <a:noFill/>
        </p:spPr>
        <p:txBody>
          <a:bodyPr wrap="square">
            <a:spAutoFit/>
          </a:bodyPr>
          <a:lstStyle/>
          <a:p>
            <a:pPr algn="ctr"/>
            <a:r>
              <a:rPr lang="en-US" sz="3600" b="1" i="0" dirty="0">
                <a:effectLst/>
                <a:highlight>
                  <a:srgbClr val="FFFFFF"/>
                </a:highlight>
                <a:latin typeface="Arial" panose="020B0604020202020204" pitchFamily="34" charset="0"/>
                <a:cs typeface="Arial" panose="020B0604020202020204" pitchFamily="34" charset="0"/>
              </a:rPr>
              <a:t>“Angel of the LORD</a:t>
            </a:r>
            <a:r>
              <a:rPr lang="en-US" sz="3600" b="1" dirty="0">
                <a:highlight>
                  <a:srgbClr val="FFFFFF"/>
                </a:highlight>
                <a:latin typeface="Arial" panose="020B0604020202020204" pitchFamily="34" charset="0"/>
                <a:cs typeface="Arial" panose="020B0604020202020204" pitchFamily="34" charset="0"/>
              </a:rPr>
              <a:t>”</a:t>
            </a:r>
          </a:p>
          <a:p>
            <a:pPr>
              <a:lnSpc>
                <a:spcPct val="114000"/>
              </a:lnSpc>
            </a:pPr>
            <a:r>
              <a:rPr lang="en-US" sz="3600" b="1" dirty="0">
                <a:solidFill>
                  <a:srgbClr val="FF0000"/>
                </a:solidFill>
                <a:latin typeface="Arial" panose="020B0604020202020204" pitchFamily="34" charset="0"/>
                <a:cs typeface="Arial" panose="020B0604020202020204" pitchFamily="34" charset="0"/>
              </a:rPr>
              <a:t>Appeared to Hagar &amp; Ishmael					</a:t>
            </a:r>
            <a:r>
              <a:rPr lang="en-US" b="1" dirty="0">
                <a:latin typeface="Arial" panose="020B0604020202020204" pitchFamily="34" charset="0"/>
                <a:cs typeface="Arial" panose="020B0604020202020204" pitchFamily="34" charset="0"/>
              </a:rPr>
              <a:t>Genesis 16</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3600" b="1" dirty="0">
                <a:solidFill>
                  <a:srgbClr val="FF0000"/>
                </a:solidFill>
                <a:latin typeface="Arial" panose="020B0604020202020204" pitchFamily="34" charset="0"/>
                <a:cs typeface="Arial" panose="020B0604020202020204" pitchFamily="34" charset="0"/>
              </a:rPr>
              <a:t>At the Binding of Isaac </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lang="en-US" b="1" dirty="0">
                <a:latin typeface="Arial" panose="020B0604020202020204" pitchFamily="34" charset="0"/>
                <a:cs typeface="Arial" panose="020B0604020202020204" pitchFamily="34" charset="0"/>
              </a:rPr>
              <a:t>Genesis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22 </a:t>
            </a:r>
            <a:r>
              <a:rPr lang="en-US" sz="3600" b="1" dirty="0">
                <a:solidFill>
                  <a:srgbClr val="FF0000"/>
                </a:solidFill>
                <a:latin typeface="Arial" panose="020B0604020202020204" pitchFamily="34" charset="0"/>
                <a:cs typeface="Arial" panose="020B0604020202020204" pitchFamily="34" charset="0"/>
              </a:rPr>
              <a:t>At Burning Bush</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Exodus 3:2</a:t>
            </a:r>
          </a:p>
          <a:p>
            <a:pPr marL="0" marR="0" lvl="0" indent="0" algn="l" defTabSz="914400" rtl="0" eaLnBrk="1" fontAlgn="auto" latinLnBrk="0" hangingPunct="1">
              <a:lnSpc>
                <a:spcPct val="114000"/>
              </a:lnSpc>
              <a:spcBef>
                <a:spcPts val="0"/>
              </a:spcBef>
              <a:spcAft>
                <a:spcPts val="0"/>
              </a:spcAft>
              <a:buClrTx/>
              <a:buSzTx/>
              <a:buFontTx/>
              <a:buNone/>
              <a:tabLst/>
              <a:defRPr/>
            </a:pPr>
            <a:r>
              <a:rPr lang="en-US" sz="3600" b="1" dirty="0">
                <a:solidFill>
                  <a:srgbClr val="FF0000"/>
                </a:solidFill>
                <a:latin typeface="Arial" panose="020B0604020202020204" pitchFamily="34" charset="0"/>
                <a:cs typeface="Arial" panose="020B0604020202020204" pitchFamily="34" charset="0"/>
              </a:rPr>
              <a:t>To Balaam &amp; His Donkey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Numbers 22</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Throughout the Book of Judges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 Elijah Multiple Times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I Kings 19 &amp; II Kings 1</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US" sz="3600" b="1" dirty="0">
                <a:solidFill>
                  <a:srgbClr val="FF0000"/>
                </a:solidFill>
                <a:latin typeface="Arial" panose="020B0604020202020204" pitchFamily="34" charset="0"/>
                <a:cs typeface="Arial" panose="020B0604020202020204" pitchFamily="34" charset="0"/>
              </a:rPr>
              <a:t>Killed 185,000 Assyrians</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II Kings 19</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 David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 Chron 21</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36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“My Angel shall go before you…”</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Exodus </a:t>
            </a:r>
            <a:r>
              <a:rPr lang="en-US" b="1" dirty="0">
                <a:solidFill>
                  <a:prstClr val="black"/>
                </a:solidFill>
                <a:latin typeface="Arial" panose="020B0604020202020204" pitchFamily="34" charset="0"/>
                <a:cs typeface="Arial" panose="020B0604020202020204" pitchFamily="34" charset="0"/>
              </a:rPr>
              <a:t>3</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&amp; 33</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117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rge detailed political map of Israel. Israel large detailed political ...">
            <a:extLst>
              <a:ext uri="{FF2B5EF4-FFF2-40B4-BE49-F238E27FC236}">
                <a16:creationId xmlns:a16="http://schemas.microsoft.com/office/drawing/2014/main" id="{B63EBFED-6EA7-0DCA-EF5F-38EB2D65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75" y="-1392791"/>
            <a:ext cx="9363049" cy="906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6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rge detailed political map of Israel. Israel large detailed political ...">
            <a:extLst>
              <a:ext uri="{FF2B5EF4-FFF2-40B4-BE49-F238E27FC236}">
                <a16:creationId xmlns:a16="http://schemas.microsoft.com/office/drawing/2014/main" id="{B63EBFED-6EA7-0DCA-EF5F-38EB2D65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75" y="-1392791"/>
            <a:ext cx="9363049" cy="90650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3d Open Arm Welcome Gesture Posture Pose Stock Illustration ...">
            <a:extLst>
              <a:ext uri="{FF2B5EF4-FFF2-40B4-BE49-F238E27FC236}">
                <a16:creationId xmlns:a16="http://schemas.microsoft.com/office/drawing/2014/main" id="{D46EED3A-5F41-DAE8-48BD-1E3EAB7C5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876300"/>
            <a:ext cx="967918"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3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19E37F-9908-99B4-28AB-3DCC6556520C}"/>
              </a:ext>
            </a:extLst>
          </p:cNvPr>
          <p:cNvSpPr txBox="1"/>
          <p:nvPr/>
        </p:nvSpPr>
        <p:spPr>
          <a:xfrm>
            <a:off x="371475" y="190499"/>
            <a:ext cx="11087100" cy="6573146"/>
          </a:xfrm>
          <a:prstGeom prst="rect">
            <a:avLst/>
          </a:prstGeom>
          <a:noFill/>
        </p:spPr>
        <p:txBody>
          <a:bodyPr wrap="square">
            <a:spAutoFit/>
          </a:bodyPr>
          <a:lstStyle/>
          <a:p>
            <a:pPr marL="0" marR="0">
              <a:lnSpc>
                <a:spcPct val="107000"/>
              </a:lnSpc>
              <a:spcBef>
                <a:spcPts val="0"/>
              </a:spcBef>
              <a:spcAft>
                <a:spcPts val="800"/>
              </a:spcAft>
            </a:pPr>
            <a:r>
              <a:rPr lang="en-US" sz="3300" b="1" i="1"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“Now when I looked, there was a hand stretched out to me; and behold, a scroll of a book was in it.  Then He spread it before me; and there was writing on the inside and on the outside, and written on it were lamentations and mourning and woe… Moreover, He said to me, “Son of man, eat what you find; eat this scroll, and go, speak to the house of Israel.”  So I opened my mouth, and He caused me to eat that scroll.   And He said to me, “Son of man, feed your belly, and fill your stomach with this scroll that I give you.” So I ate, and it was in my mouth like honey in sweetness.” 						</a:t>
            </a:r>
            <a:r>
              <a:rPr lang="en-US" b="1"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Ezekiel 2:9-10 &amp; 3:1-3</a:t>
            </a:r>
            <a:endParaRPr lang="en-US" sz="36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742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3B8211-0F9C-86E4-FDEA-E433F6A7F807}"/>
              </a:ext>
            </a:extLst>
          </p:cNvPr>
          <p:cNvSpPr txBox="1"/>
          <p:nvPr/>
        </p:nvSpPr>
        <p:spPr>
          <a:xfrm>
            <a:off x="6096000" y="244025"/>
            <a:ext cx="6096000" cy="6369949"/>
          </a:xfrm>
          <a:prstGeom prst="rect">
            <a:avLst/>
          </a:prstGeom>
          <a:noFill/>
          <a:ln>
            <a:solidFill>
              <a:schemeClr val="tx1"/>
            </a:solidFill>
          </a:ln>
        </p:spPr>
        <p:txBody>
          <a:bodyPr wrap="square">
            <a:spAutoFit/>
          </a:bodyPr>
          <a:lstStyle/>
          <a:p>
            <a:pPr indent="457200">
              <a:lnSpc>
                <a:spcPct val="200000"/>
              </a:lnSpc>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Jews Expelled from France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1306</a:t>
            </a:r>
          </a:p>
          <a:p>
            <a:pPr marL="0" marR="0" indent="45720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Jews Expelled from Spain</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1492</a:t>
            </a:r>
          </a:p>
          <a:p>
            <a:pPr marL="0" marR="0">
              <a:lnSpc>
                <a:spcPct val="200000"/>
              </a:lnSpc>
              <a:spcBef>
                <a:spcPts val="0"/>
              </a:spcBef>
              <a:spcAft>
                <a:spcPts val="0"/>
              </a:spcAft>
            </a:pP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Jews Expelled from Rome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1555</a:t>
            </a:r>
          </a:p>
          <a:p>
            <a:pPr marL="0" marR="0">
              <a:lnSpc>
                <a:spcPct val="200000"/>
              </a:lnSpc>
              <a:spcBef>
                <a:spcPts val="0"/>
              </a:spcBef>
              <a:spcAft>
                <a:spcPts val="0"/>
              </a:spcAft>
            </a:pP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World War I Started</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1914</a:t>
            </a:r>
          </a:p>
          <a:p>
            <a:pPr marL="0" marR="0">
              <a:lnSpc>
                <a:spcPct val="200000"/>
              </a:lnSpc>
              <a:spcBef>
                <a:spcPts val="0"/>
              </a:spcBef>
              <a:spcAft>
                <a:spcPts val="0"/>
              </a:spcAft>
            </a:pP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Hitler’s “Final Solution”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1941</a:t>
            </a:r>
          </a:p>
          <a:p>
            <a:pPr marL="0" marR="0" indent="45720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Jews Deported from Warsaw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1942</a:t>
            </a:r>
          </a:p>
          <a:p>
            <a:pPr marL="0" marR="0" indent="457200">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Bombing of Jewish Center </a:t>
            </a:r>
          </a:p>
          <a:p>
            <a:pPr marL="0" marR="0" indent="457200">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in Buenos Aires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1994</a:t>
            </a:r>
          </a:p>
          <a:p>
            <a:pPr marL="0" marR="0" indent="45720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Israel Turned Over Gaza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2005</a:t>
            </a:r>
          </a:p>
        </p:txBody>
      </p:sp>
      <p:sp>
        <p:nvSpPr>
          <p:cNvPr id="3" name="TextBox 2">
            <a:extLst>
              <a:ext uri="{FF2B5EF4-FFF2-40B4-BE49-F238E27FC236}">
                <a16:creationId xmlns:a16="http://schemas.microsoft.com/office/drawing/2014/main" id="{B3176C20-EFDE-3B2F-DBEC-07AB24812A01}"/>
              </a:ext>
            </a:extLst>
          </p:cNvPr>
          <p:cNvSpPr txBox="1"/>
          <p:nvPr/>
        </p:nvSpPr>
        <p:spPr>
          <a:xfrm>
            <a:off x="285750" y="244025"/>
            <a:ext cx="5810250" cy="6369949"/>
          </a:xfrm>
          <a:prstGeom prst="rect">
            <a:avLst/>
          </a:prstGeom>
          <a:noFill/>
          <a:ln>
            <a:solidFill>
              <a:schemeClr val="tx1"/>
            </a:solidFill>
          </a:ln>
        </p:spPr>
        <p:txBody>
          <a:bodyPr wrap="square">
            <a:spAutoFit/>
          </a:bodyPr>
          <a:lstStyle/>
          <a:p>
            <a:pPr algn="ctr"/>
            <a:r>
              <a:rPr lang="en-US" sz="2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What Do These Events Have in Common?</a:t>
            </a:r>
            <a:endParaRPr lang="en-US" sz="2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12 Spies Report</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1491 BC</a:t>
            </a:r>
          </a:p>
          <a:p>
            <a:pPr marL="0" marR="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1st Temple Destroyed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586 BC</a:t>
            </a:r>
          </a:p>
          <a:p>
            <a:pPr marL="0" marR="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2nd Temple Destroyed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70 AD</a:t>
            </a:r>
          </a:p>
          <a:p>
            <a:pPr marL="0" marR="0">
              <a:lnSpc>
                <a:spcPct val="200000"/>
              </a:lnSpc>
              <a:spcBef>
                <a:spcPts val="0"/>
              </a:spcBef>
              <a:spcAft>
                <a:spcPts val="0"/>
              </a:spcAft>
            </a:pPr>
            <a:r>
              <a:rPr lang="en-US" sz="26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Bar </a:t>
            </a:r>
            <a:r>
              <a:rPr lang="en-US" sz="2600" b="1" i="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Kochvah</a:t>
            </a: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Revolt Crushed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132  </a:t>
            </a:r>
          </a:p>
          <a:p>
            <a:pPr marL="0" marR="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Rome Plowed Temple Ruins</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133 </a:t>
            </a:r>
          </a:p>
          <a:p>
            <a:pPr marL="0" marR="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Start of 1st Crusade </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1096</a:t>
            </a:r>
          </a:p>
          <a:p>
            <a:pPr marL="0" marR="0">
              <a:lnSpc>
                <a:spcPct val="200000"/>
              </a:lnSpc>
              <a:spcBef>
                <a:spcPts val="0"/>
              </a:spcBef>
              <a:spcAft>
                <a:spcPts val="0"/>
              </a:spcAft>
            </a:pPr>
            <a:r>
              <a:rPr lang="en-US" sz="26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Jews Expelled from England</a:t>
            </a:r>
            <a:r>
              <a:rPr lang="en-US" sz="2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1290</a:t>
            </a:r>
          </a:p>
        </p:txBody>
      </p:sp>
    </p:spTree>
    <p:extLst>
      <p:ext uri="{BB962C8B-B14F-4D97-AF65-F5344CB8AC3E}">
        <p14:creationId xmlns:p14="http://schemas.microsoft.com/office/powerpoint/2010/main" val="261081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3B8211-0F9C-86E4-FDEA-E433F6A7F807}"/>
              </a:ext>
            </a:extLst>
          </p:cNvPr>
          <p:cNvSpPr txBox="1"/>
          <p:nvPr/>
        </p:nvSpPr>
        <p:spPr>
          <a:xfrm>
            <a:off x="1123950" y="1200151"/>
            <a:ext cx="9944100" cy="3594638"/>
          </a:xfrm>
          <a:prstGeom prst="rect">
            <a:avLst/>
          </a:prstGeom>
          <a:noFill/>
          <a:ln>
            <a:noFill/>
          </a:ln>
        </p:spPr>
        <p:txBody>
          <a:bodyPr wrap="square">
            <a:spAutoFit/>
          </a:bodyPr>
          <a:lstStyle/>
          <a:p>
            <a:pPr indent="457200" algn="ctr">
              <a:lnSpc>
                <a:spcPct val="200000"/>
              </a:lnSpc>
            </a:pPr>
            <a:r>
              <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They All Happened on the Same Date: </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9</a:t>
            </a:r>
            <a:r>
              <a:rPr lang="en-US" sz="4000" b="1" baseline="3000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of Av</a:t>
            </a:r>
          </a:p>
          <a:p>
            <a:pPr indent="457200" algn="ctr">
              <a:lnSpc>
                <a:spcPct val="200000"/>
              </a:lnSpc>
            </a:pPr>
            <a:r>
              <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What Are the Dire Straits?</a:t>
            </a:r>
          </a:p>
        </p:txBody>
      </p:sp>
    </p:spTree>
    <p:extLst>
      <p:ext uri="{BB962C8B-B14F-4D97-AF65-F5344CB8AC3E}">
        <p14:creationId xmlns:p14="http://schemas.microsoft.com/office/powerpoint/2010/main" val="90952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556214-1410-AC57-C403-11B0C0016E08}"/>
              </a:ext>
            </a:extLst>
          </p:cNvPr>
          <p:cNvSpPr txBox="1"/>
          <p:nvPr/>
        </p:nvSpPr>
        <p:spPr>
          <a:xfrm>
            <a:off x="1500187" y="1057275"/>
            <a:ext cx="9191625" cy="4401205"/>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Dire Straits</a:t>
            </a:r>
          </a:p>
          <a:p>
            <a:pPr algn="ct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21 Day Period Between:</a:t>
            </a:r>
          </a:p>
          <a:p>
            <a:pPr algn="ct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lang="en-US" sz="4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Tammuz (July 23, 2024)</a:t>
            </a:r>
          </a:p>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&amp;</a:t>
            </a:r>
          </a:p>
          <a:p>
            <a:pPr algn="ct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sz="40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Av (August 13, 2024)</a:t>
            </a:r>
          </a:p>
        </p:txBody>
      </p:sp>
    </p:spTree>
    <p:extLst>
      <p:ext uri="{BB962C8B-B14F-4D97-AF65-F5344CB8AC3E}">
        <p14:creationId xmlns:p14="http://schemas.microsoft.com/office/powerpoint/2010/main" val="414169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81C4B-B2EF-7699-A8C9-419EE70FA9A9}"/>
              </a:ext>
            </a:extLst>
          </p:cNvPr>
          <p:cNvPicPr>
            <a:picLocks noChangeAspect="1"/>
          </p:cNvPicPr>
          <p:nvPr/>
        </p:nvPicPr>
        <p:blipFill>
          <a:blip r:embed="rId2"/>
          <a:stretch>
            <a:fillRect/>
          </a:stretch>
        </p:blipFill>
        <p:spPr>
          <a:xfrm>
            <a:off x="1930573" y="65743"/>
            <a:ext cx="8404052" cy="6668432"/>
          </a:xfrm>
          <a:prstGeom prst="rect">
            <a:avLst/>
          </a:prstGeom>
        </p:spPr>
      </p:pic>
      <p:sp>
        <p:nvSpPr>
          <p:cNvPr id="4" name="TextBox 3">
            <a:extLst>
              <a:ext uri="{FF2B5EF4-FFF2-40B4-BE49-F238E27FC236}">
                <a16:creationId xmlns:a16="http://schemas.microsoft.com/office/drawing/2014/main" id="{7F07F9B1-A2CB-D70B-408C-655CD5E39A9B}"/>
              </a:ext>
            </a:extLst>
          </p:cNvPr>
          <p:cNvSpPr txBox="1"/>
          <p:nvPr/>
        </p:nvSpPr>
        <p:spPr>
          <a:xfrm>
            <a:off x="10439400" y="912416"/>
            <a:ext cx="1209675" cy="707886"/>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Spring</a:t>
            </a:r>
          </a:p>
          <a:p>
            <a:r>
              <a:rPr lang="en-US" sz="2000" b="1" dirty="0">
                <a:solidFill>
                  <a:srgbClr val="FF0000"/>
                </a:solidFill>
                <a:latin typeface="Arial" panose="020B0604020202020204" pitchFamily="34" charset="0"/>
                <a:cs typeface="Arial" panose="020B0604020202020204" pitchFamily="34" charset="0"/>
              </a:rPr>
              <a:t>Feasts</a:t>
            </a:r>
          </a:p>
        </p:txBody>
      </p:sp>
      <p:sp>
        <p:nvSpPr>
          <p:cNvPr id="5" name="Right Brace 4">
            <a:extLst>
              <a:ext uri="{FF2B5EF4-FFF2-40B4-BE49-F238E27FC236}">
                <a16:creationId xmlns:a16="http://schemas.microsoft.com/office/drawing/2014/main" id="{F70F5ADD-4413-0FDB-E010-3BF42232815F}"/>
              </a:ext>
            </a:extLst>
          </p:cNvPr>
          <p:cNvSpPr/>
          <p:nvPr/>
        </p:nvSpPr>
        <p:spPr>
          <a:xfrm>
            <a:off x="9982199" y="65743"/>
            <a:ext cx="352425" cy="240123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05546F63-3B1B-6994-DB54-3A7DEA7489DC}"/>
              </a:ext>
            </a:extLst>
          </p:cNvPr>
          <p:cNvSpPr txBox="1"/>
          <p:nvPr/>
        </p:nvSpPr>
        <p:spPr>
          <a:xfrm>
            <a:off x="720898" y="6026289"/>
            <a:ext cx="1209675" cy="707886"/>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   Fall</a:t>
            </a:r>
          </a:p>
          <a:p>
            <a:r>
              <a:rPr lang="en-US" sz="2000" b="1" dirty="0">
                <a:solidFill>
                  <a:srgbClr val="FF0000"/>
                </a:solidFill>
                <a:latin typeface="Arial" panose="020B0604020202020204" pitchFamily="34" charset="0"/>
                <a:cs typeface="Arial" panose="020B0604020202020204" pitchFamily="34" charset="0"/>
              </a:rPr>
              <a:t>Feasts</a:t>
            </a:r>
          </a:p>
        </p:txBody>
      </p:sp>
      <p:sp>
        <p:nvSpPr>
          <p:cNvPr id="8" name="Left Brace 7">
            <a:extLst>
              <a:ext uri="{FF2B5EF4-FFF2-40B4-BE49-F238E27FC236}">
                <a16:creationId xmlns:a16="http://schemas.microsoft.com/office/drawing/2014/main" id="{AEBF1EDB-5463-A1C0-6D1F-EB8C499ACB47}"/>
              </a:ext>
            </a:extLst>
          </p:cNvPr>
          <p:cNvSpPr/>
          <p:nvPr/>
        </p:nvSpPr>
        <p:spPr>
          <a:xfrm>
            <a:off x="1930573" y="5886450"/>
            <a:ext cx="288752" cy="84772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BC861D5-6B64-2D9C-545C-B9BC93584753}"/>
              </a:ext>
            </a:extLst>
          </p:cNvPr>
          <p:cNvCxnSpPr>
            <a:cxnSpLocks/>
          </p:cNvCxnSpPr>
          <p:nvPr/>
        </p:nvCxnSpPr>
        <p:spPr>
          <a:xfrm flipH="1" flipV="1">
            <a:off x="8267700" y="4267200"/>
            <a:ext cx="1000125" cy="333375"/>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B25680F-AD81-2E35-7151-2D1888984591}"/>
              </a:ext>
            </a:extLst>
          </p:cNvPr>
          <p:cNvSpPr txBox="1"/>
          <p:nvPr/>
        </p:nvSpPr>
        <p:spPr>
          <a:xfrm rot="21292491">
            <a:off x="8731361" y="3044181"/>
            <a:ext cx="1509714" cy="523220"/>
          </a:xfrm>
          <a:prstGeom prst="rect">
            <a:avLst/>
          </a:prstGeom>
          <a:noFill/>
        </p:spPr>
        <p:txBody>
          <a:bodyPr wrap="square" rtlCol="0">
            <a:spAutoFit/>
          </a:bodyPr>
          <a:lstStyle/>
          <a:p>
            <a:pPr algn="ctr"/>
            <a:r>
              <a:rPr lang="en-US" sz="1400" b="1" dirty="0">
                <a:solidFill>
                  <a:srgbClr val="FF0000"/>
                </a:solidFill>
                <a:latin typeface="Arial" panose="020B0604020202020204" pitchFamily="34" charset="0"/>
                <a:cs typeface="Arial" panose="020B0604020202020204" pitchFamily="34" charset="0"/>
              </a:rPr>
              <a:t>Moses on Sinai 40 Days</a:t>
            </a:r>
          </a:p>
        </p:txBody>
      </p:sp>
      <p:sp>
        <p:nvSpPr>
          <p:cNvPr id="15" name="TextBox 14">
            <a:extLst>
              <a:ext uri="{FF2B5EF4-FFF2-40B4-BE49-F238E27FC236}">
                <a16:creationId xmlns:a16="http://schemas.microsoft.com/office/drawing/2014/main" id="{956B5C87-C90C-A0E1-50A0-5649592B154E}"/>
              </a:ext>
            </a:extLst>
          </p:cNvPr>
          <p:cNvSpPr txBox="1"/>
          <p:nvPr/>
        </p:nvSpPr>
        <p:spPr>
          <a:xfrm rot="1059719">
            <a:off x="9227342" y="4574381"/>
            <a:ext cx="1509714" cy="523220"/>
          </a:xfrm>
          <a:prstGeom prst="rect">
            <a:avLst/>
          </a:prstGeom>
          <a:noFill/>
          <a:ln>
            <a:solidFill>
              <a:srgbClr val="FF0000"/>
            </a:solidFill>
          </a:ln>
        </p:spPr>
        <p:txBody>
          <a:bodyPr wrap="square" rtlCol="0">
            <a:spAutoFit/>
          </a:bodyPr>
          <a:lstStyle/>
          <a:p>
            <a:pPr algn="ctr"/>
            <a:r>
              <a:rPr lang="en-US" sz="1400" b="1" dirty="0">
                <a:solidFill>
                  <a:srgbClr val="FF0000"/>
                </a:solidFill>
                <a:latin typeface="Arial" panose="020B0604020202020204" pitchFamily="34" charset="0"/>
                <a:cs typeface="Arial" panose="020B0604020202020204" pitchFamily="34" charset="0"/>
              </a:rPr>
              <a:t>Golden Calf</a:t>
            </a:r>
          </a:p>
          <a:p>
            <a:pPr algn="ctr"/>
            <a:r>
              <a:rPr lang="en-US" sz="1400" b="1" dirty="0">
                <a:solidFill>
                  <a:srgbClr val="FF0000"/>
                </a:solidFill>
                <a:latin typeface="Arial" panose="020B0604020202020204" pitchFamily="34" charset="0"/>
                <a:cs typeface="Arial" panose="020B0604020202020204" pitchFamily="34" charset="0"/>
              </a:rPr>
              <a:t>Tammuz 17</a:t>
            </a:r>
          </a:p>
        </p:txBody>
      </p:sp>
      <p:cxnSp>
        <p:nvCxnSpPr>
          <p:cNvPr id="16" name="Straight Arrow Connector 15">
            <a:extLst>
              <a:ext uri="{FF2B5EF4-FFF2-40B4-BE49-F238E27FC236}">
                <a16:creationId xmlns:a16="http://schemas.microsoft.com/office/drawing/2014/main" id="{4F777BFE-90FD-3C13-E7E6-36E1508E94E0}"/>
              </a:ext>
            </a:extLst>
          </p:cNvPr>
          <p:cNvCxnSpPr>
            <a:cxnSpLocks/>
            <a:stCxn id="17" idx="1"/>
          </p:cNvCxnSpPr>
          <p:nvPr/>
        </p:nvCxnSpPr>
        <p:spPr>
          <a:xfrm flipH="1" flipV="1">
            <a:off x="7765495" y="5079459"/>
            <a:ext cx="1099455" cy="535331"/>
          </a:xfrm>
          <a:prstGeom prst="straightConnector1">
            <a:avLst/>
          </a:prstGeom>
          <a:ln w="190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CC172FD-7D92-3DB5-5382-4A9A5F90B68C}"/>
              </a:ext>
            </a:extLst>
          </p:cNvPr>
          <p:cNvSpPr txBox="1"/>
          <p:nvPr/>
        </p:nvSpPr>
        <p:spPr>
          <a:xfrm rot="1540985">
            <a:off x="8790374" y="5788051"/>
            <a:ext cx="1509714" cy="307777"/>
          </a:xfrm>
          <a:prstGeom prst="rect">
            <a:avLst/>
          </a:prstGeom>
          <a:noFill/>
          <a:ln>
            <a:solidFill>
              <a:srgbClr val="FF0000"/>
            </a:solidFill>
          </a:ln>
        </p:spPr>
        <p:txBody>
          <a:bodyPr wrap="square" rtlCol="0">
            <a:spAutoFit/>
          </a:bodyPr>
          <a:lstStyle/>
          <a:p>
            <a:pPr algn="ctr"/>
            <a:r>
              <a:rPr lang="en-US" sz="1400" b="1" dirty="0">
                <a:solidFill>
                  <a:srgbClr val="FF0000"/>
                </a:solidFill>
                <a:latin typeface="Arial" panose="020B0604020202020204" pitchFamily="34" charset="0"/>
                <a:cs typeface="Arial" panose="020B0604020202020204" pitchFamily="34" charset="0"/>
              </a:rPr>
              <a:t>9</a:t>
            </a:r>
            <a:r>
              <a:rPr lang="en-US" sz="1400" b="1" baseline="30000" dirty="0">
                <a:solidFill>
                  <a:srgbClr val="FF0000"/>
                </a:solidFill>
                <a:latin typeface="Arial" panose="020B0604020202020204" pitchFamily="34" charset="0"/>
                <a:cs typeface="Arial" panose="020B0604020202020204" pitchFamily="34" charset="0"/>
              </a:rPr>
              <a:t>th</a:t>
            </a:r>
            <a:r>
              <a:rPr lang="en-US" sz="1400" b="1" dirty="0">
                <a:solidFill>
                  <a:srgbClr val="FF0000"/>
                </a:solidFill>
                <a:latin typeface="Arial" panose="020B0604020202020204" pitchFamily="34" charset="0"/>
                <a:cs typeface="Arial" panose="020B0604020202020204" pitchFamily="34" charset="0"/>
              </a:rPr>
              <a:t> of Av</a:t>
            </a:r>
          </a:p>
        </p:txBody>
      </p:sp>
      <p:sp>
        <p:nvSpPr>
          <p:cNvPr id="20" name="TextBox 19">
            <a:extLst>
              <a:ext uri="{FF2B5EF4-FFF2-40B4-BE49-F238E27FC236}">
                <a16:creationId xmlns:a16="http://schemas.microsoft.com/office/drawing/2014/main" id="{E169E71D-BB43-38BB-6E08-515C435347B2}"/>
              </a:ext>
            </a:extLst>
          </p:cNvPr>
          <p:cNvSpPr txBox="1"/>
          <p:nvPr/>
        </p:nvSpPr>
        <p:spPr>
          <a:xfrm rot="1272131">
            <a:off x="9043463" y="5315317"/>
            <a:ext cx="1509714" cy="307777"/>
          </a:xfrm>
          <a:prstGeom prst="rect">
            <a:avLst/>
          </a:prstGeom>
          <a:noFill/>
          <a:ln>
            <a:solidFill>
              <a:srgbClr val="0070C0"/>
            </a:solid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Dire Straits</a:t>
            </a:r>
          </a:p>
        </p:txBody>
      </p:sp>
      <p:sp>
        <p:nvSpPr>
          <p:cNvPr id="2" name="TextBox 1">
            <a:extLst>
              <a:ext uri="{FF2B5EF4-FFF2-40B4-BE49-F238E27FC236}">
                <a16:creationId xmlns:a16="http://schemas.microsoft.com/office/drawing/2014/main" id="{3FA54AFD-057B-B57B-1EBB-A1D855ECDC61}"/>
              </a:ext>
            </a:extLst>
          </p:cNvPr>
          <p:cNvSpPr txBox="1"/>
          <p:nvPr/>
        </p:nvSpPr>
        <p:spPr>
          <a:xfrm>
            <a:off x="8946977" y="1828800"/>
            <a:ext cx="1291879"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(Pentecost)</a:t>
            </a:r>
          </a:p>
        </p:txBody>
      </p:sp>
    </p:spTree>
    <p:extLst>
      <p:ext uri="{BB962C8B-B14F-4D97-AF65-F5344CB8AC3E}">
        <p14:creationId xmlns:p14="http://schemas.microsoft.com/office/powerpoint/2010/main" val="370171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5FFE6-2D50-65A9-A03D-100436E4E4A4}"/>
              </a:ext>
            </a:extLst>
          </p:cNvPr>
          <p:cNvSpPr>
            <a:spLocks noGrp="1"/>
          </p:cNvSpPr>
          <p:nvPr>
            <p:ph idx="1"/>
          </p:nvPr>
        </p:nvSpPr>
        <p:spPr>
          <a:xfrm>
            <a:off x="323850" y="282575"/>
            <a:ext cx="11544300" cy="6051550"/>
          </a:xfrm>
        </p:spPr>
        <p:txBody>
          <a:bodyPr>
            <a:normAutofit/>
          </a:bodyPr>
          <a:lstStyle/>
          <a:p>
            <a:pPr marL="0" indent="0" algn="ctr">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Events of the Past Seven Days:</a:t>
            </a:r>
          </a:p>
          <a:p>
            <a:pPr marL="0" indent="0" algn="ctr">
              <a:buNone/>
            </a:pP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(7/27)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Hezbollah Attack on Druze village</a:t>
            </a:r>
          </a:p>
          <a:p>
            <a:pPr marL="0" indent="0">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t>
            </a:r>
            <a:r>
              <a:rPr lang="en-US" sz="36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Majdal</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Shams</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12 dead, 29 injured</a:t>
            </a:r>
          </a:p>
          <a:p>
            <a:pPr marL="0" indent="0">
              <a:buNone/>
            </a:pP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Tue (7/30)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Israel Kills Hezbollah leader </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Fuad 				      </a:t>
            </a:r>
            <a:r>
              <a:rPr lang="en-US" sz="36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Shukr</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Beirut</a:t>
            </a:r>
          </a:p>
          <a:p>
            <a:pPr marL="0" indent="0">
              <a:buNone/>
            </a:pP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Wed (7/31)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Kills Hamas Political Leader 			      </a:t>
            </a:r>
            <a:r>
              <a:rPr lang="en-US" sz="3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Ismail Haniyeh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Tehran</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38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1219200"/>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52400" y="1400175"/>
            <a:ext cx="12090400" cy="287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Revelation</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Chapter 10 </a:t>
            </a:r>
          </a:p>
        </p:txBody>
      </p:sp>
    </p:spTree>
    <p:extLst>
      <p:ext uri="{BB962C8B-B14F-4D97-AF65-F5344CB8AC3E}">
        <p14:creationId xmlns:p14="http://schemas.microsoft.com/office/powerpoint/2010/main" val="249673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855D658-B7BB-1CE6-1361-230525045729}"/>
              </a:ext>
            </a:extLst>
          </p:cNvPr>
          <p:cNvGraphicFramePr>
            <a:graphicFrameLocks noGrp="1"/>
          </p:cNvGraphicFramePr>
          <p:nvPr/>
        </p:nvGraphicFramePr>
        <p:xfrm>
          <a:off x="333375" y="85724"/>
          <a:ext cx="11487151" cy="6619877"/>
        </p:xfrm>
        <a:graphic>
          <a:graphicData uri="http://schemas.openxmlformats.org/drawingml/2006/table">
            <a:tbl>
              <a:tblPr/>
              <a:tblGrid>
                <a:gridCol w="1112164">
                  <a:extLst>
                    <a:ext uri="{9D8B030D-6E8A-4147-A177-3AD203B41FA5}">
                      <a16:colId xmlns:a16="http://schemas.microsoft.com/office/drawing/2014/main" val="2884575233"/>
                    </a:ext>
                  </a:extLst>
                </a:gridCol>
                <a:gridCol w="1449561">
                  <a:extLst>
                    <a:ext uri="{9D8B030D-6E8A-4147-A177-3AD203B41FA5}">
                      <a16:colId xmlns:a16="http://schemas.microsoft.com/office/drawing/2014/main" val="3281247610"/>
                    </a:ext>
                  </a:extLst>
                </a:gridCol>
                <a:gridCol w="1324598">
                  <a:extLst>
                    <a:ext uri="{9D8B030D-6E8A-4147-A177-3AD203B41FA5}">
                      <a16:colId xmlns:a16="http://schemas.microsoft.com/office/drawing/2014/main" val="3665479351"/>
                    </a:ext>
                  </a:extLst>
                </a:gridCol>
                <a:gridCol w="1462059">
                  <a:extLst>
                    <a:ext uri="{9D8B030D-6E8A-4147-A177-3AD203B41FA5}">
                      <a16:colId xmlns:a16="http://schemas.microsoft.com/office/drawing/2014/main" val="1313777925"/>
                    </a:ext>
                  </a:extLst>
                </a:gridCol>
                <a:gridCol w="1462059">
                  <a:extLst>
                    <a:ext uri="{9D8B030D-6E8A-4147-A177-3AD203B41FA5}">
                      <a16:colId xmlns:a16="http://schemas.microsoft.com/office/drawing/2014/main" val="1771795557"/>
                    </a:ext>
                  </a:extLst>
                </a:gridCol>
                <a:gridCol w="1499546">
                  <a:extLst>
                    <a:ext uri="{9D8B030D-6E8A-4147-A177-3AD203B41FA5}">
                      <a16:colId xmlns:a16="http://schemas.microsoft.com/office/drawing/2014/main" val="2437091559"/>
                    </a:ext>
                  </a:extLst>
                </a:gridCol>
                <a:gridCol w="1602639">
                  <a:extLst>
                    <a:ext uri="{9D8B030D-6E8A-4147-A177-3AD203B41FA5}">
                      <a16:colId xmlns:a16="http://schemas.microsoft.com/office/drawing/2014/main" val="1262955654"/>
                    </a:ext>
                  </a:extLst>
                </a:gridCol>
                <a:gridCol w="112466">
                  <a:extLst>
                    <a:ext uri="{9D8B030D-6E8A-4147-A177-3AD203B41FA5}">
                      <a16:colId xmlns:a16="http://schemas.microsoft.com/office/drawing/2014/main" val="120089100"/>
                    </a:ext>
                  </a:extLst>
                </a:gridCol>
                <a:gridCol w="1462059">
                  <a:extLst>
                    <a:ext uri="{9D8B030D-6E8A-4147-A177-3AD203B41FA5}">
                      <a16:colId xmlns:a16="http://schemas.microsoft.com/office/drawing/2014/main" val="3394655968"/>
                    </a:ext>
                  </a:extLst>
                </a:gridCol>
              </a:tblGrid>
              <a:tr h="277415">
                <a:tc gridSpan="9">
                  <a:txBody>
                    <a:bodyPr/>
                    <a:lstStyle/>
                    <a:p>
                      <a:pPr algn="ctr" fontAlgn="ctr"/>
                      <a:r>
                        <a:rPr lang="en-US" sz="1100" b="1" i="0" u="none" strike="noStrike" dirty="0">
                          <a:solidFill>
                            <a:srgbClr val="000000"/>
                          </a:solidFill>
                          <a:effectLst/>
                          <a:latin typeface="Arial" panose="020B0604020202020204" pitchFamily="34" charset="0"/>
                        </a:rPr>
                        <a:t>The Revelation Judgments</a:t>
                      </a:r>
                    </a:p>
                  </a:txBody>
                  <a:tcPr marL="5435" marR="5435" marT="5435"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902499"/>
                  </a:ext>
                </a:extLst>
              </a:tr>
              <a:tr h="223488">
                <a:tc>
                  <a:txBody>
                    <a:bodyPr/>
                    <a:lstStyle/>
                    <a:p>
                      <a:pPr algn="l" fontAlgn="b"/>
                      <a:r>
                        <a:rPr lang="en-US" sz="1100" b="1" i="0" u="none" strike="noStrike" dirty="0">
                          <a:solidFill>
                            <a:srgbClr val="000000"/>
                          </a:solidFill>
                          <a:effectLst/>
                          <a:latin typeface="Arial" panose="020B0604020202020204" pitchFamily="34" charset="0"/>
                        </a:rPr>
                        <a:t> </a:t>
                      </a:r>
                    </a:p>
                  </a:txBody>
                  <a:tcPr marL="5435" marR="5435" marT="543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3</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4</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5</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0163127"/>
                  </a:ext>
                </a:extLst>
              </a:tr>
              <a:tr h="223488">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Reference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6:1-2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6:3-4</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6:5-6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6:7-8</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6:9-11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6:12-17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highlight>
                            <a:srgbClr val="FFFFFF"/>
                          </a:highligh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Rev 8:1-6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49883579"/>
                  </a:ext>
                </a:extLst>
              </a:tr>
              <a:tr h="1611676">
                <a:tc>
                  <a:txBody>
                    <a:bodyPr/>
                    <a:lstStyle/>
                    <a:p>
                      <a:pPr algn="ctr" fontAlgn="ctr"/>
                      <a:r>
                        <a:rPr lang="en-US" sz="1100" b="1" i="0" u="none" strike="noStrike" dirty="0">
                          <a:solidFill>
                            <a:srgbClr val="000000"/>
                          </a:solidFill>
                          <a:effectLst/>
                          <a:highlight>
                            <a:srgbClr val="FFFF00"/>
                          </a:highlight>
                          <a:latin typeface="Arial" panose="020B0604020202020204" pitchFamily="34" charset="0"/>
                        </a:rPr>
                        <a:t>Seal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dirty="0">
                          <a:solidFill>
                            <a:srgbClr val="000000"/>
                          </a:solidFill>
                          <a:effectLst/>
                          <a:latin typeface="Arial" panose="020B0604020202020204" pitchFamily="34" charset="0"/>
                        </a:rPr>
                        <a:t>White Horse         Bow                        Crown       (Stephanos)   Overcomer                      </a:t>
                      </a:r>
                      <a:r>
                        <a:rPr lang="en-US" sz="1100" b="1" i="0" u="none" strike="noStrike" dirty="0">
                          <a:solidFill>
                            <a:srgbClr val="FF0000"/>
                          </a:solidFill>
                          <a:effectLst/>
                          <a:latin typeface="Arial" panose="020B0604020202020204" pitchFamily="34" charset="0"/>
                        </a:rPr>
                        <a:t>THE CHURCH</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Red Horse       Takes Peace                       Cause to Kill      One Another          Great Sword                      </a:t>
                      </a:r>
                      <a:r>
                        <a:rPr lang="en-US" sz="1100" b="1" i="0" u="none" strike="noStrike" dirty="0">
                          <a:solidFill>
                            <a:srgbClr val="FF0000"/>
                          </a:solidFill>
                          <a:effectLst/>
                          <a:latin typeface="Arial" panose="020B0604020202020204" pitchFamily="34" charset="0"/>
                        </a:rPr>
                        <a:t>WAR</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Black Horse     Balance (Yoke)                     Inflation on Needed Things                      Not Luxuries       </a:t>
                      </a:r>
                      <a:r>
                        <a:rPr lang="en-US" sz="1100" b="1" i="0" u="none" strike="noStrike" dirty="0">
                          <a:solidFill>
                            <a:srgbClr val="FF0000"/>
                          </a:solidFill>
                          <a:effectLst/>
                          <a:latin typeface="Arial" panose="020B0604020202020204" pitchFamily="34" charset="0"/>
                        </a:rPr>
                        <a:t>ECONOMIC</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Pale Horse         Death &amp; Hades                          Power Over 1/4                    Sword, Hunger,                      Death &amp; Beasts  </a:t>
                      </a:r>
                      <a:r>
                        <a:rPr lang="en-US" sz="1100" b="1" i="0" u="none" strike="noStrike" dirty="0">
                          <a:solidFill>
                            <a:srgbClr val="FF0000"/>
                          </a:solidFill>
                          <a:effectLst/>
                          <a:latin typeface="Arial" panose="020B0604020202020204" pitchFamily="34" charset="0"/>
                        </a:rPr>
                        <a:t>FAMINE  </a:t>
                      </a:r>
                      <a:r>
                        <a:rPr lang="en-US" sz="1100" b="1" i="0" u="none" strike="noStrike" dirty="0">
                          <a:solidFill>
                            <a:srgbClr val="000000"/>
                          </a:solidFill>
                          <a:effectLst/>
                          <a:latin typeface="Arial" panose="020B0604020202020204" pitchFamily="34" charset="0"/>
                        </a:rPr>
                        <a:t>    </a:t>
                      </a:r>
                      <a:r>
                        <a:rPr lang="en-US" sz="1100" b="1" i="0" u="none" strike="noStrike" dirty="0">
                          <a:solidFill>
                            <a:srgbClr val="FF0000"/>
                          </a:solidFill>
                          <a:effectLst/>
                          <a:latin typeface="Arial" panose="020B0604020202020204" pitchFamily="34" charset="0"/>
                        </a:rPr>
                        <a:t> PESTILANCE</a:t>
                      </a:r>
                      <a:endParaRPr lang="en-US" sz="1100" b="1" i="0" u="none" strike="noStrike" dirty="0">
                        <a:solidFill>
                          <a:srgbClr val="000000"/>
                        </a:solidFill>
                        <a:effectLst/>
                        <a:latin typeface="Arial" panose="020B0604020202020204" pitchFamily="34" charset="0"/>
                      </a:endParaRP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Martyred Souls Under Altar                                    "How Long?"                                 White Robes                    Wait for the Remnant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Earthquake                                    Black Sun &amp;          Blood Moon                                Stars Fall                    </a:t>
                      </a:r>
                      <a:r>
                        <a:rPr lang="en-US" sz="1100" b="1" i="0" u="none" strike="noStrike" dirty="0">
                          <a:solidFill>
                            <a:srgbClr val="00B050"/>
                          </a:solidFill>
                          <a:effectLst/>
                          <a:latin typeface="Arial" panose="020B0604020202020204" pitchFamily="34" charset="0"/>
                        </a:rPr>
                        <a:t>Mts &amp; Isles Move     </a:t>
                      </a:r>
                      <a:r>
                        <a:rPr lang="en-US" sz="1100" b="1" i="0" u="none" strike="noStrike" dirty="0">
                          <a:solidFill>
                            <a:srgbClr val="000000"/>
                          </a:solidFill>
                          <a:effectLst/>
                          <a:latin typeface="Arial" panose="020B0604020202020204" pitchFamily="34" charset="0"/>
                        </a:rPr>
                        <a:t>Men Hide from God's Coming Wrath</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Arial" panose="020B0604020202020204" pitchFamily="34" charset="0"/>
                        </a:rPr>
                        <a:t> </a:t>
                      </a:r>
                    </a:p>
                  </a:txBody>
                  <a:tcPr marL="5435" marR="5435" marT="54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1100" b="1" i="0" u="none" strike="noStrike" dirty="0">
                          <a:solidFill>
                            <a:srgbClr val="000000"/>
                          </a:solidFill>
                          <a:effectLst/>
                          <a:latin typeface="Arial" panose="020B0604020202020204" pitchFamily="34" charset="0"/>
                        </a:rPr>
                        <a:t>Silence in Heaven            Angel w/ Censer     </a:t>
                      </a:r>
                      <a:r>
                        <a:rPr lang="en-US" sz="1100" b="1" i="0" u="none" strike="noStrike" dirty="0">
                          <a:solidFill>
                            <a:srgbClr val="FF0000"/>
                          </a:solidFill>
                          <a:effectLst/>
                          <a:latin typeface="Arial" panose="020B0604020202020204" pitchFamily="34" charset="0"/>
                        </a:rPr>
                        <a:t>Voices, Thunderings,      Lightnings &amp; Earthquake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1242765"/>
                  </a:ext>
                </a:extLst>
              </a:tr>
              <a:tr h="223488">
                <a:tc>
                  <a:txBody>
                    <a:bodyPr/>
                    <a:lstStyle/>
                    <a:p>
                      <a:pPr algn="ctr" fontAlgn="b"/>
                      <a:r>
                        <a:rPr lang="en-US" sz="1100" b="1" i="0" u="none" strike="noStrike" dirty="0">
                          <a:solidFill>
                            <a:srgbClr val="000000"/>
                          </a:solidFill>
                          <a:effectLst/>
                          <a:latin typeface="Arial" panose="020B0604020202020204" pitchFamily="34" charset="0"/>
                        </a:rPr>
                        <a:t> </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1</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2</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3</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4</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5</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dirty="0">
                          <a:solidFill>
                            <a:srgbClr val="000000"/>
                          </a:solidFill>
                          <a:effectLst/>
                          <a:latin typeface="Arial" panose="020B0604020202020204" pitchFamily="34" charset="0"/>
                        </a:rPr>
                        <a:t>6</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5435" marR="5435" marT="5435" marB="0" anchor="b">
                    <a:lnL>
                      <a:noFill/>
                    </a:lnL>
                    <a:lnR>
                      <a:noFill/>
                    </a:lnR>
                    <a:lnT>
                      <a:noFill/>
                    </a:lnT>
                    <a:lnB>
                      <a:noFill/>
                    </a:lnB>
                    <a:noFill/>
                  </a:tcPr>
                </a:tc>
                <a:tc>
                  <a:txBody>
                    <a:bodyPr/>
                    <a:lstStyle/>
                    <a:p>
                      <a:pPr algn="ctr" fontAlgn="b"/>
                      <a:r>
                        <a:rPr lang="en-US" sz="1100" b="1" i="0" u="none" strike="noStrike" dirty="0">
                          <a:solidFill>
                            <a:srgbClr val="000000"/>
                          </a:solidFill>
                          <a:effectLst/>
                          <a:latin typeface="Arial" panose="020B0604020202020204" pitchFamily="34" charset="0"/>
                        </a:rPr>
                        <a:t>7</a:t>
                      </a:r>
                    </a:p>
                  </a:txBody>
                  <a:tcPr marL="5435" marR="5435" marT="543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298157"/>
                  </a:ext>
                </a:extLst>
              </a:tr>
              <a:tr h="223488">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Reference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8:8-9</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8:10-11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8:12-13</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9:1-12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9:13-21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rgbClr val="000000"/>
                          </a:solidFill>
                          <a:effectLst/>
                          <a:highlight>
                            <a:srgbClr val="FFFFFF"/>
                          </a:highligh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Rev 11:15-19</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88249763"/>
                  </a:ext>
                </a:extLst>
              </a:tr>
              <a:tr h="1611676">
                <a:tc>
                  <a:txBody>
                    <a:bodyPr/>
                    <a:lstStyle/>
                    <a:p>
                      <a:pPr algn="ctr" fontAlgn="ctr"/>
                      <a:r>
                        <a:rPr lang="en-US" sz="1100" b="1" i="0" u="none" strike="noStrike" dirty="0">
                          <a:solidFill>
                            <a:srgbClr val="000000"/>
                          </a:solidFill>
                          <a:effectLst/>
                          <a:highlight>
                            <a:srgbClr val="00B0F0"/>
                          </a:highlight>
                          <a:latin typeface="Arial" panose="020B0604020202020204" pitchFamily="34" charset="0"/>
                        </a:rPr>
                        <a:t>Trumpet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100" b="1" i="0" u="none" strike="noStrike" dirty="0">
                          <a:solidFill>
                            <a:schemeClr val="tx1"/>
                          </a:solidFill>
                          <a:effectLst/>
                          <a:latin typeface="Arial" panose="020B0604020202020204" pitchFamily="34" charset="0"/>
                        </a:rPr>
                        <a:t>Heaven to Earth    Hail &amp; Fire                  Mingled w/ Blood                    Burn 1/3 of Trees               Burn All Grass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Burning Mountain into Sea                      1/3 of Sea Creatures Die          Destroy 1/3            of Ships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Star Falls on            1/3 of Rivers &amp; Springs           Become Bitter     Many Men Die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1/3 of Sun, Moon Stars Dark              Day &amp; Night 1/3 Shorter               "Woe, Woe, Woe"     to Earth</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Star from Heaven with Key to Pit           Smoke &amp; Darkness Locusts  Harm Those w/out God's Mark       5 Months              "Woe, Woe</a:t>
                      </a:r>
                      <a:r>
                        <a:rPr lang="en-US" sz="1100" b="1" i="0" u="none" strike="noStrike" dirty="0">
                          <a:solidFill>
                            <a:schemeClr val="bg1"/>
                          </a:solidFill>
                          <a:effectLst/>
                          <a:latin typeface="Arial" panose="020B0604020202020204" pitchFamily="34" charset="0"/>
                        </a:rPr>
                        <a: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4 Angels from Euphrates River         Kill 1/3 of Mankind with Fire, Smoke &amp; Brimstone                  Men Don't Repent        3</a:t>
                      </a:r>
                      <a:r>
                        <a:rPr lang="en-US" sz="1100" b="1" i="0" u="none" strike="noStrike" baseline="30000" dirty="0">
                          <a:solidFill>
                            <a:schemeClr val="tx1"/>
                          </a:solidFill>
                          <a:effectLst/>
                          <a:latin typeface="Arial" panose="020B0604020202020204" pitchFamily="34" charset="0"/>
                        </a:rPr>
                        <a:t>rd</a:t>
                      </a:r>
                      <a:r>
                        <a:rPr lang="en-US" sz="1100" b="1" i="0" u="none" strike="noStrike" dirty="0">
                          <a:solidFill>
                            <a:schemeClr val="tx1"/>
                          </a:solidFill>
                          <a:effectLst/>
                          <a:latin typeface="Arial" panose="020B0604020202020204" pitchFamily="34" charset="0"/>
                        </a:rPr>
                        <a:t> "Woe"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bg1"/>
                          </a:solidFill>
                          <a:effectLst/>
                          <a:latin typeface="Arial" panose="020B0604020202020204" pitchFamily="34" charset="0"/>
                        </a:rPr>
                        <a:t>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Nations Become God's                </a:t>
                      </a:r>
                      <a:r>
                        <a:rPr lang="en-US" sz="1100" b="1" i="0" u="none" strike="noStrike" dirty="0">
                          <a:solidFill>
                            <a:srgbClr val="FF0000"/>
                          </a:solidFill>
                          <a:effectLst/>
                          <a:latin typeface="Arial" panose="020B0604020202020204" pitchFamily="34" charset="0"/>
                        </a:rPr>
                        <a:t>Voices, Thunderings,      Lightnings &amp; Earthquake        </a:t>
                      </a:r>
                      <a:r>
                        <a:rPr lang="en-US" sz="1100" b="1" i="0" u="none" strike="noStrike" dirty="0">
                          <a:solidFill>
                            <a:schemeClr val="tx1"/>
                          </a:solidFill>
                          <a:effectLst/>
                          <a:latin typeface="Arial" panose="020B0604020202020204" pitchFamily="34" charset="0"/>
                        </a:rPr>
                        <a:t>Temple Opened</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6633672"/>
                  </a:ext>
                </a:extLst>
              </a:tr>
              <a:tr h="223488">
                <a:tc gridSpan="9">
                  <a:txBody>
                    <a:bodyPr/>
                    <a:lstStyle/>
                    <a:p>
                      <a:pPr algn="l" fontAlgn="ctr"/>
                      <a:r>
                        <a:rPr lang="en-US" sz="1100" b="1" i="0" u="none" strike="noStrike" dirty="0">
                          <a:solidFill>
                            <a:srgbClr val="000000"/>
                          </a:solidFill>
                          <a:effectLst/>
                          <a:highlight>
                            <a:srgbClr val="C0C0C0"/>
                          </a:highlight>
                          <a:latin typeface="Arial" panose="020B0604020202020204" pitchFamily="34" charset="0"/>
                        </a:rPr>
                        <a:t>Seven Thunders                                   Rev 10:3-4                                     Sealed Up !!!</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9882605"/>
                  </a:ext>
                </a:extLst>
              </a:tr>
              <a:tr h="223488">
                <a:tc>
                  <a:txBody>
                    <a:bodyPr/>
                    <a:lstStyle/>
                    <a:p>
                      <a:pPr algn="l" fontAlgn="ctr"/>
                      <a:r>
                        <a:rPr lang="en-US" sz="1100" b="1" i="0" u="none" strike="noStrike" dirty="0">
                          <a:solidFill>
                            <a:srgbClr val="000000"/>
                          </a:solidFill>
                          <a:effectLst/>
                          <a:latin typeface="Arial" panose="020B0604020202020204" pitchFamily="34" charset="0"/>
                        </a:rPr>
                        <a:t> </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1</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2</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3</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4</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5</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6</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7</a:t>
                      </a:r>
                    </a:p>
                  </a:txBody>
                  <a:tcPr marL="5435" marR="5435" marT="54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006137"/>
                  </a:ext>
                </a:extLst>
              </a:tr>
              <a:tr h="223488">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Reference</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16:2</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16:3</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16:4-7</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16:8-9</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16:10-11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16:12-16</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Rev 16:17-21</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3567264518"/>
                  </a:ext>
                </a:extLst>
              </a:tr>
              <a:tr h="1554694">
                <a:tc>
                  <a:txBody>
                    <a:bodyPr/>
                    <a:lstStyle/>
                    <a:p>
                      <a:pPr algn="ctr" fontAlgn="ctr"/>
                      <a:r>
                        <a:rPr lang="en-US" sz="1100" b="1" i="0" u="none" strike="noStrike" dirty="0">
                          <a:solidFill>
                            <a:srgbClr val="000000"/>
                          </a:solidFill>
                          <a:effectLst/>
                          <a:highlight>
                            <a:srgbClr val="92D050"/>
                          </a:highlight>
                          <a:latin typeface="Arial" panose="020B0604020202020204" pitchFamily="34" charset="0"/>
                        </a:rPr>
                        <a:t>Bowl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100" b="1" i="0" u="none" strike="noStrike" dirty="0">
                          <a:solidFill>
                            <a:schemeClr val="tx1"/>
                          </a:solidFill>
                          <a:effectLst/>
                          <a:latin typeface="Arial" panose="020B0604020202020204" pitchFamily="34" charset="0"/>
                        </a:rPr>
                        <a:t>Poured on Earth             Sores on All Men with Mark of the Beast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Poured on Sea Becomes Blood                      Every Sea Creature Dies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Rivers &amp; Springs Become Blood                       "True &amp; Righteous are Your Judgments"</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Sun Scorches         All Men                      Do Not Repent</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Darkness on Beast Kingdom                 Men Gnaw Tongues  in Pain</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chemeClr val="tx1"/>
                          </a:solidFill>
                          <a:effectLst/>
                          <a:latin typeface="Arial" panose="020B0604020202020204" pitchFamily="34" charset="0"/>
                        </a:rPr>
                        <a:t>Euphrates Dries Up                        3 Unclean Spirits    Gather Entire Earth to Battle at       HarMegiddo</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US" sz="1100" b="1" i="0" u="none" strike="noStrike" dirty="0">
                          <a:solidFill>
                            <a:schemeClr val="tx1"/>
                          </a:solidFill>
                          <a:effectLst/>
                          <a:latin typeface="Arial" panose="020B0604020202020204" pitchFamily="34" charset="0"/>
                        </a:rPr>
                        <a:t>Poured on the Air       "It is Done"         </a:t>
                      </a:r>
                      <a:r>
                        <a:rPr lang="en-US" sz="1100" b="1" i="0" u="none" strike="noStrike" dirty="0">
                          <a:solidFill>
                            <a:srgbClr val="FF0000"/>
                          </a:solidFill>
                          <a:effectLst/>
                          <a:latin typeface="Arial" panose="020B0604020202020204" pitchFamily="34" charset="0"/>
                        </a:rPr>
                        <a:t>Voices, Thunderings,      Lightnings, Earthquake                 </a:t>
                      </a:r>
                      <a:r>
                        <a:rPr lang="en-US" sz="1100" b="1" i="0" u="none" strike="noStrike" dirty="0">
                          <a:solidFill>
                            <a:schemeClr val="tx1"/>
                          </a:solidFill>
                          <a:effectLst/>
                          <a:latin typeface="Arial" panose="020B0604020202020204" pitchFamily="34" charset="0"/>
                        </a:rPr>
                        <a:t>&amp; Hail</a:t>
                      </a:r>
                    </a:p>
                    <a:p>
                      <a:pPr algn="ctr" fontAlgn="ctr"/>
                      <a:r>
                        <a:rPr lang="en-US" sz="1100" b="1" i="0" u="none" strike="noStrike" dirty="0">
                          <a:solidFill>
                            <a:srgbClr val="00B050"/>
                          </a:solidFill>
                          <a:effectLst/>
                          <a:latin typeface="Arial" panose="020B0604020202020204" pitchFamily="34" charset="0"/>
                        </a:rPr>
                        <a:t>Mts &amp; Isles Move </a:t>
                      </a:r>
                    </a:p>
                  </a:txBody>
                  <a:tcPr marL="5435" marR="5435" marT="5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13719069"/>
                  </a:ext>
                </a:extLst>
              </a:tr>
            </a:tbl>
          </a:graphicData>
        </a:graphic>
      </p:graphicFrame>
    </p:spTree>
    <p:extLst>
      <p:ext uri="{BB962C8B-B14F-4D97-AF65-F5344CB8AC3E}">
        <p14:creationId xmlns:p14="http://schemas.microsoft.com/office/powerpoint/2010/main" val="176534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689D1-44B4-9504-FAE2-4849F0FDB730}"/>
              </a:ext>
            </a:extLst>
          </p:cNvPr>
          <p:cNvSpPr txBox="1"/>
          <p:nvPr/>
        </p:nvSpPr>
        <p:spPr>
          <a:xfrm>
            <a:off x="323850" y="590550"/>
            <a:ext cx="11544299" cy="5386090"/>
          </a:xfrm>
          <a:prstGeom prst="rect">
            <a:avLst/>
          </a:prstGeom>
          <a:noFill/>
        </p:spPr>
        <p:txBody>
          <a:bodyPr wrap="square">
            <a:spAutoFit/>
          </a:bodyPr>
          <a:lstStyle/>
          <a:p>
            <a:pPr algn="ctr"/>
            <a:r>
              <a:rPr lang="en-US" sz="3600" b="1" i="0" dirty="0">
                <a:effectLst/>
                <a:highlight>
                  <a:srgbClr val="FFFFFF"/>
                </a:highlight>
                <a:latin typeface="Arial" panose="020B0604020202020204" pitchFamily="34" charset="0"/>
                <a:cs typeface="Arial" panose="020B0604020202020204" pitchFamily="34" charset="0"/>
              </a:rPr>
              <a:t>Angel or Yeshua??</a:t>
            </a:r>
          </a:p>
          <a:p>
            <a:endParaRPr lang="en-US" sz="3600" b="1" dirty="0">
              <a:solidFill>
                <a:srgbClr val="FF0000"/>
              </a:solidFill>
              <a:latin typeface="Arial" panose="020B0604020202020204" pitchFamily="34" charset="0"/>
              <a:cs typeface="Arial" panose="020B0604020202020204" pitchFamily="34" charset="0"/>
            </a:endParaRPr>
          </a:p>
          <a:p>
            <a:r>
              <a:rPr lang="en-US" sz="3600" b="1" dirty="0">
                <a:solidFill>
                  <a:schemeClr val="bg1"/>
                </a:solidFill>
                <a:latin typeface="Arial" panose="020B0604020202020204" pitchFamily="34" charset="0"/>
                <a:cs typeface="Arial" panose="020B0604020202020204" pitchFamily="34" charset="0"/>
              </a:rPr>
              <a:t>Rainbow on Head							</a:t>
            </a:r>
            <a:endParaRPr lang="en-US"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was a rainbow around the throne…”	</a:t>
            </a:r>
            <a:r>
              <a:rPr lang="en-US" sz="3200" b="1"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Rev 4:3</a:t>
            </a:r>
            <a:endParaRPr kumimoji="0" lang="en-US"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Face Like Sun								</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2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“His countenance was like the sun…”		</a:t>
            </a:r>
            <a:r>
              <a:rPr kumimoji="0" lang="en-US"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b="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 1:16</a:t>
            </a:r>
            <a:endParaRPr kumimoji="0" lang="en-US" sz="3200" b="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Feet Like Fire								</a:t>
            </a:r>
          </a:p>
          <a:p>
            <a:pPr marL="0" marR="0" lvl="0" indent="0" algn="l" defTabSz="914400" rtl="0" eaLnBrk="1" fontAlgn="auto" latinLnBrk="0" hangingPunct="1">
              <a:spcBef>
                <a:spcPts val="0"/>
              </a:spcBef>
              <a:spcAft>
                <a:spcPts val="0"/>
              </a:spcAft>
              <a:buClrTx/>
              <a:buSzTx/>
              <a:buFontTx/>
              <a:buNone/>
              <a:tabLst/>
              <a:defRPr/>
            </a:pPr>
            <a:r>
              <a:rPr lang="en-US" sz="3200" b="1" dirty="0">
                <a:solidFill>
                  <a:schemeClr val="bg1"/>
                </a:solidFill>
                <a:latin typeface="Arial" panose="020B0604020202020204" pitchFamily="34" charset="0"/>
                <a:cs typeface="Arial" panose="020B0604020202020204" pitchFamily="34" charset="0"/>
              </a:rPr>
              <a:t>	</a:t>
            </a:r>
            <a:r>
              <a:rPr lang="en-US" sz="3200" b="1" i="1" dirty="0">
                <a:solidFill>
                  <a:schemeClr val="bg1"/>
                </a:solidFill>
                <a:latin typeface="Arial" panose="020B0604020202020204" pitchFamily="34" charset="0"/>
                <a:cs typeface="Arial" panose="020B0604020202020204" pitchFamily="34" charset="0"/>
              </a:rPr>
              <a:t>“His feet were like fine brass…”		 </a:t>
            </a:r>
            <a:r>
              <a:rPr lang="en-US" sz="3200" b="1" dirty="0">
                <a:solidFill>
                  <a:schemeClr val="bg1"/>
                </a:solidFill>
                <a:latin typeface="Arial" panose="020B0604020202020204" pitchFamily="34" charset="0"/>
                <a:cs typeface="Arial" panose="020B0604020202020204" pitchFamily="34" charset="0"/>
              </a:rPr>
              <a:t>		</a:t>
            </a: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 1:15</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728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1182</Words>
  <Application>Microsoft Office PowerPoint</Application>
  <PresentationFormat>Widescreen</PresentationFormat>
  <Paragraphs>171</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Baker</dc:creator>
  <cp:lastModifiedBy>Jon Baker</cp:lastModifiedBy>
  <cp:revision>224</cp:revision>
  <cp:lastPrinted>2024-06-25T19:59:07Z</cp:lastPrinted>
  <dcterms:created xsi:type="dcterms:W3CDTF">2024-05-21T20:03:00Z</dcterms:created>
  <dcterms:modified xsi:type="dcterms:W3CDTF">2024-08-02T16:30:43Z</dcterms:modified>
</cp:coreProperties>
</file>