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970" r:id="rId2"/>
    <p:sldId id="1135" r:id="rId3"/>
    <p:sldId id="1126" r:id="rId4"/>
    <p:sldId id="1128" r:id="rId5"/>
    <p:sldId id="1146" r:id="rId6"/>
    <p:sldId id="1134" r:id="rId7"/>
    <p:sldId id="1137" r:id="rId8"/>
    <p:sldId id="1141" r:id="rId9"/>
    <p:sldId id="1138" r:id="rId10"/>
    <p:sldId id="1139" r:id="rId11"/>
    <p:sldId id="1140" r:id="rId12"/>
    <p:sldId id="1142" r:id="rId13"/>
    <p:sldId id="1144" r:id="rId14"/>
    <p:sldId id="1131" r:id="rId15"/>
    <p:sldId id="1132" r:id="rId16"/>
    <p:sldId id="1120" r:id="rId17"/>
    <p:sldId id="1145" r:id="rId18"/>
    <p:sldId id="1130" r:id="rId19"/>
    <p:sldId id="1143" r:id="rId20"/>
    <p:sldId id="1133" r:id="rId21"/>
    <p:sldId id="1125" r:id="rId22"/>
    <p:sldId id="1124" r:id="rId23"/>
    <p:sldId id="112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100" d="100"/>
          <a:sy n="100" d="100"/>
        </p:scale>
        <p:origin x="9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CD616-0755-4937-9FF4-3CC6345B5255}" type="datetimeFigureOut">
              <a:rPr lang="en-US" smtClean="0"/>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88069-F8AB-46D8-B516-A7EC810E40A0}" type="slidenum">
              <a:rPr lang="en-US" smtClean="0"/>
              <a:t>‹#›</a:t>
            </a:fld>
            <a:endParaRPr lang="en-US"/>
          </a:p>
        </p:txBody>
      </p:sp>
    </p:spTree>
    <p:extLst>
      <p:ext uri="{BB962C8B-B14F-4D97-AF65-F5344CB8AC3E}">
        <p14:creationId xmlns:p14="http://schemas.microsoft.com/office/powerpoint/2010/main" val="284660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1</a:t>
            </a:fld>
            <a:endParaRPr lang="en-US" dirty="0"/>
          </a:p>
        </p:txBody>
      </p:sp>
    </p:spTree>
    <p:extLst>
      <p:ext uri="{BB962C8B-B14F-4D97-AF65-F5344CB8AC3E}">
        <p14:creationId xmlns:p14="http://schemas.microsoft.com/office/powerpoint/2010/main" val="328349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11BA-C8E0-2D16-CB70-251570A7CE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A9DD01-569C-DAED-FE0E-D93E971A36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BFBBC9-9F05-F466-1E79-225242BC23E5}"/>
              </a:ext>
            </a:extLst>
          </p:cNvPr>
          <p:cNvSpPr>
            <a:spLocks noGrp="1"/>
          </p:cNvSpPr>
          <p:nvPr>
            <p:ph type="dt" sz="half" idx="10"/>
          </p:nvPr>
        </p:nvSpPr>
        <p:spPr/>
        <p:txBody>
          <a:bodyPr/>
          <a:lstStyle/>
          <a:p>
            <a:fld id="{156B57F2-E448-4E0F-A5C0-9A7B2E999D66}" type="datetimeFigureOut">
              <a:rPr lang="en-US" smtClean="0"/>
              <a:t>8/16/2024</a:t>
            </a:fld>
            <a:endParaRPr lang="en-US"/>
          </a:p>
        </p:txBody>
      </p:sp>
      <p:sp>
        <p:nvSpPr>
          <p:cNvPr id="5" name="Footer Placeholder 4">
            <a:extLst>
              <a:ext uri="{FF2B5EF4-FFF2-40B4-BE49-F238E27FC236}">
                <a16:creationId xmlns:a16="http://schemas.microsoft.com/office/drawing/2014/main" id="{307B1C85-6C94-D9B2-24FA-74969F267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2A3D9-7B86-E8C9-37FA-819BD7819DA9}"/>
              </a:ext>
            </a:extLst>
          </p:cNvPr>
          <p:cNvSpPr>
            <a:spLocks noGrp="1"/>
          </p:cNvSpPr>
          <p:nvPr>
            <p:ph type="sldNum" sz="quarter" idx="12"/>
          </p:nvPr>
        </p:nvSpPr>
        <p:spPr/>
        <p:txBody>
          <a:bodyPr/>
          <a:lstStyle/>
          <a:p>
            <a:fld id="{6FCBD0CA-2072-494E-BE60-7B97D378E166}" type="slidenum">
              <a:rPr lang="en-US" smtClean="0"/>
              <a:t>‹#›</a:t>
            </a:fld>
            <a:endParaRPr lang="en-US"/>
          </a:p>
        </p:txBody>
      </p:sp>
    </p:spTree>
    <p:extLst>
      <p:ext uri="{BB962C8B-B14F-4D97-AF65-F5344CB8AC3E}">
        <p14:creationId xmlns:p14="http://schemas.microsoft.com/office/powerpoint/2010/main" val="142135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60CB-51D1-1D8C-C436-A314433884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E682DD-4B73-1976-2777-107A13DEF0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D4C5A-F222-2408-2B01-B476B894BB47}"/>
              </a:ext>
            </a:extLst>
          </p:cNvPr>
          <p:cNvSpPr>
            <a:spLocks noGrp="1"/>
          </p:cNvSpPr>
          <p:nvPr>
            <p:ph type="dt" sz="half" idx="10"/>
          </p:nvPr>
        </p:nvSpPr>
        <p:spPr/>
        <p:txBody>
          <a:bodyPr/>
          <a:lstStyle/>
          <a:p>
            <a:fld id="{156B57F2-E448-4E0F-A5C0-9A7B2E999D66}" type="datetimeFigureOut">
              <a:rPr lang="en-US" smtClean="0"/>
              <a:t>8/16/2024</a:t>
            </a:fld>
            <a:endParaRPr lang="en-US"/>
          </a:p>
        </p:txBody>
      </p:sp>
      <p:sp>
        <p:nvSpPr>
          <p:cNvPr id="5" name="Footer Placeholder 4">
            <a:extLst>
              <a:ext uri="{FF2B5EF4-FFF2-40B4-BE49-F238E27FC236}">
                <a16:creationId xmlns:a16="http://schemas.microsoft.com/office/drawing/2014/main" id="{AD328625-E4BD-C505-A888-E694AE934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C30C4-302A-096D-3C7D-D354FBEDAB56}"/>
              </a:ext>
            </a:extLst>
          </p:cNvPr>
          <p:cNvSpPr>
            <a:spLocks noGrp="1"/>
          </p:cNvSpPr>
          <p:nvPr>
            <p:ph type="sldNum" sz="quarter" idx="12"/>
          </p:nvPr>
        </p:nvSpPr>
        <p:spPr/>
        <p:txBody>
          <a:bodyPr/>
          <a:lstStyle/>
          <a:p>
            <a:fld id="{6FCBD0CA-2072-494E-BE60-7B97D378E166}" type="slidenum">
              <a:rPr lang="en-US" smtClean="0"/>
              <a:t>‹#›</a:t>
            </a:fld>
            <a:endParaRPr lang="en-US"/>
          </a:p>
        </p:txBody>
      </p:sp>
    </p:spTree>
    <p:extLst>
      <p:ext uri="{BB962C8B-B14F-4D97-AF65-F5344CB8AC3E}">
        <p14:creationId xmlns:p14="http://schemas.microsoft.com/office/powerpoint/2010/main" val="3127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281C5D-0B8D-F1DE-D5F4-1411944EEE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AF80D4-2377-996E-02A0-F26D683465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3D99D-04DF-A6E4-58A7-11B6242DED01}"/>
              </a:ext>
            </a:extLst>
          </p:cNvPr>
          <p:cNvSpPr>
            <a:spLocks noGrp="1"/>
          </p:cNvSpPr>
          <p:nvPr>
            <p:ph type="dt" sz="half" idx="10"/>
          </p:nvPr>
        </p:nvSpPr>
        <p:spPr/>
        <p:txBody>
          <a:bodyPr/>
          <a:lstStyle/>
          <a:p>
            <a:fld id="{156B57F2-E448-4E0F-A5C0-9A7B2E999D66}" type="datetimeFigureOut">
              <a:rPr lang="en-US" smtClean="0"/>
              <a:t>8/16/2024</a:t>
            </a:fld>
            <a:endParaRPr lang="en-US"/>
          </a:p>
        </p:txBody>
      </p:sp>
      <p:sp>
        <p:nvSpPr>
          <p:cNvPr id="5" name="Footer Placeholder 4">
            <a:extLst>
              <a:ext uri="{FF2B5EF4-FFF2-40B4-BE49-F238E27FC236}">
                <a16:creationId xmlns:a16="http://schemas.microsoft.com/office/drawing/2014/main" id="{92AF55FD-4120-CC59-615F-3278EF726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EAD31-B05E-285F-1EE1-7948CDBF6200}"/>
              </a:ext>
            </a:extLst>
          </p:cNvPr>
          <p:cNvSpPr>
            <a:spLocks noGrp="1"/>
          </p:cNvSpPr>
          <p:nvPr>
            <p:ph type="sldNum" sz="quarter" idx="12"/>
          </p:nvPr>
        </p:nvSpPr>
        <p:spPr/>
        <p:txBody>
          <a:bodyPr/>
          <a:lstStyle/>
          <a:p>
            <a:fld id="{6FCBD0CA-2072-494E-BE60-7B97D378E166}" type="slidenum">
              <a:rPr lang="en-US" smtClean="0"/>
              <a:t>‹#›</a:t>
            </a:fld>
            <a:endParaRPr lang="en-US"/>
          </a:p>
        </p:txBody>
      </p:sp>
    </p:spTree>
    <p:extLst>
      <p:ext uri="{BB962C8B-B14F-4D97-AF65-F5344CB8AC3E}">
        <p14:creationId xmlns:p14="http://schemas.microsoft.com/office/powerpoint/2010/main" val="4273116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E706B-12F3-CBD8-02D7-0E5884C1C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06078E-F883-4E30-7D58-681DF79C4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0CFFB-B690-EB26-AE38-0A1B7EF49910}"/>
              </a:ext>
            </a:extLst>
          </p:cNvPr>
          <p:cNvSpPr>
            <a:spLocks noGrp="1"/>
          </p:cNvSpPr>
          <p:nvPr>
            <p:ph type="dt" sz="half" idx="10"/>
          </p:nvPr>
        </p:nvSpPr>
        <p:spPr/>
        <p:txBody>
          <a:bodyPr/>
          <a:lstStyle/>
          <a:p>
            <a:fld id="{156B57F2-E448-4E0F-A5C0-9A7B2E999D66}" type="datetimeFigureOut">
              <a:rPr lang="en-US" smtClean="0"/>
              <a:t>8/16/2024</a:t>
            </a:fld>
            <a:endParaRPr lang="en-US"/>
          </a:p>
        </p:txBody>
      </p:sp>
      <p:sp>
        <p:nvSpPr>
          <p:cNvPr id="5" name="Footer Placeholder 4">
            <a:extLst>
              <a:ext uri="{FF2B5EF4-FFF2-40B4-BE49-F238E27FC236}">
                <a16:creationId xmlns:a16="http://schemas.microsoft.com/office/drawing/2014/main" id="{7FEDC875-7019-C172-3CC6-D76E7D74B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911D9-C6F8-41B6-92B6-FECF127CBFDC}"/>
              </a:ext>
            </a:extLst>
          </p:cNvPr>
          <p:cNvSpPr>
            <a:spLocks noGrp="1"/>
          </p:cNvSpPr>
          <p:nvPr>
            <p:ph type="sldNum" sz="quarter" idx="12"/>
          </p:nvPr>
        </p:nvSpPr>
        <p:spPr/>
        <p:txBody>
          <a:bodyPr/>
          <a:lstStyle/>
          <a:p>
            <a:fld id="{6FCBD0CA-2072-494E-BE60-7B97D378E166}" type="slidenum">
              <a:rPr lang="en-US" smtClean="0"/>
              <a:t>‹#›</a:t>
            </a:fld>
            <a:endParaRPr lang="en-US"/>
          </a:p>
        </p:txBody>
      </p:sp>
    </p:spTree>
    <p:extLst>
      <p:ext uri="{BB962C8B-B14F-4D97-AF65-F5344CB8AC3E}">
        <p14:creationId xmlns:p14="http://schemas.microsoft.com/office/powerpoint/2010/main" val="13010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A4F5-C7C8-92C8-68EB-779F22F6A4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0D7357-7231-075B-C420-63EAA70E14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BFF26D-091F-2862-BC69-9917303FB559}"/>
              </a:ext>
            </a:extLst>
          </p:cNvPr>
          <p:cNvSpPr>
            <a:spLocks noGrp="1"/>
          </p:cNvSpPr>
          <p:nvPr>
            <p:ph type="dt" sz="half" idx="10"/>
          </p:nvPr>
        </p:nvSpPr>
        <p:spPr/>
        <p:txBody>
          <a:bodyPr/>
          <a:lstStyle/>
          <a:p>
            <a:fld id="{156B57F2-E448-4E0F-A5C0-9A7B2E999D66}" type="datetimeFigureOut">
              <a:rPr lang="en-US" smtClean="0"/>
              <a:t>8/16/2024</a:t>
            </a:fld>
            <a:endParaRPr lang="en-US"/>
          </a:p>
        </p:txBody>
      </p:sp>
      <p:sp>
        <p:nvSpPr>
          <p:cNvPr id="5" name="Footer Placeholder 4">
            <a:extLst>
              <a:ext uri="{FF2B5EF4-FFF2-40B4-BE49-F238E27FC236}">
                <a16:creationId xmlns:a16="http://schemas.microsoft.com/office/drawing/2014/main" id="{E5B0C443-76B0-2099-4D16-A262627618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283AC-728F-BD99-91F0-36401E67CB25}"/>
              </a:ext>
            </a:extLst>
          </p:cNvPr>
          <p:cNvSpPr>
            <a:spLocks noGrp="1"/>
          </p:cNvSpPr>
          <p:nvPr>
            <p:ph type="sldNum" sz="quarter" idx="12"/>
          </p:nvPr>
        </p:nvSpPr>
        <p:spPr/>
        <p:txBody>
          <a:bodyPr/>
          <a:lstStyle/>
          <a:p>
            <a:fld id="{6FCBD0CA-2072-494E-BE60-7B97D378E166}" type="slidenum">
              <a:rPr lang="en-US" smtClean="0"/>
              <a:t>‹#›</a:t>
            </a:fld>
            <a:endParaRPr lang="en-US"/>
          </a:p>
        </p:txBody>
      </p:sp>
    </p:spTree>
    <p:extLst>
      <p:ext uri="{BB962C8B-B14F-4D97-AF65-F5344CB8AC3E}">
        <p14:creationId xmlns:p14="http://schemas.microsoft.com/office/powerpoint/2010/main" val="229392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D6AF-6759-1B46-8746-F998073C23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6285B1-9DE9-D06B-A5FF-786FC6BF81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4549E3-51D9-ACBA-F3E0-5ABE68E645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E75A8D-D8C3-8A8B-B8C8-6389EBA2061F}"/>
              </a:ext>
            </a:extLst>
          </p:cNvPr>
          <p:cNvSpPr>
            <a:spLocks noGrp="1"/>
          </p:cNvSpPr>
          <p:nvPr>
            <p:ph type="dt" sz="half" idx="10"/>
          </p:nvPr>
        </p:nvSpPr>
        <p:spPr/>
        <p:txBody>
          <a:bodyPr/>
          <a:lstStyle/>
          <a:p>
            <a:fld id="{156B57F2-E448-4E0F-A5C0-9A7B2E999D66}" type="datetimeFigureOut">
              <a:rPr lang="en-US" smtClean="0"/>
              <a:t>8/16/2024</a:t>
            </a:fld>
            <a:endParaRPr lang="en-US"/>
          </a:p>
        </p:txBody>
      </p:sp>
      <p:sp>
        <p:nvSpPr>
          <p:cNvPr id="6" name="Footer Placeholder 5">
            <a:extLst>
              <a:ext uri="{FF2B5EF4-FFF2-40B4-BE49-F238E27FC236}">
                <a16:creationId xmlns:a16="http://schemas.microsoft.com/office/drawing/2014/main" id="{17BE2983-3ACE-6354-8469-48048143B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70EC1D-CE55-BF51-041E-D6BD63E211A8}"/>
              </a:ext>
            </a:extLst>
          </p:cNvPr>
          <p:cNvSpPr>
            <a:spLocks noGrp="1"/>
          </p:cNvSpPr>
          <p:nvPr>
            <p:ph type="sldNum" sz="quarter" idx="12"/>
          </p:nvPr>
        </p:nvSpPr>
        <p:spPr/>
        <p:txBody>
          <a:bodyPr/>
          <a:lstStyle/>
          <a:p>
            <a:fld id="{6FCBD0CA-2072-494E-BE60-7B97D378E166}" type="slidenum">
              <a:rPr lang="en-US" smtClean="0"/>
              <a:t>‹#›</a:t>
            </a:fld>
            <a:endParaRPr lang="en-US"/>
          </a:p>
        </p:txBody>
      </p:sp>
    </p:spTree>
    <p:extLst>
      <p:ext uri="{BB962C8B-B14F-4D97-AF65-F5344CB8AC3E}">
        <p14:creationId xmlns:p14="http://schemas.microsoft.com/office/powerpoint/2010/main" val="42669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FCAA-C28B-E317-E08A-85119A1361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491081-3F9A-0B01-022B-B318D3D58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A432EC-D82E-E5EA-C0CC-AEDDB66F1D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448480-AD78-7D94-0AA8-F024D0372A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B4BDDB-4DA7-1F36-68A9-8A72DEE44D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76C27C-88F9-9963-EA47-72FFF614F070}"/>
              </a:ext>
            </a:extLst>
          </p:cNvPr>
          <p:cNvSpPr>
            <a:spLocks noGrp="1"/>
          </p:cNvSpPr>
          <p:nvPr>
            <p:ph type="dt" sz="half" idx="10"/>
          </p:nvPr>
        </p:nvSpPr>
        <p:spPr/>
        <p:txBody>
          <a:bodyPr/>
          <a:lstStyle/>
          <a:p>
            <a:fld id="{156B57F2-E448-4E0F-A5C0-9A7B2E999D66}" type="datetimeFigureOut">
              <a:rPr lang="en-US" smtClean="0"/>
              <a:t>8/16/2024</a:t>
            </a:fld>
            <a:endParaRPr lang="en-US"/>
          </a:p>
        </p:txBody>
      </p:sp>
      <p:sp>
        <p:nvSpPr>
          <p:cNvPr id="8" name="Footer Placeholder 7">
            <a:extLst>
              <a:ext uri="{FF2B5EF4-FFF2-40B4-BE49-F238E27FC236}">
                <a16:creationId xmlns:a16="http://schemas.microsoft.com/office/drawing/2014/main" id="{D0103162-B5C1-380E-5892-F21038E77F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DF5351-B5C9-79DA-D859-F78F07085579}"/>
              </a:ext>
            </a:extLst>
          </p:cNvPr>
          <p:cNvSpPr>
            <a:spLocks noGrp="1"/>
          </p:cNvSpPr>
          <p:nvPr>
            <p:ph type="sldNum" sz="quarter" idx="12"/>
          </p:nvPr>
        </p:nvSpPr>
        <p:spPr/>
        <p:txBody>
          <a:bodyPr/>
          <a:lstStyle/>
          <a:p>
            <a:fld id="{6FCBD0CA-2072-494E-BE60-7B97D378E166}" type="slidenum">
              <a:rPr lang="en-US" smtClean="0"/>
              <a:t>‹#›</a:t>
            </a:fld>
            <a:endParaRPr lang="en-US"/>
          </a:p>
        </p:txBody>
      </p:sp>
    </p:spTree>
    <p:extLst>
      <p:ext uri="{BB962C8B-B14F-4D97-AF65-F5344CB8AC3E}">
        <p14:creationId xmlns:p14="http://schemas.microsoft.com/office/powerpoint/2010/main" val="12469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4472-27A4-3852-3664-1E17D8C11D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331FBC-7FDA-FEC6-DAE2-24D424021301}"/>
              </a:ext>
            </a:extLst>
          </p:cNvPr>
          <p:cNvSpPr>
            <a:spLocks noGrp="1"/>
          </p:cNvSpPr>
          <p:nvPr>
            <p:ph type="dt" sz="half" idx="10"/>
          </p:nvPr>
        </p:nvSpPr>
        <p:spPr/>
        <p:txBody>
          <a:bodyPr/>
          <a:lstStyle/>
          <a:p>
            <a:fld id="{156B57F2-E448-4E0F-A5C0-9A7B2E999D66}" type="datetimeFigureOut">
              <a:rPr lang="en-US" smtClean="0"/>
              <a:t>8/16/2024</a:t>
            </a:fld>
            <a:endParaRPr lang="en-US"/>
          </a:p>
        </p:txBody>
      </p:sp>
      <p:sp>
        <p:nvSpPr>
          <p:cNvPr id="4" name="Footer Placeholder 3">
            <a:extLst>
              <a:ext uri="{FF2B5EF4-FFF2-40B4-BE49-F238E27FC236}">
                <a16:creationId xmlns:a16="http://schemas.microsoft.com/office/drawing/2014/main" id="{4953AC0D-6F24-F37F-BB25-5AD1AB918A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322DB4-90E8-0629-50FF-7A60D9F630CF}"/>
              </a:ext>
            </a:extLst>
          </p:cNvPr>
          <p:cNvSpPr>
            <a:spLocks noGrp="1"/>
          </p:cNvSpPr>
          <p:nvPr>
            <p:ph type="sldNum" sz="quarter" idx="12"/>
          </p:nvPr>
        </p:nvSpPr>
        <p:spPr/>
        <p:txBody>
          <a:bodyPr/>
          <a:lstStyle/>
          <a:p>
            <a:fld id="{6FCBD0CA-2072-494E-BE60-7B97D378E166}" type="slidenum">
              <a:rPr lang="en-US" smtClean="0"/>
              <a:t>‹#›</a:t>
            </a:fld>
            <a:endParaRPr lang="en-US"/>
          </a:p>
        </p:txBody>
      </p:sp>
    </p:spTree>
    <p:extLst>
      <p:ext uri="{BB962C8B-B14F-4D97-AF65-F5344CB8AC3E}">
        <p14:creationId xmlns:p14="http://schemas.microsoft.com/office/powerpoint/2010/main" val="428591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4331DE-21FC-8658-66B0-32D663F656EA}"/>
              </a:ext>
            </a:extLst>
          </p:cNvPr>
          <p:cNvSpPr>
            <a:spLocks noGrp="1"/>
          </p:cNvSpPr>
          <p:nvPr>
            <p:ph type="dt" sz="half" idx="10"/>
          </p:nvPr>
        </p:nvSpPr>
        <p:spPr/>
        <p:txBody>
          <a:bodyPr/>
          <a:lstStyle/>
          <a:p>
            <a:fld id="{156B57F2-E448-4E0F-A5C0-9A7B2E999D66}" type="datetimeFigureOut">
              <a:rPr lang="en-US" smtClean="0"/>
              <a:t>8/16/2024</a:t>
            </a:fld>
            <a:endParaRPr lang="en-US"/>
          </a:p>
        </p:txBody>
      </p:sp>
      <p:sp>
        <p:nvSpPr>
          <p:cNvPr id="3" name="Footer Placeholder 2">
            <a:extLst>
              <a:ext uri="{FF2B5EF4-FFF2-40B4-BE49-F238E27FC236}">
                <a16:creationId xmlns:a16="http://schemas.microsoft.com/office/drawing/2014/main" id="{E2C08434-A8EE-00D8-46C4-9EA91D282D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8773B5-7970-F54D-36D6-F05B4A27EB5A}"/>
              </a:ext>
            </a:extLst>
          </p:cNvPr>
          <p:cNvSpPr>
            <a:spLocks noGrp="1"/>
          </p:cNvSpPr>
          <p:nvPr>
            <p:ph type="sldNum" sz="quarter" idx="12"/>
          </p:nvPr>
        </p:nvSpPr>
        <p:spPr/>
        <p:txBody>
          <a:bodyPr/>
          <a:lstStyle/>
          <a:p>
            <a:fld id="{6FCBD0CA-2072-494E-BE60-7B97D378E166}" type="slidenum">
              <a:rPr lang="en-US" smtClean="0"/>
              <a:t>‹#›</a:t>
            </a:fld>
            <a:endParaRPr lang="en-US"/>
          </a:p>
        </p:txBody>
      </p:sp>
    </p:spTree>
    <p:extLst>
      <p:ext uri="{BB962C8B-B14F-4D97-AF65-F5344CB8AC3E}">
        <p14:creationId xmlns:p14="http://schemas.microsoft.com/office/powerpoint/2010/main" val="188600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3112-6AC3-9947-DCE1-D02F0B4B1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51ADD4-F0B2-7572-E0B9-C390FFBE65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402D0F-7B20-5221-E425-9AAB72A0D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F7DFA-2F83-6A44-695B-97927ABB16CB}"/>
              </a:ext>
            </a:extLst>
          </p:cNvPr>
          <p:cNvSpPr>
            <a:spLocks noGrp="1"/>
          </p:cNvSpPr>
          <p:nvPr>
            <p:ph type="dt" sz="half" idx="10"/>
          </p:nvPr>
        </p:nvSpPr>
        <p:spPr/>
        <p:txBody>
          <a:bodyPr/>
          <a:lstStyle/>
          <a:p>
            <a:fld id="{156B57F2-E448-4E0F-A5C0-9A7B2E999D66}" type="datetimeFigureOut">
              <a:rPr lang="en-US" smtClean="0"/>
              <a:t>8/16/2024</a:t>
            </a:fld>
            <a:endParaRPr lang="en-US"/>
          </a:p>
        </p:txBody>
      </p:sp>
      <p:sp>
        <p:nvSpPr>
          <p:cNvPr id="6" name="Footer Placeholder 5">
            <a:extLst>
              <a:ext uri="{FF2B5EF4-FFF2-40B4-BE49-F238E27FC236}">
                <a16:creationId xmlns:a16="http://schemas.microsoft.com/office/drawing/2014/main" id="{BF13FED0-1E8E-3AEE-73BB-9306755B5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F30EA-C450-1D43-6A9E-1D8988937575}"/>
              </a:ext>
            </a:extLst>
          </p:cNvPr>
          <p:cNvSpPr>
            <a:spLocks noGrp="1"/>
          </p:cNvSpPr>
          <p:nvPr>
            <p:ph type="sldNum" sz="quarter" idx="12"/>
          </p:nvPr>
        </p:nvSpPr>
        <p:spPr/>
        <p:txBody>
          <a:bodyPr/>
          <a:lstStyle/>
          <a:p>
            <a:fld id="{6FCBD0CA-2072-494E-BE60-7B97D378E166}" type="slidenum">
              <a:rPr lang="en-US" smtClean="0"/>
              <a:t>‹#›</a:t>
            </a:fld>
            <a:endParaRPr lang="en-US"/>
          </a:p>
        </p:txBody>
      </p:sp>
    </p:spTree>
    <p:extLst>
      <p:ext uri="{BB962C8B-B14F-4D97-AF65-F5344CB8AC3E}">
        <p14:creationId xmlns:p14="http://schemas.microsoft.com/office/powerpoint/2010/main" val="328057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D909-2491-4033-D3AD-CCEEB71387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B4CB4D-25CE-80D3-4710-85CB31C37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8E1DA5-7BB4-3E2F-7696-579887EE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5858B3-9EFD-9485-0E7F-BF302E810BD5}"/>
              </a:ext>
            </a:extLst>
          </p:cNvPr>
          <p:cNvSpPr>
            <a:spLocks noGrp="1"/>
          </p:cNvSpPr>
          <p:nvPr>
            <p:ph type="dt" sz="half" idx="10"/>
          </p:nvPr>
        </p:nvSpPr>
        <p:spPr/>
        <p:txBody>
          <a:bodyPr/>
          <a:lstStyle/>
          <a:p>
            <a:fld id="{156B57F2-E448-4E0F-A5C0-9A7B2E999D66}" type="datetimeFigureOut">
              <a:rPr lang="en-US" smtClean="0"/>
              <a:t>8/16/2024</a:t>
            </a:fld>
            <a:endParaRPr lang="en-US"/>
          </a:p>
        </p:txBody>
      </p:sp>
      <p:sp>
        <p:nvSpPr>
          <p:cNvPr id="6" name="Footer Placeholder 5">
            <a:extLst>
              <a:ext uri="{FF2B5EF4-FFF2-40B4-BE49-F238E27FC236}">
                <a16:creationId xmlns:a16="http://schemas.microsoft.com/office/drawing/2014/main" id="{7A8F9C85-701B-C530-1368-E0BB565E2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F8CD16-8012-D78D-5850-555090411493}"/>
              </a:ext>
            </a:extLst>
          </p:cNvPr>
          <p:cNvSpPr>
            <a:spLocks noGrp="1"/>
          </p:cNvSpPr>
          <p:nvPr>
            <p:ph type="sldNum" sz="quarter" idx="12"/>
          </p:nvPr>
        </p:nvSpPr>
        <p:spPr/>
        <p:txBody>
          <a:bodyPr/>
          <a:lstStyle/>
          <a:p>
            <a:fld id="{6FCBD0CA-2072-494E-BE60-7B97D378E166}" type="slidenum">
              <a:rPr lang="en-US" smtClean="0"/>
              <a:t>‹#›</a:t>
            </a:fld>
            <a:endParaRPr lang="en-US"/>
          </a:p>
        </p:txBody>
      </p:sp>
    </p:spTree>
    <p:extLst>
      <p:ext uri="{BB962C8B-B14F-4D97-AF65-F5344CB8AC3E}">
        <p14:creationId xmlns:p14="http://schemas.microsoft.com/office/powerpoint/2010/main" val="1035170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38D09F-C387-3A7F-87F1-D5F2F104A7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5E3D62-576D-CC8D-E8A7-697E1A33C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F2764-EAAA-E1EB-B20A-5FA81BFC7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B57F2-E448-4E0F-A5C0-9A7B2E999D66}" type="datetimeFigureOut">
              <a:rPr lang="en-US" smtClean="0"/>
              <a:t>8/16/2024</a:t>
            </a:fld>
            <a:endParaRPr lang="en-US"/>
          </a:p>
        </p:txBody>
      </p:sp>
      <p:sp>
        <p:nvSpPr>
          <p:cNvPr id="5" name="Footer Placeholder 4">
            <a:extLst>
              <a:ext uri="{FF2B5EF4-FFF2-40B4-BE49-F238E27FC236}">
                <a16:creationId xmlns:a16="http://schemas.microsoft.com/office/drawing/2014/main" id="{29F1FE67-3AA1-D7AE-12A3-0C499B3F3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94B306-F780-9AE6-B35F-12B8975322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BD0CA-2072-494E-BE60-7B97D378E166}" type="slidenum">
              <a:rPr lang="en-US" smtClean="0"/>
              <a:t>‹#›</a:t>
            </a:fld>
            <a:endParaRPr lang="en-US"/>
          </a:p>
        </p:txBody>
      </p:sp>
    </p:spTree>
    <p:extLst>
      <p:ext uri="{BB962C8B-B14F-4D97-AF65-F5344CB8AC3E}">
        <p14:creationId xmlns:p14="http://schemas.microsoft.com/office/powerpoint/2010/main" val="3422001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youtu.be/7qCwHdaLb5M?t=11"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My Documents\Temple Aron HaKodesh\Service Messages\Shavuot\IMG_0005.jpg">
            <a:extLst>
              <a:ext uri="{FF2B5EF4-FFF2-40B4-BE49-F238E27FC236}">
                <a16:creationId xmlns:a16="http://schemas.microsoft.com/office/drawing/2014/main" id="{F74643AA-7168-F304-0331-B85C9C6A3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2952BBDB-79A1-89FC-2B5B-EAB6EED2EDBC}"/>
              </a:ext>
            </a:extLst>
          </p:cNvPr>
          <p:cNvSpPr txBox="1">
            <a:spLocks noChangeArrowheads="1"/>
          </p:cNvSpPr>
          <p:nvPr/>
        </p:nvSpPr>
        <p:spPr bwMode="auto">
          <a:xfrm>
            <a:off x="1727200" y="2200275"/>
            <a:ext cx="8737600"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defTabSz="1219170" eaLnBrk="1" fontAlgn="base" hangingPunct="1">
              <a:spcBef>
                <a:spcPct val="50000"/>
              </a:spcBef>
              <a:spcAft>
                <a:spcPct val="0"/>
              </a:spcAft>
              <a:buClrTx/>
              <a:buSzTx/>
            </a:pPr>
            <a:endParaRPr lang="en-US" altLang="en-US" sz="4267" b="0" dirty="0">
              <a:solidFill>
                <a:srgbClr val="4B2500"/>
              </a:solidFill>
            </a:endParaRPr>
          </a:p>
        </p:txBody>
      </p:sp>
      <p:sp>
        <p:nvSpPr>
          <p:cNvPr id="2248708" name="Rectangle 4">
            <a:extLst>
              <a:ext uri="{FF2B5EF4-FFF2-40B4-BE49-F238E27FC236}">
                <a16:creationId xmlns:a16="http://schemas.microsoft.com/office/drawing/2014/main" id="{C3A6F840-666F-E4CE-C87E-C7E18565A5E1}"/>
              </a:ext>
            </a:extLst>
          </p:cNvPr>
          <p:cNvSpPr>
            <a:spLocks noChangeArrowheads="1"/>
          </p:cNvSpPr>
          <p:nvPr/>
        </p:nvSpPr>
        <p:spPr bwMode="auto">
          <a:xfrm>
            <a:off x="152400" y="2122745"/>
            <a:ext cx="12090400" cy="130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Multiple “Raptures”</a:t>
            </a:r>
          </a:p>
        </p:txBody>
      </p:sp>
    </p:spTree>
    <p:extLst>
      <p:ext uri="{BB962C8B-B14F-4D97-AF65-F5344CB8AC3E}">
        <p14:creationId xmlns:p14="http://schemas.microsoft.com/office/powerpoint/2010/main" val="249673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656E5-252B-C269-DFFC-28C7491AD083}"/>
              </a:ext>
            </a:extLst>
          </p:cNvPr>
          <p:cNvSpPr txBox="1"/>
          <p:nvPr/>
        </p:nvSpPr>
        <p:spPr>
          <a:xfrm>
            <a:off x="485775" y="742951"/>
            <a:ext cx="11220450" cy="5078313"/>
          </a:xfrm>
          <a:prstGeom prst="rect">
            <a:avLst/>
          </a:prstGeom>
          <a:noFill/>
        </p:spPr>
        <p:txBody>
          <a:bodyPr wrap="square">
            <a:spAutoFit/>
          </a:bodyPr>
          <a:lstStyle/>
          <a:p>
            <a:pPr algn="ctr"/>
            <a:r>
              <a:rPr lang="en-US" sz="3600" b="1" dirty="0">
                <a:highlight>
                  <a:srgbClr val="FFFFFF"/>
                </a:highlight>
                <a:latin typeface="Arial" panose="020B0604020202020204" pitchFamily="34" charset="0"/>
                <a:cs typeface="Arial" panose="020B0604020202020204" pitchFamily="34" charset="0"/>
              </a:rPr>
              <a:t>The Parable of the Wedding Feast</a:t>
            </a:r>
          </a:p>
          <a:p>
            <a:pPr algn="l"/>
            <a:endParaRPr lang="en-US" sz="3600" b="1" dirty="0">
              <a:highlight>
                <a:srgbClr val="FFFFFF"/>
              </a:highlight>
              <a:latin typeface="Arial" panose="020B0604020202020204" pitchFamily="34" charset="0"/>
              <a:cs typeface="Arial" panose="020B0604020202020204" pitchFamily="34" charset="0"/>
            </a:endParaRPr>
          </a:p>
          <a:p>
            <a:pPr algn="l">
              <a:lnSpc>
                <a:spcPct val="150000"/>
              </a:lnSpc>
            </a:pPr>
            <a:r>
              <a:rPr lang="en-US" sz="3600" b="1" dirty="0">
                <a:highlight>
                  <a:srgbClr val="FFFFFF"/>
                </a:highlight>
                <a:latin typeface="Arial" panose="020B0604020202020204" pitchFamily="34" charset="0"/>
                <a:cs typeface="Arial" panose="020B0604020202020204" pitchFamily="34" charset="0"/>
              </a:rPr>
              <a:t>The King 			</a:t>
            </a:r>
            <a:r>
              <a:rPr lang="en-US" sz="3600" b="1" dirty="0">
                <a:solidFill>
                  <a:srgbClr val="FF0000"/>
                </a:solidFill>
                <a:highlight>
                  <a:srgbClr val="FFFFFF"/>
                </a:highlight>
                <a:latin typeface="Arial" panose="020B0604020202020204" pitchFamily="34" charset="0"/>
                <a:cs typeface="Arial" panose="020B0604020202020204" pitchFamily="34" charset="0"/>
              </a:rPr>
              <a:t>God the Father (</a:t>
            </a:r>
            <a:r>
              <a:rPr lang="en-US" sz="3600" b="1" i="1" dirty="0">
                <a:solidFill>
                  <a:srgbClr val="FF0000"/>
                </a:solidFill>
                <a:highlight>
                  <a:srgbClr val="FFFFFF"/>
                </a:highlight>
                <a:latin typeface="Arial" panose="020B0604020202020204" pitchFamily="34" charset="0"/>
                <a:cs typeface="Arial" panose="020B0604020202020204" pitchFamily="34" charset="0"/>
              </a:rPr>
              <a:t>Yehovah</a:t>
            </a:r>
            <a:r>
              <a:rPr lang="en-US" sz="3600" b="1" dirty="0">
                <a:solidFill>
                  <a:srgbClr val="FF0000"/>
                </a:solidFill>
                <a:highlight>
                  <a:srgbClr val="FFFFFF"/>
                </a:highlight>
                <a:latin typeface="Arial" panose="020B0604020202020204" pitchFamily="34" charset="0"/>
                <a:cs typeface="Arial" panose="020B0604020202020204" pitchFamily="34" charset="0"/>
              </a:rPr>
              <a:t>)</a:t>
            </a:r>
            <a:r>
              <a:rPr lang="en-US" sz="3600" b="1" dirty="0">
                <a:highlight>
                  <a:srgbClr val="FFFFFF"/>
                </a:highlight>
                <a:latin typeface="Arial" panose="020B0604020202020204" pitchFamily="34" charset="0"/>
                <a:cs typeface="Arial" panose="020B0604020202020204" pitchFamily="34" charset="0"/>
              </a:rPr>
              <a:t>	 </a:t>
            </a:r>
          </a:p>
          <a:p>
            <a:pPr algn="l">
              <a:lnSpc>
                <a:spcPct val="150000"/>
              </a:lnSpc>
            </a:pPr>
            <a:r>
              <a:rPr lang="en-US" sz="3600" b="1" dirty="0">
                <a:highlight>
                  <a:srgbClr val="FFFFFF"/>
                </a:highlight>
                <a:latin typeface="Arial" panose="020B0604020202020204" pitchFamily="34" charset="0"/>
                <a:cs typeface="Arial" panose="020B0604020202020204" pitchFamily="34" charset="0"/>
              </a:rPr>
              <a:t>The Son				</a:t>
            </a:r>
            <a:r>
              <a:rPr lang="en-US" sz="3600" b="1" dirty="0">
                <a:solidFill>
                  <a:srgbClr val="FF0000"/>
                </a:solidFill>
                <a:highlight>
                  <a:srgbClr val="FFFFFF"/>
                </a:highlight>
                <a:latin typeface="Arial" panose="020B0604020202020204" pitchFamily="34" charset="0"/>
                <a:cs typeface="Arial" panose="020B0604020202020204" pitchFamily="34" charset="0"/>
              </a:rPr>
              <a:t>Yeshua</a:t>
            </a:r>
          </a:p>
          <a:p>
            <a:pPr algn="l">
              <a:lnSpc>
                <a:spcPct val="150000"/>
              </a:lnSpc>
            </a:pPr>
            <a:r>
              <a:rPr lang="en-US" sz="3600" b="1" dirty="0">
                <a:highlight>
                  <a:srgbClr val="FFFFFF"/>
                </a:highlight>
                <a:latin typeface="Arial" panose="020B0604020202020204" pitchFamily="34" charset="0"/>
                <a:cs typeface="Arial" panose="020B0604020202020204" pitchFamily="34" charset="0"/>
              </a:rPr>
              <a:t>The Bride			</a:t>
            </a:r>
            <a:r>
              <a:rPr lang="en-US" sz="3600" b="1" dirty="0">
                <a:solidFill>
                  <a:srgbClr val="FF0000"/>
                </a:solidFill>
                <a:highlight>
                  <a:srgbClr val="FFFFFF"/>
                </a:highlight>
                <a:latin typeface="Arial" panose="020B0604020202020204" pitchFamily="34" charset="0"/>
                <a:cs typeface="Arial" panose="020B0604020202020204" pitchFamily="34" charset="0"/>
              </a:rPr>
              <a:t>Bride of Messiah (Part)</a:t>
            </a:r>
            <a:endParaRPr lang="en-US" sz="3600" b="1" dirty="0">
              <a:highlight>
                <a:srgbClr val="FFFFFF"/>
              </a:highlight>
              <a:latin typeface="Arial" panose="020B0604020202020204" pitchFamily="34" charset="0"/>
              <a:cs typeface="Arial" panose="020B0604020202020204" pitchFamily="34" charset="0"/>
            </a:endParaRPr>
          </a:p>
          <a:p>
            <a:pPr algn="l">
              <a:lnSpc>
                <a:spcPct val="150000"/>
              </a:lnSpc>
            </a:pPr>
            <a:r>
              <a:rPr lang="en-US" sz="3600" b="1" dirty="0">
                <a:highlight>
                  <a:srgbClr val="FFFFFF"/>
                </a:highlight>
                <a:latin typeface="Arial" panose="020B0604020202020204" pitchFamily="34" charset="0"/>
                <a:cs typeface="Arial" panose="020B0604020202020204" pitchFamily="34" charset="0"/>
              </a:rPr>
              <a:t>The Guests			</a:t>
            </a:r>
            <a:r>
              <a:rPr lang="en-US" sz="3600" b="1" dirty="0">
                <a:solidFill>
                  <a:srgbClr val="FF0000"/>
                </a:solidFill>
                <a:highlight>
                  <a:srgbClr val="FFFFFF"/>
                </a:highlight>
                <a:latin typeface="Arial" panose="020B0604020202020204" pitchFamily="34" charset="0"/>
                <a:cs typeface="Arial" panose="020B0604020202020204" pitchFamily="34" charset="0"/>
              </a:rPr>
              <a:t>The Other Part of the Bride</a:t>
            </a:r>
          </a:p>
          <a:p>
            <a:pPr algn="l"/>
            <a:r>
              <a:rPr lang="en-US" sz="3600" b="1" i="1" dirty="0">
                <a:highlight>
                  <a:srgbClr val="FFFFFF"/>
                </a:highlight>
                <a:latin typeface="Arial" panose="020B0604020202020204" pitchFamily="34" charset="0"/>
                <a:cs typeface="Arial" panose="020B0604020202020204" pitchFamily="34" charset="0"/>
              </a:rPr>
              <a:t>			</a:t>
            </a:r>
            <a:r>
              <a:rPr lang="en-US" sz="3600" b="1" i="1" dirty="0">
                <a:solidFill>
                  <a:srgbClr val="FF0000"/>
                </a:solidFill>
                <a:highlight>
                  <a:srgbClr val="FFFFFF"/>
                </a:highlight>
                <a:latin typeface="Arial" panose="020B0604020202020204" pitchFamily="34" charset="0"/>
                <a:cs typeface="Arial" panose="020B0604020202020204" pitchFamily="34" charset="0"/>
              </a:rPr>
              <a:t>						</a:t>
            </a:r>
            <a:r>
              <a:rPr lang="en-US" b="1" dirty="0">
                <a:highlight>
                  <a:srgbClr val="FFFFFF"/>
                </a:highlight>
                <a:latin typeface="Arial" panose="020B0604020202020204" pitchFamily="34" charset="0"/>
                <a:cs typeface="Arial" panose="020B0604020202020204" pitchFamily="34" charset="0"/>
              </a:rPr>
              <a:t>Matthew 22</a:t>
            </a:r>
            <a:endParaRPr lang="en-US" sz="3600" b="1" dirty="0">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33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656E5-252B-C269-DFFC-28C7491AD083}"/>
              </a:ext>
            </a:extLst>
          </p:cNvPr>
          <p:cNvSpPr txBox="1"/>
          <p:nvPr/>
        </p:nvSpPr>
        <p:spPr>
          <a:xfrm>
            <a:off x="438149" y="180976"/>
            <a:ext cx="11610976" cy="6401753"/>
          </a:xfrm>
          <a:prstGeom prst="rect">
            <a:avLst/>
          </a:prstGeom>
          <a:noFill/>
        </p:spPr>
        <p:txBody>
          <a:bodyPr wrap="square">
            <a:spAutoFit/>
          </a:bodyPr>
          <a:lstStyle/>
          <a:p>
            <a:pPr algn="l"/>
            <a:r>
              <a:rPr lang="en-US" sz="3600" b="1" dirty="0">
                <a:solidFill>
                  <a:srgbClr val="000000"/>
                </a:solidFill>
                <a:effectLst/>
                <a:highlight>
                  <a:srgbClr val="FFFFFF"/>
                </a:highlight>
                <a:latin typeface="Arial" panose="020B0604020202020204" pitchFamily="34" charset="0"/>
                <a:cs typeface="Arial" panose="020B0604020202020204" pitchFamily="34" charset="0"/>
              </a:rPr>
              <a:t>The Parable of the Faithful </a:t>
            </a:r>
            <a:r>
              <a:rPr lang="en-US" sz="3600" b="1" dirty="0">
                <a:solidFill>
                  <a:srgbClr val="000000"/>
                </a:solidFill>
                <a:highlight>
                  <a:srgbClr val="FFFFFF"/>
                </a:highlight>
                <a:latin typeface="Arial" panose="020B0604020202020204" pitchFamily="34" charset="0"/>
                <a:cs typeface="Arial" panose="020B0604020202020204" pitchFamily="34" charset="0"/>
              </a:rPr>
              <a:t>&amp; Evi</a:t>
            </a:r>
            <a:r>
              <a:rPr lang="en-US" sz="3600" b="1" dirty="0">
                <a:solidFill>
                  <a:srgbClr val="000000"/>
                </a:solidFill>
                <a:effectLst/>
                <a:highlight>
                  <a:srgbClr val="FFFFFF"/>
                </a:highlight>
                <a:latin typeface="Arial" panose="020B0604020202020204" pitchFamily="34" charset="0"/>
                <a:cs typeface="Arial" panose="020B0604020202020204" pitchFamily="34" charset="0"/>
              </a:rPr>
              <a:t>l Servants </a:t>
            </a:r>
            <a:r>
              <a:rPr lang="en-US" b="1" dirty="0">
                <a:solidFill>
                  <a:srgbClr val="000000"/>
                </a:solidFill>
                <a:effectLst/>
                <a:highlight>
                  <a:srgbClr val="FFFFFF"/>
                </a:highlight>
                <a:latin typeface="Arial" panose="020B0604020202020204" pitchFamily="34" charset="0"/>
                <a:cs typeface="Arial" panose="020B0604020202020204" pitchFamily="34" charset="0"/>
              </a:rPr>
              <a:t>Luke 12:35-38</a:t>
            </a:r>
            <a:endParaRPr lang="en-US" sz="3600" b="1" dirty="0">
              <a:solidFill>
                <a:srgbClr val="000000"/>
              </a:solidFill>
              <a:effectLst/>
              <a:highlight>
                <a:srgbClr val="FFFFFF"/>
              </a:highlight>
              <a:latin typeface="Arial" panose="020B0604020202020204" pitchFamily="34" charset="0"/>
              <a:cs typeface="Arial" panose="020B0604020202020204" pitchFamily="34" charset="0"/>
            </a:endParaRPr>
          </a:p>
          <a:p>
            <a:pPr algn="l"/>
            <a:endParaRPr lang="en-US" sz="3400" b="1" i="1" dirty="0">
              <a:solidFill>
                <a:srgbClr val="000000"/>
              </a:solidFill>
              <a:effectLst/>
              <a:highlight>
                <a:srgbClr val="FFFFFF"/>
              </a:highlight>
              <a:latin typeface="Arial" panose="020B0604020202020204" pitchFamily="34" charset="0"/>
              <a:cs typeface="Arial" panose="020B0604020202020204" pitchFamily="34" charset="0"/>
            </a:endParaRPr>
          </a:p>
          <a:p>
            <a:pPr algn="l"/>
            <a:r>
              <a:rPr lang="en-US" sz="3400" b="1" i="1" dirty="0">
                <a:solidFill>
                  <a:srgbClr val="000000"/>
                </a:solidFill>
                <a:effectLst/>
                <a:highlight>
                  <a:srgbClr val="FFFFFF"/>
                </a:highlight>
                <a:latin typeface="Arial" panose="020B0604020202020204" pitchFamily="34" charset="0"/>
                <a:cs typeface="Arial" panose="020B0604020202020204" pitchFamily="34" charset="0"/>
              </a:rPr>
              <a:t>“Let your waist be girded and your lamps burning; and you yourselves be like men who wait for their master, </a:t>
            </a:r>
            <a:r>
              <a:rPr lang="en-US" sz="3400" b="1" i="1" dirty="0">
                <a:solidFill>
                  <a:srgbClr val="FF0000"/>
                </a:solidFill>
                <a:effectLst/>
                <a:highlight>
                  <a:srgbClr val="FFFFFF"/>
                </a:highlight>
                <a:latin typeface="Arial" panose="020B0604020202020204" pitchFamily="34" charset="0"/>
                <a:cs typeface="Arial" panose="020B0604020202020204" pitchFamily="34" charset="0"/>
              </a:rPr>
              <a:t>when he will return from the wedding, that when he comes and knocks they may open to him immediately. </a:t>
            </a:r>
            <a:r>
              <a:rPr lang="en-US" sz="3400" b="1" i="1" dirty="0">
                <a:solidFill>
                  <a:srgbClr val="000000"/>
                </a:solidFill>
                <a:effectLst/>
                <a:highlight>
                  <a:srgbClr val="FFFFFF"/>
                </a:highlight>
                <a:latin typeface="Arial" panose="020B0604020202020204" pitchFamily="34" charset="0"/>
                <a:cs typeface="Arial" panose="020B0604020202020204" pitchFamily="34" charset="0"/>
              </a:rPr>
              <a:t>Blessed are those servants whom the master, when he comes, will find watching. Assuredly, I say to you that he will gird himself and have them sit down to eat, and will come and serve them.  And if he should come in the </a:t>
            </a:r>
            <a:r>
              <a:rPr lang="en-US" sz="3400" b="1" i="1" dirty="0">
                <a:solidFill>
                  <a:srgbClr val="FF0000"/>
                </a:solidFill>
                <a:effectLst/>
                <a:highlight>
                  <a:srgbClr val="FFFFFF"/>
                </a:highlight>
                <a:latin typeface="Arial" panose="020B0604020202020204" pitchFamily="34" charset="0"/>
                <a:cs typeface="Arial" panose="020B0604020202020204" pitchFamily="34" charset="0"/>
              </a:rPr>
              <a:t>second watch</a:t>
            </a:r>
            <a:r>
              <a:rPr lang="en-US" sz="3400" b="1" i="1" dirty="0">
                <a:solidFill>
                  <a:srgbClr val="000000"/>
                </a:solidFill>
                <a:effectLst/>
                <a:highlight>
                  <a:srgbClr val="FFFFFF"/>
                </a:highlight>
                <a:latin typeface="Arial" panose="020B0604020202020204" pitchFamily="34" charset="0"/>
                <a:cs typeface="Arial" panose="020B0604020202020204" pitchFamily="34" charset="0"/>
              </a:rPr>
              <a:t>, or come in the </a:t>
            </a:r>
            <a:r>
              <a:rPr lang="en-US" sz="3400" b="1" i="1" dirty="0">
                <a:solidFill>
                  <a:srgbClr val="FF0000"/>
                </a:solidFill>
                <a:effectLst/>
                <a:highlight>
                  <a:srgbClr val="FFFFFF"/>
                </a:highlight>
                <a:latin typeface="Arial" panose="020B0604020202020204" pitchFamily="34" charset="0"/>
                <a:cs typeface="Arial" panose="020B0604020202020204" pitchFamily="34" charset="0"/>
              </a:rPr>
              <a:t>third watch</a:t>
            </a:r>
            <a:r>
              <a:rPr lang="en-US" sz="3400" b="1" i="1" dirty="0">
                <a:solidFill>
                  <a:srgbClr val="000000"/>
                </a:solidFill>
                <a:effectLst/>
                <a:highlight>
                  <a:srgbClr val="FFFFFF"/>
                </a:highlight>
                <a:latin typeface="Arial" panose="020B0604020202020204" pitchFamily="34" charset="0"/>
                <a:cs typeface="Arial" panose="020B0604020202020204" pitchFamily="34" charset="0"/>
              </a:rPr>
              <a:t>, and find them so, blessed are those servants.”</a:t>
            </a:r>
            <a:endParaRPr lang="en-US" sz="3400" b="1" dirty="0">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691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656E5-252B-C269-DFFC-28C7491AD083}"/>
              </a:ext>
            </a:extLst>
          </p:cNvPr>
          <p:cNvSpPr txBox="1"/>
          <p:nvPr/>
        </p:nvSpPr>
        <p:spPr>
          <a:xfrm>
            <a:off x="438149" y="148471"/>
            <a:ext cx="11610976" cy="6494085"/>
          </a:xfrm>
          <a:prstGeom prst="rect">
            <a:avLst/>
          </a:prstGeom>
          <a:noFill/>
        </p:spPr>
        <p:txBody>
          <a:bodyPr wrap="square">
            <a:spAutoFit/>
          </a:bodyPr>
          <a:lstStyle/>
          <a:p>
            <a:pPr algn="l"/>
            <a:r>
              <a:rPr lang="en-US" sz="2600" b="1" i="1" dirty="0">
                <a:solidFill>
                  <a:srgbClr val="000000"/>
                </a:solidFill>
                <a:effectLst/>
                <a:highlight>
                  <a:srgbClr val="FFFFFF"/>
                </a:highlight>
                <a:latin typeface="Arial" panose="020B0604020202020204" pitchFamily="34" charset="0"/>
                <a:cs typeface="Arial" panose="020B0604020202020204" pitchFamily="34" charset="0"/>
              </a:rPr>
              <a:t>“</a:t>
            </a:r>
            <a:r>
              <a:rPr lang="en-US" sz="2600" b="1" i="1" baseline="30000" dirty="0">
                <a:solidFill>
                  <a:srgbClr val="000000"/>
                </a:solidFill>
                <a:effectLst/>
                <a:highlight>
                  <a:srgbClr val="FFFFFF"/>
                </a:highlight>
                <a:latin typeface="Arial" panose="020B0604020202020204" pitchFamily="34" charset="0"/>
                <a:cs typeface="Arial" panose="020B0604020202020204" pitchFamily="34" charset="0"/>
              </a:rPr>
              <a:t> </a:t>
            </a:r>
            <a:r>
              <a:rPr lang="en-US" sz="2600" b="1" i="1" dirty="0">
                <a:solidFill>
                  <a:srgbClr val="000000"/>
                </a:solidFill>
                <a:effectLst/>
                <a:highlight>
                  <a:srgbClr val="FFFFFF"/>
                </a:highlight>
                <a:latin typeface="Arial" panose="020B0604020202020204" pitchFamily="34" charset="0"/>
                <a:cs typeface="Arial" panose="020B0604020202020204" pitchFamily="34" charset="0"/>
              </a:rPr>
              <a:t>Then I looked, and behold, a white cloud, and on the cloud sat One like the Son of Man, having on His head a golden crown, and in His hand a sharp sickle. </a:t>
            </a:r>
            <a:r>
              <a:rPr lang="en-US" sz="2600" b="1" i="1" baseline="30000" dirty="0">
                <a:solidFill>
                  <a:srgbClr val="000000"/>
                </a:solidFill>
                <a:effectLst/>
                <a:highlight>
                  <a:srgbClr val="FFFFFF"/>
                </a:highlight>
                <a:latin typeface="Arial" panose="020B0604020202020204" pitchFamily="34" charset="0"/>
                <a:cs typeface="Arial" panose="020B0604020202020204" pitchFamily="34" charset="0"/>
              </a:rPr>
              <a:t> </a:t>
            </a:r>
            <a:r>
              <a:rPr lang="en-US" sz="2600" b="1" i="1" dirty="0">
                <a:solidFill>
                  <a:srgbClr val="000000"/>
                </a:solidFill>
                <a:effectLst/>
                <a:highlight>
                  <a:srgbClr val="FFFFFF"/>
                </a:highlight>
                <a:latin typeface="Arial" panose="020B0604020202020204" pitchFamily="34" charset="0"/>
                <a:cs typeface="Arial" panose="020B0604020202020204" pitchFamily="34" charset="0"/>
              </a:rPr>
              <a:t>And </a:t>
            </a:r>
            <a:r>
              <a:rPr lang="en-US" sz="2600" b="1" i="1" dirty="0">
                <a:solidFill>
                  <a:srgbClr val="FF0000"/>
                </a:solidFill>
                <a:effectLst/>
                <a:highlight>
                  <a:srgbClr val="FFFFFF"/>
                </a:highlight>
                <a:latin typeface="Arial" panose="020B0604020202020204" pitchFamily="34" charset="0"/>
                <a:cs typeface="Arial" panose="020B0604020202020204" pitchFamily="34" charset="0"/>
              </a:rPr>
              <a:t>another angel </a:t>
            </a:r>
            <a:r>
              <a:rPr lang="en-US" sz="2600" b="1" i="1" dirty="0">
                <a:solidFill>
                  <a:srgbClr val="000000"/>
                </a:solidFill>
                <a:effectLst/>
                <a:highlight>
                  <a:srgbClr val="FFFFFF"/>
                </a:highlight>
                <a:latin typeface="Arial" panose="020B0604020202020204" pitchFamily="34" charset="0"/>
                <a:cs typeface="Arial" panose="020B0604020202020204" pitchFamily="34" charset="0"/>
              </a:rPr>
              <a:t>came out of the temple, crying with a loud voice to Him who sat on the cloud, “Thrust in Your sickle and reap, for the time has come for You to reap, for the harvest of the earth is ripe.” </a:t>
            </a:r>
            <a:r>
              <a:rPr lang="en-US" sz="2600" b="1" i="1" baseline="30000" dirty="0">
                <a:solidFill>
                  <a:srgbClr val="000000"/>
                </a:solidFill>
                <a:effectLst/>
                <a:highlight>
                  <a:srgbClr val="FFFFFF"/>
                </a:highlight>
                <a:latin typeface="Arial" panose="020B0604020202020204" pitchFamily="34" charset="0"/>
                <a:cs typeface="Arial" panose="020B0604020202020204" pitchFamily="34" charset="0"/>
              </a:rPr>
              <a:t> </a:t>
            </a:r>
            <a:r>
              <a:rPr lang="en-US" sz="2600" b="1" i="1" dirty="0">
                <a:solidFill>
                  <a:srgbClr val="000000"/>
                </a:solidFill>
                <a:effectLst/>
                <a:highlight>
                  <a:srgbClr val="FFFFFF"/>
                </a:highlight>
                <a:latin typeface="Arial" panose="020B0604020202020204" pitchFamily="34" charset="0"/>
                <a:cs typeface="Arial" panose="020B0604020202020204" pitchFamily="34" charset="0"/>
              </a:rPr>
              <a:t>So He who sat on the cloud thrust in His sickle on the earth, and the earth was reaped.  Then </a:t>
            </a:r>
            <a:r>
              <a:rPr lang="en-US" sz="2600" b="1" i="1" dirty="0">
                <a:solidFill>
                  <a:srgbClr val="FF0000"/>
                </a:solidFill>
                <a:effectLst/>
                <a:highlight>
                  <a:srgbClr val="FFFFFF"/>
                </a:highlight>
                <a:latin typeface="Arial" panose="020B0604020202020204" pitchFamily="34" charset="0"/>
                <a:cs typeface="Arial" panose="020B0604020202020204" pitchFamily="34" charset="0"/>
              </a:rPr>
              <a:t>another angel </a:t>
            </a:r>
            <a:r>
              <a:rPr lang="en-US" sz="2600" b="1" i="1" dirty="0">
                <a:solidFill>
                  <a:srgbClr val="000000"/>
                </a:solidFill>
                <a:effectLst/>
                <a:highlight>
                  <a:srgbClr val="FFFFFF"/>
                </a:highlight>
                <a:latin typeface="Arial" panose="020B0604020202020204" pitchFamily="34" charset="0"/>
                <a:cs typeface="Arial" panose="020B0604020202020204" pitchFamily="34" charset="0"/>
              </a:rPr>
              <a:t>came out of the temple which is in heaven, he also having a sharp sickle.  And </a:t>
            </a:r>
            <a:r>
              <a:rPr lang="en-US" sz="2600" b="1" i="1" dirty="0">
                <a:solidFill>
                  <a:srgbClr val="FF0000"/>
                </a:solidFill>
                <a:effectLst/>
                <a:highlight>
                  <a:srgbClr val="FFFFFF"/>
                </a:highlight>
                <a:latin typeface="Arial" panose="020B0604020202020204" pitchFamily="34" charset="0"/>
                <a:cs typeface="Arial" panose="020B0604020202020204" pitchFamily="34" charset="0"/>
              </a:rPr>
              <a:t>another angel </a:t>
            </a:r>
            <a:r>
              <a:rPr lang="en-US" sz="2600" b="1" i="1" dirty="0">
                <a:solidFill>
                  <a:srgbClr val="000000"/>
                </a:solidFill>
                <a:effectLst/>
                <a:highlight>
                  <a:srgbClr val="FFFFFF"/>
                </a:highlight>
                <a:latin typeface="Arial" panose="020B0604020202020204" pitchFamily="34" charset="0"/>
                <a:cs typeface="Arial" panose="020B0604020202020204" pitchFamily="34" charset="0"/>
              </a:rPr>
              <a:t>came out from the altar, who had power over fire, and he cried with a loud cry to him who had the sharp sickle, saying, “Thrust in your sharp sickle and gather the clusters of the vine of the earth, for her grapes are fully ripe.” </a:t>
            </a:r>
            <a:r>
              <a:rPr lang="en-US" sz="2600" b="1" i="1" baseline="30000" dirty="0">
                <a:solidFill>
                  <a:srgbClr val="000000"/>
                </a:solidFill>
                <a:effectLst/>
                <a:highlight>
                  <a:srgbClr val="FFFFFF"/>
                </a:highlight>
                <a:latin typeface="Arial" panose="020B0604020202020204" pitchFamily="34" charset="0"/>
                <a:cs typeface="Arial" panose="020B0604020202020204" pitchFamily="34" charset="0"/>
              </a:rPr>
              <a:t> </a:t>
            </a:r>
            <a:r>
              <a:rPr lang="en-US" sz="2600" b="1" i="1" dirty="0">
                <a:solidFill>
                  <a:srgbClr val="000000"/>
                </a:solidFill>
                <a:effectLst/>
                <a:highlight>
                  <a:srgbClr val="FFFFFF"/>
                </a:highlight>
                <a:latin typeface="Arial" panose="020B0604020202020204" pitchFamily="34" charset="0"/>
                <a:cs typeface="Arial" panose="020B0604020202020204" pitchFamily="34" charset="0"/>
              </a:rPr>
              <a:t>So the angel thrust his sickle into the earth and gathered the vine of the earth, and threw it into the great winepress of the wrath of God. </a:t>
            </a:r>
            <a:r>
              <a:rPr lang="en-US" sz="2600" b="1" i="1" baseline="30000" dirty="0">
                <a:solidFill>
                  <a:srgbClr val="000000"/>
                </a:solidFill>
                <a:effectLst/>
                <a:highlight>
                  <a:srgbClr val="FFFFFF"/>
                </a:highlight>
                <a:latin typeface="Arial" panose="020B0604020202020204" pitchFamily="34" charset="0"/>
                <a:cs typeface="Arial" panose="020B0604020202020204" pitchFamily="34" charset="0"/>
              </a:rPr>
              <a:t> </a:t>
            </a:r>
            <a:r>
              <a:rPr lang="en-US" sz="2600" b="1" i="1" dirty="0">
                <a:solidFill>
                  <a:srgbClr val="000000"/>
                </a:solidFill>
                <a:effectLst/>
                <a:highlight>
                  <a:srgbClr val="FFFFFF"/>
                </a:highlight>
                <a:latin typeface="Arial" panose="020B0604020202020204" pitchFamily="34" charset="0"/>
                <a:cs typeface="Arial" panose="020B0604020202020204" pitchFamily="34" charset="0"/>
              </a:rPr>
              <a:t>And the winepress was trampled outside the city, and blood came out of the winepress, up to the horses’ bridles, for one thousand six hundred furlongs.” 						</a:t>
            </a:r>
            <a:r>
              <a:rPr lang="en-US" b="1" dirty="0">
                <a:solidFill>
                  <a:srgbClr val="000000"/>
                </a:solidFill>
                <a:effectLst/>
                <a:highlight>
                  <a:srgbClr val="FFFFFF"/>
                </a:highlight>
                <a:latin typeface="Arial" panose="020B0604020202020204" pitchFamily="34" charset="0"/>
                <a:cs typeface="Arial" panose="020B0604020202020204" pitchFamily="34" charset="0"/>
              </a:rPr>
              <a:t>Revelation 14:14-20</a:t>
            </a:r>
            <a:endParaRPr lang="en-US" sz="3000" b="1" i="1" dirty="0">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693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6925-C392-1E3F-2523-C9F506A611BE}"/>
              </a:ext>
            </a:extLst>
          </p:cNvPr>
          <p:cNvSpPr txBox="1"/>
          <p:nvPr/>
        </p:nvSpPr>
        <p:spPr>
          <a:xfrm>
            <a:off x="438149" y="0"/>
            <a:ext cx="11315701" cy="6637651"/>
          </a:xfrm>
          <a:prstGeom prst="rect">
            <a:avLst/>
          </a:prstGeom>
          <a:noFill/>
          <a:ln>
            <a:noFill/>
          </a:ln>
        </p:spPr>
        <p:txBody>
          <a:bodyPr wrap="square" rtlCol="0">
            <a:spAutoFit/>
          </a:bodyPr>
          <a:lstStyle/>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Resurrection:</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Dead Arise with Resurrection Bodies</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Yeshua After 3 Days</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“Graves Opened” After Yeshua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27:52-53</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#5 Martyrs      Revelation 7:9-14</a:t>
            </a:r>
          </a:p>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“Rapture”:</a:t>
            </a:r>
          </a:p>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Living Change into Resurrection Bodies</a:t>
            </a:r>
          </a:p>
          <a:p>
            <a:pPr>
              <a:lnSpc>
                <a:spcPct val="150000"/>
              </a:lnSpc>
            </a:pPr>
            <a:r>
              <a:rPr lang="en-US" sz="3600" b="1" dirty="0">
                <a:solidFill>
                  <a:schemeClr val="bg1"/>
                </a:solidFill>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Enoch &amp; Elijah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 5:24 &amp; II Kings 2:11</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B01E50AC-2E67-87EC-2CE2-F45CE92521B8}"/>
              </a:ext>
            </a:extLst>
          </p:cNvPr>
          <p:cNvCxnSpPr>
            <a:cxnSpLocks/>
          </p:cNvCxnSpPr>
          <p:nvPr/>
        </p:nvCxnSpPr>
        <p:spPr>
          <a:xfrm>
            <a:off x="5819775" y="3819525"/>
            <a:ext cx="533399"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283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6925-C392-1E3F-2523-C9F506A611BE}"/>
              </a:ext>
            </a:extLst>
          </p:cNvPr>
          <p:cNvSpPr txBox="1"/>
          <p:nvPr/>
        </p:nvSpPr>
        <p:spPr>
          <a:xfrm>
            <a:off x="438149" y="0"/>
            <a:ext cx="11315701" cy="6637651"/>
          </a:xfrm>
          <a:prstGeom prst="rect">
            <a:avLst/>
          </a:prstGeom>
          <a:noFill/>
          <a:ln>
            <a:noFill/>
          </a:ln>
        </p:spPr>
        <p:txBody>
          <a:bodyPr wrap="square" rtlCol="0">
            <a:spAutoFit/>
          </a:bodyPr>
          <a:lstStyle/>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Resurrection:</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Dead Arise with Resurrection Bodies</a:t>
            </a:r>
          </a:p>
          <a:p>
            <a:pPr>
              <a:lnSpc>
                <a:spcPct val="150000"/>
              </a:lnSpc>
            </a:pPr>
            <a:r>
              <a:rPr lang="en-US" sz="3600" b="1" dirty="0">
                <a:solidFill>
                  <a:schemeClr val="bg1"/>
                </a:solidFill>
                <a:latin typeface="Arial" panose="020B0604020202020204" pitchFamily="34" charset="0"/>
                <a:cs typeface="Arial" panose="020B0604020202020204" pitchFamily="34" charset="0"/>
              </a:rPr>
              <a:t>		Yeshua After 3 Days</a:t>
            </a:r>
          </a:p>
          <a:p>
            <a:pPr>
              <a:lnSpc>
                <a:spcPct val="150000"/>
              </a:lnSpc>
            </a:pPr>
            <a:r>
              <a:rPr lang="en-US" sz="3600" b="1" dirty="0">
                <a:solidFill>
                  <a:schemeClr val="bg1"/>
                </a:solidFill>
                <a:latin typeface="Arial" panose="020B0604020202020204" pitchFamily="34" charset="0"/>
                <a:cs typeface="Arial" panose="020B0604020202020204" pitchFamily="34" charset="0"/>
              </a:rPr>
              <a:t>		“Graves Opened” After Yeshua	</a:t>
            </a:r>
            <a:r>
              <a:rPr lang="en-US" b="1" dirty="0">
                <a:solidFill>
                  <a:schemeClr val="bg1"/>
                </a:solidFill>
                <a:latin typeface="Arial" panose="020B0604020202020204" pitchFamily="34" charset="0"/>
                <a:cs typeface="Arial" panose="020B0604020202020204" pitchFamily="34" charset="0"/>
              </a:rPr>
              <a:t>Matthew 27:52-53</a:t>
            </a:r>
          </a:p>
          <a:p>
            <a:pPr>
              <a:lnSpc>
                <a:spcPct val="150000"/>
              </a:lnSpc>
            </a:pPr>
            <a:r>
              <a:rPr lang="en-US" sz="3600" b="1" dirty="0">
                <a:solidFill>
                  <a:schemeClr val="bg1"/>
                </a:solidFill>
                <a:latin typeface="Arial" panose="020B0604020202020204" pitchFamily="34" charset="0"/>
                <a:cs typeface="Arial" panose="020B0604020202020204" pitchFamily="34" charset="0"/>
              </a:rPr>
              <a:t>		Seal #5 Saints      Revelation 7:9-14</a:t>
            </a:r>
          </a:p>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“Rapture”:</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Living Change into Resurrection Bodies</a:t>
            </a:r>
          </a:p>
          <a:p>
            <a:pPr>
              <a:lnSpc>
                <a:spcPct val="150000"/>
              </a:lnSpc>
            </a:pPr>
            <a:r>
              <a:rPr lang="en-US" sz="3600" b="1" dirty="0">
                <a:solidFill>
                  <a:schemeClr val="bg1"/>
                </a:solidFill>
                <a:latin typeface="Arial" panose="020B0604020202020204" pitchFamily="34" charset="0"/>
                <a:cs typeface="Arial" panose="020B0604020202020204" pitchFamily="34" charset="0"/>
              </a:rPr>
              <a:t>		Enoch &amp; Elijah				</a:t>
            </a:r>
            <a:r>
              <a:rPr lang="en-US" b="1" dirty="0">
                <a:solidFill>
                  <a:schemeClr val="bg1"/>
                </a:solidFill>
                <a:latin typeface="Arial" panose="020B0604020202020204" pitchFamily="34" charset="0"/>
                <a:cs typeface="Arial" panose="020B0604020202020204" pitchFamily="34" charset="0"/>
              </a:rPr>
              <a:t>Gen 5:24 &amp; II Kings 2:11</a:t>
            </a:r>
            <a:endParaRPr lang="en-US" sz="36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9635B7E-927D-11E1-5F58-E425EBF33703}"/>
              </a:ext>
            </a:extLst>
          </p:cNvPr>
          <p:cNvSpPr txBox="1"/>
          <p:nvPr/>
        </p:nvSpPr>
        <p:spPr>
          <a:xfrm rot="19733024">
            <a:off x="2015186" y="2597821"/>
            <a:ext cx="8379891" cy="1200329"/>
          </a:xfrm>
          <a:prstGeom prst="rect">
            <a:avLst/>
          </a:prstGeom>
          <a:solidFill>
            <a:schemeClr val="bg1"/>
          </a:solidFill>
          <a:ln>
            <a:solidFill>
              <a:schemeClr val="tx1"/>
            </a:solidFill>
          </a:ln>
        </p:spPr>
        <p:txBody>
          <a:bodyPr wrap="square" rtlCol="0">
            <a:spAutoFit/>
          </a:bodyPr>
          <a:lstStyle/>
          <a:p>
            <a:pPr algn="ctr"/>
            <a:r>
              <a:rPr lang="en-US"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Future Events??</a:t>
            </a:r>
          </a:p>
        </p:txBody>
      </p:sp>
    </p:spTree>
    <p:extLst>
      <p:ext uri="{BB962C8B-B14F-4D97-AF65-F5344CB8AC3E}">
        <p14:creationId xmlns:p14="http://schemas.microsoft.com/office/powerpoint/2010/main" val="358630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6925-C392-1E3F-2523-C9F506A611BE}"/>
              </a:ext>
            </a:extLst>
          </p:cNvPr>
          <p:cNvSpPr txBox="1"/>
          <p:nvPr/>
        </p:nvSpPr>
        <p:spPr>
          <a:xfrm>
            <a:off x="438149" y="0"/>
            <a:ext cx="11315701" cy="6637651"/>
          </a:xfrm>
          <a:prstGeom prst="rect">
            <a:avLst/>
          </a:prstGeom>
          <a:noFill/>
          <a:ln>
            <a:noFill/>
          </a:ln>
        </p:spPr>
        <p:txBody>
          <a:bodyPr wrap="square" rtlCol="0">
            <a:spAutoFit/>
          </a:bodyPr>
          <a:lstStyle/>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Resurrection:</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Dead Arise with Resurrection Bodies</a:t>
            </a:r>
          </a:p>
          <a:p>
            <a:pPr>
              <a:lnSpc>
                <a:spcPct val="150000"/>
              </a:lnSpc>
            </a:pPr>
            <a:r>
              <a:rPr lang="en-US" sz="3600" b="1" dirty="0">
                <a:solidFill>
                  <a:schemeClr val="bg1"/>
                </a:solidFill>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7</a:t>
            </a:r>
            <a:r>
              <a:rPr lang="en-US" sz="36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 Trumpet / Bowl:</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Martyrs Since 6</a:t>
            </a:r>
            <a:r>
              <a:rPr lang="en-US" sz="36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“Rapture”:</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7</a:t>
            </a:r>
            <a:r>
              <a:rPr lang="en-US" sz="36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 Trumpet / Bowl:</a:t>
            </a:r>
            <a:endPar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r>
              <a:rPr lang="en-US" sz="3600" b="1" dirty="0">
                <a:solidFill>
                  <a:schemeClr val="bg1"/>
                </a:solidFill>
                <a:latin typeface="Arial" panose="020B0604020202020204" pitchFamily="34" charset="0"/>
                <a:cs typeface="Arial" panose="020B0604020202020204" pitchFamily="34" charset="0"/>
              </a:rPr>
              <a:t>		E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144,000 Sealed??</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Rev 12:6 “Wilderness People”??		</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399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80D89-CDCA-E915-AEC3-623793F2771A}"/>
              </a:ext>
            </a:extLst>
          </p:cNvPr>
          <p:cNvSpPr/>
          <p:nvPr/>
        </p:nvSpPr>
        <p:spPr>
          <a:xfrm>
            <a:off x="11200160" y="1197130"/>
            <a:ext cx="569190"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Silence in Heaven            Angel w/ Censer     Voices, Thunderings     Lightnings &amp; Earthquake</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72F7E6D-5D47-5DEA-3167-1300524ADC21}"/>
              </a:ext>
            </a:extLst>
          </p:cNvPr>
          <p:cNvSpPr txBox="1"/>
          <p:nvPr/>
        </p:nvSpPr>
        <p:spPr>
          <a:xfrm>
            <a:off x="11206253" y="1164365"/>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59" name="Rectangle: Rounded Corners 58">
            <a:extLst>
              <a:ext uri="{FF2B5EF4-FFF2-40B4-BE49-F238E27FC236}">
                <a16:creationId xmlns:a16="http://schemas.microsoft.com/office/drawing/2014/main" id="{3CFE5D86-3236-215A-A76C-A4738F13EF01}"/>
              </a:ext>
            </a:extLst>
          </p:cNvPr>
          <p:cNvSpPr/>
          <p:nvPr/>
        </p:nvSpPr>
        <p:spPr>
          <a:xfrm>
            <a:off x="495300" y="1368420"/>
            <a:ext cx="10672754" cy="236879"/>
          </a:xfrm>
          <a:prstGeom prst="roundRect">
            <a:avLst/>
          </a:prstGeom>
          <a:solidFill>
            <a:srgbClr val="FF0000"/>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E1716732-A0D8-FCE1-601C-AAECC973E830}"/>
              </a:ext>
            </a:extLst>
          </p:cNvPr>
          <p:cNvSpPr/>
          <p:nvPr/>
        </p:nvSpPr>
        <p:spPr>
          <a:xfrm>
            <a:off x="695325" y="1631083"/>
            <a:ext cx="10472728" cy="236879"/>
          </a:xfrm>
          <a:prstGeom prst="roundRect">
            <a:avLst/>
          </a:prstGeom>
          <a:solidFill>
            <a:schemeClr val="tx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E910A38E-5B2A-F3EC-5C24-7343B702D731}"/>
              </a:ext>
            </a:extLst>
          </p:cNvPr>
          <p:cNvSpPr/>
          <p:nvPr/>
        </p:nvSpPr>
        <p:spPr>
          <a:xfrm>
            <a:off x="800101" y="1890395"/>
            <a:ext cx="10367952" cy="236879"/>
          </a:xfrm>
          <a:prstGeom prst="roundRect">
            <a:avLst/>
          </a:prstGeom>
          <a:solidFill>
            <a:schemeClr val="accent6">
              <a:lumMod val="40000"/>
              <a:lumOff val="60000"/>
            </a:scheme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E63CB75A-1D64-FF2D-47F7-342486664E8E}"/>
              </a:ext>
            </a:extLst>
          </p:cNvPr>
          <p:cNvSpPr txBox="1"/>
          <p:nvPr/>
        </p:nvSpPr>
        <p:spPr>
          <a:xfrm>
            <a:off x="76205" y="716458"/>
            <a:ext cx="1447792" cy="276999"/>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AD</a:t>
            </a:r>
          </a:p>
        </p:txBody>
      </p:sp>
      <p:sp>
        <p:nvSpPr>
          <p:cNvPr id="68" name="Rectangle: Rounded Corners 67">
            <a:extLst>
              <a:ext uri="{FF2B5EF4-FFF2-40B4-BE49-F238E27FC236}">
                <a16:creationId xmlns:a16="http://schemas.microsoft.com/office/drawing/2014/main" id="{2ED790E2-1E6F-1910-DF81-B852BA0AF12C}"/>
              </a:ext>
            </a:extLst>
          </p:cNvPr>
          <p:cNvSpPr/>
          <p:nvPr/>
        </p:nvSpPr>
        <p:spPr>
          <a:xfrm>
            <a:off x="257183" y="1109559"/>
            <a:ext cx="10910871" cy="236879"/>
          </a:xfrm>
          <a:prstGeom prst="roundRect">
            <a:avLst/>
          </a:prstGeom>
          <a:solidFill>
            <a:schemeClr val="bg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9FE725-1C19-D1CD-0F1C-C3FDC9002E86}"/>
              </a:ext>
            </a:extLst>
          </p:cNvPr>
          <p:cNvSpPr/>
          <p:nvPr/>
        </p:nvSpPr>
        <p:spPr>
          <a:xfrm>
            <a:off x="2809935" y="1178755"/>
            <a:ext cx="647700"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i="0" u="none" strike="noStrike" dirty="0">
                <a:solidFill>
                  <a:srgbClr val="000000"/>
                </a:solidFill>
                <a:effectLst/>
                <a:latin typeface="Arial" panose="020B0604020202020204" pitchFamily="34" charset="0"/>
              </a:rPr>
              <a:t>Martyred Souls Under Altar                                    "How Long"                                 White Robes                    Wait for the Remnant</a:t>
            </a:r>
            <a:r>
              <a:rPr lang="en-US" sz="600" dirty="0"/>
              <a:t> </a:t>
            </a:r>
            <a:endParaRPr lang="en-US" sz="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38C5AE2-394D-4B9E-12E9-773950C32432}"/>
              </a:ext>
            </a:extLst>
          </p:cNvPr>
          <p:cNvSpPr txBox="1"/>
          <p:nvPr/>
        </p:nvSpPr>
        <p:spPr>
          <a:xfrm>
            <a:off x="3005197" y="1111812"/>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25" name="Rectangle 24">
            <a:extLst>
              <a:ext uri="{FF2B5EF4-FFF2-40B4-BE49-F238E27FC236}">
                <a16:creationId xmlns:a16="http://schemas.microsoft.com/office/drawing/2014/main" id="{C157E222-8D9E-2760-5CD5-387EBDFD5291}"/>
              </a:ext>
            </a:extLst>
          </p:cNvPr>
          <p:cNvSpPr/>
          <p:nvPr/>
        </p:nvSpPr>
        <p:spPr>
          <a:xfrm>
            <a:off x="8687629" y="1178348"/>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b="1" i="0" u="none" strike="noStrike" dirty="0">
                <a:solidFill>
                  <a:srgbClr val="000000"/>
                </a:solidFill>
                <a:effectLst/>
                <a:latin typeface="Arial" panose="020B0604020202020204" pitchFamily="34" charset="0"/>
              </a:rPr>
              <a:t>Earthquake                                    Black Sun        Blood Moon                                Stars Fall                    Mts &amp; Isles Move        Men Hide from God's  Wrath</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E53CCD-1623-C97B-97FE-136423B1C00C}"/>
              </a:ext>
            </a:extLst>
          </p:cNvPr>
          <p:cNvSpPr txBox="1"/>
          <p:nvPr/>
        </p:nvSpPr>
        <p:spPr>
          <a:xfrm>
            <a:off x="8851106" y="1125520"/>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3" name="Rectangle 2">
            <a:extLst>
              <a:ext uri="{FF2B5EF4-FFF2-40B4-BE49-F238E27FC236}">
                <a16:creationId xmlns:a16="http://schemas.microsoft.com/office/drawing/2014/main" id="{5B1D96B6-74ED-A5FB-06A1-A365EAC0B93C}"/>
              </a:ext>
            </a:extLst>
          </p:cNvPr>
          <p:cNvSpPr/>
          <p:nvPr/>
        </p:nvSpPr>
        <p:spPr>
          <a:xfrm>
            <a:off x="11168052" y="3073555"/>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 Nations Become God's                   Voices, Thunderings      Lightnings &amp; Earthquake        Temple Opened</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756312-FFC3-26B5-3478-2631AA489DCD}"/>
              </a:ext>
            </a:extLst>
          </p:cNvPr>
          <p:cNvSpPr txBox="1"/>
          <p:nvPr/>
        </p:nvSpPr>
        <p:spPr>
          <a:xfrm>
            <a:off x="11229111" y="4833480"/>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7" name="TextBox 6">
            <a:extLst>
              <a:ext uri="{FF2B5EF4-FFF2-40B4-BE49-F238E27FC236}">
                <a16:creationId xmlns:a16="http://schemas.microsoft.com/office/drawing/2014/main" id="{65690068-D81D-0399-5F87-E78E5BDAF7BF}"/>
              </a:ext>
            </a:extLst>
          </p:cNvPr>
          <p:cNvSpPr txBox="1"/>
          <p:nvPr/>
        </p:nvSpPr>
        <p:spPr>
          <a:xfrm>
            <a:off x="11222817" y="3023572"/>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10" name="TextBox 9">
            <a:extLst>
              <a:ext uri="{FF2B5EF4-FFF2-40B4-BE49-F238E27FC236}">
                <a16:creationId xmlns:a16="http://schemas.microsoft.com/office/drawing/2014/main" id="{B55354F5-097C-C625-A76E-CE84DFEBA240}"/>
              </a:ext>
            </a:extLst>
          </p:cNvPr>
          <p:cNvSpPr txBox="1"/>
          <p:nvPr/>
        </p:nvSpPr>
        <p:spPr>
          <a:xfrm>
            <a:off x="2026442" y="179939"/>
            <a:ext cx="7167559"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Possible Arrangement</a:t>
            </a:r>
          </a:p>
        </p:txBody>
      </p:sp>
      <p:sp>
        <p:nvSpPr>
          <p:cNvPr id="11" name="Rectangle 10">
            <a:extLst>
              <a:ext uri="{FF2B5EF4-FFF2-40B4-BE49-F238E27FC236}">
                <a16:creationId xmlns:a16="http://schemas.microsoft.com/office/drawing/2014/main" id="{7FD70BC3-8248-3C3B-094D-CF5C236D99E0}"/>
              </a:ext>
            </a:extLst>
          </p:cNvPr>
          <p:cNvSpPr/>
          <p:nvPr/>
        </p:nvSpPr>
        <p:spPr>
          <a:xfrm>
            <a:off x="5909847" y="3090024"/>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0000"/>
                </a:solidFill>
                <a:latin typeface="Arial" panose="020B0604020202020204" pitchFamily="34" charset="0"/>
              </a:rPr>
              <a:t>144,000 Sealed </a:t>
            </a:r>
            <a:r>
              <a:rPr lang="en-US" sz="800" dirty="0"/>
              <a:t> </a:t>
            </a: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1FDB7F4-A249-C68B-D527-7E3311C18A93}"/>
              </a:ext>
            </a:extLst>
          </p:cNvPr>
          <p:cNvSpPr txBox="1"/>
          <p:nvPr/>
        </p:nvSpPr>
        <p:spPr>
          <a:xfrm>
            <a:off x="5909848" y="3037196"/>
            <a:ext cx="584130"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 7a</a:t>
            </a:r>
            <a:endParaRPr lang="en-US" dirty="0"/>
          </a:p>
        </p:txBody>
      </p:sp>
      <p:sp>
        <p:nvSpPr>
          <p:cNvPr id="13" name="Rectangle 12">
            <a:extLst>
              <a:ext uri="{FF2B5EF4-FFF2-40B4-BE49-F238E27FC236}">
                <a16:creationId xmlns:a16="http://schemas.microsoft.com/office/drawing/2014/main" id="{48B09BA2-BA2D-32AA-6541-924819A07B05}"/>
              </a:ext>
            </a:extLst>
          </p:cNvPr>
          <p:cNvSpPr/>
          <p:nvPr/>
        </p:nvSpPr>
        <p:spPr>
          <a:xfrm>
            <a:off x="9354261" y="1182926"/>
            <a:ext cx="638896"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800" b="1" dirty="0">
                <a:solidFill>
                  <a:srgbClr val="000000"/>
                </a:solidFill>
                <a:latin typeface="Arial" panose="020B0604020202020204" pitchFamily="34" charset="0"/>
              </a:rPr>
              <a:t>Great Multitude in Heaven</a:t>
            </a:r>
          </a:p>
          <a:p>
            <a:pPr algn="ct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14B5FF0-C67F-9CC2-3E62-E9E82891766E}"/>
              </a:ext>
            </a:extLst>
          </p:cNvPr>
          <p:cNvSpPr txBox="1"/>
          <p:nvPr/>
        </p:nvSpPr>
        <p:spPr>
          <a:xfrm>
            <a:off x="9354262" y="1130098"/>
            <a:ext cx="584130"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 7b</a:t>
            </a:r>
            <a:endParaRPr lang="en-US" dirty="0"/>
          </a:p>
        </p:txBody>
      </p:sp>
      <p:sp>
        <p:nvSpPr>
          <p:cNvPr id="15" name="Rectangle 14">
            <a:extLst>
              <a:ext uri="{FF2B5EF4-FFF2-40B4-BE49-F238E27FC236}">
                <a16:creationId xmlns:a16="http://schemas.microsoft.com/office/drawing/2014/main" id="{7AD7A0A9-7DBA-337A-FCBC-8B9DD359FB5C}"/>
              </a:ext>
            </a:extLst>
          </p:cNvPr>
          <p:cNvSpPr/>
          <p:nvPr/>
        </p:nvSpPr>
        <p:spPr>
          <a:xfrm>
            <a:off x="6739824" y="3076488"/>
            <a:ext cx="3686176" cy="885823"/>
          </a:xfrm>
          <a:prstGeom prst="rect">
            <a:avLst/>
          </a:prstGeom>
          <a:solidFill>
            <a:srgbClr val="00B0F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A8C282A8-032A-664D-5665-AB09D0FFB155}"/>
              </a:ext>
            </a:extLst>
          </p:cNvPr>
          <p:cNvCxnSpPr/>
          <p:nvPr/>
        </p:nvCxnSpPr>
        <p:spPr>
          <a:xfrm>
            <a:off x="7377999" y="307648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294580-5C3F-0289-1EFA-9CE36272802D}"/>
              </a:ext>
            </a:extLst>
          </p:cNvPr>
          <p:cNvCxnSpPr/>
          <p:nvPr/>
        </p:nvCxnSpPr>
        <p:spPr>
          <a:xfrm>
            <a:off x="8035224" y="3076486"/>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696A073-6BE1-F2C4-5BDE-32089575417D}"/>
              </a:ext>
            </a:extLst>
          </p:cNvPr>
          <p:cNvCxnSpPr/>
          <p:nvPr/>
        </p:nvCxnSpPr>
        <p:spPr>
          <a:xfrm>
            <a:off x="8654349" y="309553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D480CD-3A46-F14E-F8FB-A2178F6513D4}"/>
              </a:ext>
            </a:extLst>
          </p:cNvPr>
          <p:cNvCxnSpPr/>
          <p:nvPr/>
        </p:nvCxnSpPr>
        <p:spPr>
          <a:xfrm>
            <a:off x="9254424" y="3076487"/>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546E3E-88ED-D7B6-6C0C-12CFBDCFBE10}"/>
              </a:ext>
            </a:extLst>
          </p:cNvPr>
          <p:cNvCxnSpPr/>
          <p:nvPr/>
        </p:nvCxnSpPr>
        <p:spPr>
          <a:xfrm>
            <a:off x="9844974" y="307648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A195F60-8146-CB6D-2290-AD5C912494A2}"/>
              </a:ext>
            </a:extLst>
          </p:cNvPr>
          <p:cNvSpPr txBox="1"/>
          <p:nvPr/>
        </p:nvSpPr>
        <p:spPr>
          <a:xfrm>
            <a:off x="6966584" y="3027673"/>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dirty="0"/>
          </a:p>
        </p:txBody>
      </p:sp>
      <p:sp>
        <p:nvSpPr>
          <p:cNvPr id="22" name="TextBox 21">
            <a:extLst>
              <a:ext uri="{FF2B5EF4-FFF2-40B4-BE49-F238E27FC236}">
                <a16:creationId xmlns:a16="http://schemas.microsoft.com/office/drawing/2014/main" id="{78A12704-A99D-FC22-F251-E8E18B2BCAB6}"/>
              </a:ext>
            </a:extLst>
          </p:cNvPr>
          <p:cNvSpPr txBox="1"/>
          <p:nvPr/>
        </p:nvSpPr>
        <p:spPr>
          <a:xfrm>
            <a:off x="7595233"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dirty="0"/>
          </a:p>
        </p:txBody>
      </p:sp>
      <p:sp>
        <p:nvSpPr>
          <p:cNvPr id="23" name="TextBox 22">
            <a:extLst>
              <a:ext uri="{FF2B5EF4-FFF2-40B4-BE49-F238E27FC236}">
                <a16:creationId xmlns:a16="http://schemas.microsoft.com/office/drawing/2014/main" id="{BC34ACAA-2328-B063-F176-BCF335030AC3}"/>
              </a:ext>
            </a:extLst>
          </p:cNvPr>
          <p:cNvSpPr txBox="1"/>
          <p:nvPr/>
        </p:nvSpPr>
        <p:spPr>
          <a:xfrm>
            <a:off x="8219122"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dirty="0"/>
          </a:p>
        </p:txBody>
      </p:sp>
      <p:sp>
        <p:nvSpPr>
          <p:cNvPr id="24" name="TextBox 23">
            <a:extLst>
              <a:ext uri="{FF2B5EF4-FFF2-40B4-BE49-F238E27FC236}">
                <a16:creationId xmlns:a16="http://schemas.microsoft.com/office/drawing/2014/main" id="{60C688A3-D55B-ECE4-7F5A-0D30D87FD3D4}"/>
              </a:ext>
            </a:extLst>
          </p:cNvPr>
          <p:cNvSpPr txBox="1"/>
          <p:nvPr/>
        </p:nvSpPr>
        <p:spPr>
          <a:xfrm>
            <a:off x="8843008"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dirty="0"/>
          </a:p>
        </p:txBody>
      </p:sp>
      <p:sp>
        <p:nvSpPr>
          <p:cNvPr id="26" name="TextBox 25">
            <a:extLst>
              <a:ext uri="{FF2B5EF4-FFF2-40B4-BE49-F238E27FC236}">
                <a16:creationId xmlns:a16="http://schemas.microsoft.com/office/drawing/2014/main" id="{6435F233-921C-E8B6-C1B6-71F7D78B4392}"/>
              </a:ext>
            </a:extLst>
          </p:cNvPr>
          <p:cNvSpPr txBox="1"/>
          <p:nvPr/>
        </p:nvSpPr>
        <p:spPr>
          <a:xfrm>
            <a:off x="9395458"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27" name="TextBox 26">
            <a:extLst>
              <a:ext uri="{FF2B5EF4-FFF2-40B4-BE49-F238E27FC236}">
                <a16:creationId xmlns:a16="http://schemas.microsoft.com/office/drawing/2014/main" id="{0B34DAA4-CA88-626B-6F12-82AFFC49FA26}"/>
              </a:ext>
            </a:extLst>
          </p:cNvPr>
          <p:cNvSpPr txBox="1"/>
          <p:nvPr/>
        </p:nvSpPr>
        <p:spPr>
          <a:xfrm>
            <a:off x="9976482"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35" name="TextBox 34">
            <a:extLst>
              <a:ext uri="{FF2B5EF4-FFF2-40B4-BE49-F238E27FC236}">
                <a16:creationId xmlns:a16="http://schemas.microsoft.com/office/drawing/2014/main" id="{C1DEB800-9E5E-CE0E-888A-DCAE361A8034}"/>
              </a:ext>
            </a:extLst>
          </p:cNvPr>
          <p:cNvSpPr txBox="1"/>
          <p:nvPr/>
        </p:nvSpPr>
        <p:spPr>
          <a:xfrm rot="16200000">
            <a:off x="9582205" y="3310254"/>
            <a:ext cx="3871575"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Yeshua’s Return</a:t>
            </a:r>
          </a:p>
        </p:txBody>
      </p:sp>
      <p:sp>
        <p:nvSpPr>
          <p:cNvPr id="36" name="TextBox 35">
            <a:extLst>
              <a:ext uri="{FF2B5EF4-FFF2-40B4-BE49-F238E27FC236}">
                <a16:creationId xmlns:a16="http://schemas.microsoft.com/office/drawing/2014/main" id="{E6D6CE61-3E8A-DC4A-2493-44503B760660}"/>
              </a:ext>
            </a:extLst>
          </p:cNvPr>
          <p:cNvSpPr txBox="1"/>
          <p:nvPr/>
        </p:nvSpPr>
        <p:spPr>
          <a:xfrm>
            <a:off x="323858" y="1111813"/>
            <a:ext cx="1447792"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White Horse </a:t>
            </a:r>
            <a:endParaRPr lang="en-US" dirty="0"/>
          </a:p>
        </p:txBody>
      </p:sp>
      <p:sp>
        <p:nvSpPr>
          <p:cNvPr id="37" name="TextBox 36">
            <a:extLst>
              <a:ext uri="{FF2B5EF4-FFF2-40B4-BE49-F238E27FC236}">
                <a16:creationId xmlns:a16="http://schemas.microsoft.com/office/drawing/2014/main" id="{E8CA5D9B-DF45-B21D-412E-092C39EC49CD}"/>
              </a:ext>
            </a:extLst>
          </p:cNvPr>
          <p:cNvSpPr txBox="1"/>
          <p:nvPr/>
        </p:nvSpPr>
        <p:spPr>
          <a:xfrm>
            <a:off x="561982" y="1378515"/>
            <a:ext cx="1464460"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Red Horse</a:t>
            </a:r>
            <a:endParaRPr lang="en-US" dirty="0">
              <a:solidFill>
                <a:schemeClr val="bg1"/>
              </a:solidFill>
            </a:endParaRPr>
          </a:p>
        </p:txBody>
      </p:sp>
      <p:sp>
        <p:nvSpPr>
          <p:cNvPr id="38" name="TextBox 37">
            <a:extLst>
              <a:ext uri="{FF2B5EF4-FFF2-40B4-BE49-F238E27FC236}">
                <a16:creationId xmlns:a16="http://schemas.microsoft.com/office/drawing/2014/main" id="{0E8F6005-E460-3B4C-4DC1-05B7504BF191}"/>
              </a:ext>
            </a:extLst>
          </p:cNvPr>
          <p:cNvSpPr txBox="1"/>
          <p:nvPr/>
        </p:nvSpPr>
        <p:spPr>
          <a:xfrm>
            <a:off x="800101" y="1635758"/>
            <a:ext cx="1619249"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Black Horse</a:t>
            </a:r>
            <a:endParaRPr lang="en-US" dirty="0">
              <a:solidFill>
                <a:schemeClr val="bg1"/>
              </a:solidFill>
            </a:endParaRPr>
          </a:p>
        </p:txBody>
      </p:sp>
      <p:sp>
        <p:nvSpPr>
          <p:cNvPr id="39" name="TextBox 38">
            <a:extLst>
              <a:ext uri="{FF2B5EF4-FFF2-40B4-BE49-F238E27FC236}">
                <a16:creationId xmlns:a16="http://schemas.microsoft.com/office/drawing/2014/main" id="{9D8370DF-03F4-4DD6-935E-F4F8A52FAE67}"/>
              </a:ext>
            </a:extLst>
          </p:cNvPr>
          <p:cNvSpPr txBox="1"/>
          <p:nvPr/>
        </p:nvSpPr>
        <p:spPr>
          <a:xfrm>
            <a:off x="838215" y="1867962"/>
            <a:ext cx="150493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Pale Horse</a:t>
            </a:r>
            <a:endParaRPr lang="en-US" dirty="0"/>
          </a:p>
        </p:txBody>
      </p:sp>
      <p:sp>
        <p:nvSpPr>
          <p:cNvPr id="32" name="TextBox 31">
            <a:extLst>
              <a:ext uri="{FF2B5EF4-FFF2-40B4-BE49-F238E27FC236}">
                <a16:creationId xmlns:a16="http://schemas.microsoft.com/office/drawing/2014/main" id="{D039AB94-0A38-5DF4-F722-C6484C93B5F0}"/>
              </a:ext>
            </a:extLst>
          </p:cNvPr>
          <p:cNvSpPr txBox="1"/>
          <p:nvPr/>
        </p:nvSpPr>
        <p:spPr>
          <a:xfrm>
            <a:off x="6741711" y="3150783"/>
            <a:ext cx="644848"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T</a:t>
            </a:r>
            <a:r>
              <a:rPr lang="en-US" sz="600" b="1" i="0" u="none" strike="noStrike" dirty="0">
                <a:solidFill>
                  <a:srgbClr val="000000"/>
                </a:solidFill>
                <a:effectLst/>
                <a:latin typeface="Arial" panose="020B0604020202020204" pitchFamily="34" charset="0"/>
              </a:rPr>
              <a:t>o Earth Hail &amp; Fire                  Mingled w/ Blood                    Burn 1/3 of Trees               Burn All Grass</a:t>
            </a:r>
            <a:r>
              <a:rPr lang="en-US" sz="600" dirty="0"/>
              <a:t> </a:t>
            </a:r>
          </a:p>
        </p:txBody>
      </p:sp>
      <p:sp>
        <p:nvSpPr>
          <p:cNvPr id="34" name="TextBox 33">
            <a:extLst>
              <a:ext uri="{FF2B5EF4-FFF2-40B4-BE49-F238E27FC236}">
                <a16:creationId xmlns:a16="http://schemas.microsoft.com/office/drawing/2014/main" id="{CB83CECD-9204-73AE-4075-44931A505110}"/>
              </a:ext>
            </a:extLst>
          </p:cNvPr>
          <p:cNvSpPr txBox="1"/>
          <p:nvPr/>
        </p:nvSpPr>
        <p:spPr>
          <a:xfrm>
            <a:off x="7397599" y="3152842"/>
            <a:ext cx="597133"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Burning Mountain into Sea                      1/3 of Sea Creatures Die          Destroy 1/3         of Ships </a:t>
            </a:r>
            <a:endParaRPr lang="en-US" sz="600" dirty="0"/>
          </a:p>
        </p:txBody>
      </p:sp>
      <p:sp>
        <p:nvSpPr>
          <p:cNvPr id="40" name="TextBox 39">
            <a:extLst>
              <a:ext uri="{FF2B5EF4-FFF2-40B4-BE49-F238E27FC236}">
                <a16:creationId xmlns:a16="http://schemas.microsoft.com/office/drawing/2014/main" id="{C02A4358-2A2C-7EED-5349-55A06C6ADCD4}"/>
              </a:ext>
            </a:extLst>
          </p:cNvPr>
          <p:cNvSpPr txBox="1"/>
          <p:nvPr/>
        </p:nvSpPr>
        <p:spPr>
          <a:xfrm>
            <a:off x="8040862" y="3144850"/>
            <a:ext cx="597133"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Star Falls on 1/3 of Rivers &amp; Springs     Become Bitter     Many Men Die </a:t>
            </a:r>
            <a:endParaRPr lang="en-US" sz="600" dirty="0"/>
          </a:p>
        </p:txBody>
      </p:sp>
      <p:sp>
        <p:nvSpPr>
          <p:cNvPr id="41" name="TextBox 40">
            <a:extLst>
              <a:ext uri="{FF2B5EF4-FFF2-40B4-BE49-F238E27FC236}">
                <a16:creationId xmlns:a16="http://schemas.microsoft.com/office/drawing/2014/main" id="{6B8A663A-313C-516A-A0A4-488C6ECF68BE}"/>
              </a:ext>
            </a:extLst>
          </p:cNvPr>
          <p:cNvSpPr txBox="1"/>
          <p:nvPr/>
        </p:nvSpPr>
        <p:spPr>
          <a:xfrm>
            <a:off x="8650214" y="3138082"/>
            <a:ext cx="622321"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1/3 of Sun, Moon Stars Dark      Day &amp; Night 1/3 Shorter           "Woe, Woe, Woe" to Earth</a:t>
            </a:r>
            <a:endParaRPr lang="en-US" sz="600" dirty="0"/>
          </a:p>
        </p:txBody>
      </p:sp>
      <p:sp>
        <p:nvSpPr>
          <p:cNvPr id="42" name="TextBox 41">
            <a:extLst>
              <a:ext uri="{FF2B5EF4-FFF2-40B4-BE49-F238E27FC236}">
                <a16:creationId xmlns:a16="http://schemas.microsoft.com/office/drawing/2014/main" id="{DDAD91F9-8679-6738-A9A5-C02BF18FED68}"/>
              </a:ext>
            </a:extLst>
          </p:cNvPr>
          <p:cNvSpPr txBox="1"/>
          <p:nvPr/>
        </p:nvSpPr>
        <p:spPr>
          <a:xfrm>
            <a:off x="9181090" y="3163176"/>
            <a:ext cx="713997"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Star from Heaven with Key to Pit;     Smoke &amp; Dark, Locusts  Harm Those w/out God's Mark 5 Mo.</a:t>
            </a:r>
            <a:endParaRPr lang="en-US" sz="600" dirty="0"/>
          </a:p>
        </p:txBody>
      </p:sp>
      <p:sp>
        <p:nvSpPr>
          <p:cNvPr id="43" name="TextBox 42">
            <a:extLst>
              <a:ext uri="{FF2B5EF4-FFF2-40B4-BE49-F238E27FC236}">
                <a16:creationId xmlns:a16="http://schemas.microsoft.com/office/drawing/2014/main" id="{296B6F4A-279E-0134-BC88-88F295D1D407}"/>
              </a:ext>
            </a:extLst>
          </p:cNvPr>
          <p:cNvSpPr txBox="1"/>
          <p:nvPr/>
        </p:nvSpPr>
        <p:spPr>
          <a:xfrm>
            <a:off x="9785337" y="3152842"/>
            <a:ext cx="713997"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4 Angels from Euphrates  Kill 1/3 of Mankind with Fire, Smoke &amp; Brimstone            Men Don't Repent       </a:t>
            </a:r>
            <a:endParaRPr lang="en-US" sz="600" dirty="0"/>
          </a:p>
        </p:txBody>
      </p:sp>
      <p:sp>
        <p:nvSpPr>
          <p:cNvPr id="9" name="Rectangle 8">
            <a:extLst>
              <a:ext uri="{FF2B5EF4-FFF2-40B4-BE49-F238E27FC236}">
                <a16:creationId xmlns:a16="http://schemas.microsoft.com/office/drawing/2014/main" id="{06137590-ECE8-5E74-BCD7-A96DFDDE0FFC}"/>
              </a:ext>
            </a:extLst>
          </p:cNvPr>
          <p:cNvSpPr/>
          <p:nvPr/>
        </p:nvSpPr>
        <p:spPr>
          <a:xfrm>
            <a:off x="7476081" y="4862618"/>
            <a:ext cx="3686176" cy="885823"/>
          </a:xfrm>
          <a:prstGeom prst="rect">
            <a:avLst/>
          </a:prstGeom>
          <a:solidFill>
            <a:srgbClr val="92D05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Bowl Judgments</a:t>
            </a:r>
          </a:p>
        </p:txBody>
      </p:sp>
      <p:cxnSp>
        <p:nvCxnSpPr>
          <p:cNvPr id="46" name="Straight Connector 45">
            <a:extLst>
              <a:ext uri="{FF2B5EF4-FFF2-40B4-BE49-F238E27FC236}">
                <a16:creationId xmlns:a16="http://schemas.microsoft.com/office/drawing/2014/main" id="{839EEFD3-7D18-603A-4126-37D2BED12DB5}"/>
              </a:ext>
            </a:extLst>
          </p:cNvPr>
          <p:cNvCxnSpPr/>
          <p:nvPr/>
        </p:nvCxnSpPr>
        <p:spPr>
          <a:xfrm>
            <a:off x="8114256" y="486261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79C8EA-A81F-E813-8491-C932D8E5EDC9}"/>
              </a:ext>
            </a:extLst>
          </p:cNvPr>
          <p:cNvCxnSpPr/>
          <p:nvPr/>
        </p:nvCxnSpPr>
        <p:spPr>
          <a:xfrm>
            <a:off x="8771481" y="4862616"/>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29B7CA-835E-1DC5-1088-9AFFE58CA324}"/>
              </a:ext>
            </a:extLst>
          </p:cNvPr>
          <p:cNvCxnSpPr/>
          <p:nvPr/>
        </p:nvCxnSpPr>
        <p:spPr>
          <a:xfrm>
            <a:off x="9390606" y="488166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AB83EA7-B3B1-7471-E8F2-FBF4CDA1E83D}"/>
              </a:ext>
            </a:extLst>
          </p:cNvPr>
          <p:cNvCxnSpPr/>
          <p:nvPr/>
        </p:nvCxnSpPr>
        <p:spPr>
          <a:xfrm>
            <a:off x="9990681" y="4862617"/>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BCFC5B7-E7FF-C3DB-F694-833BDCAFA78C}"/>
              </a:ext>
            </a:extLst>
          </p:cNvPr>
          <p:cNvCxnSpPr/>
          <p:nvPr/>
        </p:nvCxnSpPr>
        <p:spPr>
          <a:xfrm>
            <a:off x="10581231" y="486261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1CF5B91-C02B-3F13-9CDC-578F18017ECF}"/>
              </a:ext>
            </a:extLst>
          </p:cNvPr>
          <p:cNvSpPr txBox="1"/>
          <p:nvPr/>
        </p:nvSpPr>
        <p:spPr>
          <a:xfrm>
            <a:off x="7704682" y="4872143"/>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dirty="0"/>
          </a:p>
        </p:txBody>
      </p:sp>
      <p:sp>
        <p:nvSpPr>
          <p:cNvPr id="52" name="TextBox 51">
            <a:extLst>
              <a:ext uri="{FF2B5EF4-FFF2-40B4-BE49-F238E27FC236}">
                <a16:creationId xmlns:a16="http://schemas.microsoft.com/office/drawing/2014/main" id="{7B30603A-EBFC-45C1-D3F6-5418763A4EF7}"/>
              </a:ext>
            </a:extLst>
          </p:cNvPr>
          <p:cNvSpPr txBox="1"/>
          <p:nvPr/>
        </p:nvSpPr>
        <p:spPr>
          <a:xfrm>
            <a:off x="8333331" y="488166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dirty="0"/>
          </a:p>
        </p:txBody>
      </p:sp>
      <p:sp>
        <p:nvSpPr>
          <p:cNvPr id="53" name="TextBox 52">
            <a:extLst>
              <a:ext uri="{FF2B5EF4-FFF2-40B4-BE49-F238E27FC236}">
                <a16:creationId xmlns:a16="http://schemas.microsoft.com/office/drawing/2014/main" id="{A5587BD2-A86A-897C-1DE9-A6DB79487F37}"/>
              </a:ext>
            </a:extLst>
          </p:cNvPr>
          <p:cNvSpPr txBox="1"/>
          <p:nvPr/>
        </p:nvSpPr>
        <p:spPr>
          <a:xfrm>
            <a:off x="8957220" y="488166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dirty="0"/>
          </a:p>
        </p:txBody>
      </p:sp>
      <p:sp>
        <p:nvSpPr>
          <p:cNvPr id="54" name="TextBox 53">
            <a:extLst>
              <a:ext uri="{FF2B5EF4-FFF2-40B4-BE49-F238E27FC236}">
                <a16:creationId xmlns:a16="http://schemas.microsoft.com/office/drawing/2014/main" id="{EB0E47E3-4380-2E63-2061-4C59BC9BFC0C}"/>
              </a:ext>
            </a:extLst>
          </p:cNvPr>
          <p:cNvSpPr txBox="1"/>
          <p:nvPr/>
        </p:nvSpPr>
        <p:spPr>
          <a:xfrm>
            <a:off x="9581106" y="488166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dirty="0"/>
          </a:p>
        </p:txBody>
      </p:sp>
      <p:sp>
        <p:nvSpPr>
          <p:cNvPr id="55" name="TextBox 54">
            <a:extLst>
              <a:ext uri="{FF2B5EF4-FFF2-40B4-BE49-F238E27FC236}">
                <a16:creationId xmlns:a16="http://schemas.microsoft.com/office/drawing/2014/main" id="{9B710F3B-4438-3820-47F6-68A9CE754CCE}"/>
              </a:ext>
            </a:extLst>
          </p:cNvPr>
          <p:cNvSpPr txBox="1"/>
          <p:nvPr/>
        </p:nvSpPr>
        <p:spPr>
          <a:xfrm>
            <a:off x="10133556" y="488166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56" name="TextBox 55">
            <a:extLst>
              <a:ext uri="{FF2B5EF4-FFF2-40B4-BE49-F238E27FC236}">
                <a16:creationId xmlns:a16="http://schemas.microsoft.com/office/drawing/2014/main" id="{8265E81F-4BCD-8832-4766-6E4094D18B23}"/>
              </a:ext>
            </a:extLst>
          </p:cNvPr>
          <p:cNvSpPr txBox="1"/>
          <p:nvPr/>
        </p:nvSpPr>
        <p:spPr>
          <a:xfrm>
            <a:off x="10714580" y="488166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57" name="Rectangle 56">
            <a:extLst>
              <a:ext uri="{FF2B5EF4-FFF2-40B4-BE49-F238E27FC236}">
                <a16:creationId xmlns:a16="http://schemas.microsoft.com/office/drawing/2014/main" id="{D3ABA12F-89A7-3C40-D630-3510BE89EB5B}"/>
              </a:ext>
            </a:extLst>
          </p:cNvPr>
          <p:cNvSpPr/>
          <p:nvPr/>
        </p:nvSpPr>
        <p:spPr>
          <a:xfrm>
            <a:off x="11162257" y="4862609"/>
            <a:ext cx="552446" cy="885823"/>
          </a:xfrm>
          <a:prstGeom prst="rect">
            <a:avLst/>
          </a:prstGeom>
          <a:solidFill>
            <a:srgbClr val="92D05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9F69131-0DD4-0F3B-4CAC-CF1E41E97560}"/>
              </a:ext>
            </a:extLst>
          </p:cNvPr>
          <p:cNvSpPr txBox="1"/>
          <p:nvPr/>
        </p:nvSpPr>
        <p:spPr>
          <a:xfrm>
            <a:off x="11309893" y="4891195"/>
            <a:ext cx="257175" cy="246221"/>
          </a:xfrm>
          <a:prstGeom prst="rect">
            <a:avLst/>
          </a:prstGeom>
          <a:solidFill>
            <a:srgbClr val="92D050"/>
          </a:solid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8" name="Rectangle 7">
            <a:extLst>
              <a:ext uri="{FF2B5EF4-FFF2-40B4-BE49-F238E27FC236}">
                <a16:creationId xmlns:a16="http://schemas.microsoft.com/office/drawing/2014/main" id="{39381171-AA30-120D-FEC2-DE65566896EA}"/>
              </a:ext>
            </a:extLst>
          </p:cNvPr>
          <p:cNvSpPr/>
          <p:nvPr/>
        </p:nvSpPr>
        <p:spPr>
          <a:xfrm>
            <a:off x="11139406" y="1023715"/>
            <a:ext cx="676273" cy="481056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82693BA-9596-218D-A5FF-0A89353B249C}"/>
              </a:ext>
            </a:extLst>
          </p:cNvPr>
          <p:cNvSpPr/>
          <p:nvPr/>
        </p:nvSpPr>
        <p:spPr>
          <a:xfrm>
            <a:off x="11185959" y="4862618"/>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dirty="0">
                <a:solidFill>
                  <a:srgbClr val="000000"/>
                </a:solidFill>
                <a:latin typeface="Arial" panose="020B0604020202020204" pitchFamily="34" charset="0"/>
                <a:cs typeface="Arial" panose="020B0604020202020204" pitchFamily="34" charset="0"/>
              </a:rPr>
              <a:t>O</a:t>
            </a:r>
            <a:r>
              <a:rPr lang="en-US" sz="500" b="1" i="0" u="none" strike="noStrike" dirty="0">
                <a:solidFill>
                  <a:srgbClr val="000000"/>
                </a:solidFill>
                <a:effectLst/>
                <a:latin typeface="Arial" panose="020B0604020202020204" pitchFamily="34" charset="0"/>
                <a:cs typeface="Arial" panose="020B0604020202020204" pitchFamily="34" charset="0"/>
              </a:rPr>
              <a:t>n the Air                "It is Done"     Voices,Thun-derings         Lightnings, Earthquake &amp; Hail             Mts &amp; Isles Move</a:t>
            </a:r>
            <a:r>
              <a:rPr lang="en-US" sz="500" dirty="0">
                <a:latin typeface="Arial" panose="020B0604020202020204" pitchFamily="34" charset="0"/>
                <a:cs typeface="Arial" panose="020B0604020202020204" pitchFamily="34" charset="0"/>
              </a:rPr>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id="{ADE8EDD9-91B7-4C03-90F9-0D3761BB964F}"/>
              </a:ext>
            </a:extLst>
          </p:cNvPr>
          <p:cNvCxnSpPr/>
          <p:nvPr/>
        </p:nvCxnSpPr>
        <p:spPr>
          <a:xfrm>
            <a:off x="3124200" y="2266950"/>
            <a:ext cx="0" cy="2762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34B09E-1CEC-82A9-7891-B66CB489102F}"/>
              </a:ext>
            </a:extLst>
          </p:cNvPr>
          <p:cNvCxnSpPr>
            <a:cxnSpLocks/>
          </p:cNvCxnSpPr>
          <p:nvPr/>
        </p:nvCxnSpPr>
        <p:spPr>
          <a:xfrm>
            <a:off x="3124200" y="2543175"/>
            <a:ext cx="65284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87326C8-F8C0-60F9-BD8C-F2D597387C9B}"/>
              </a:ext>
            </a:extLst>
          </p:cNvPr>
          <p:cNvCxnSpPr>
            <a:cxnSpLocks/>
          </p:cNvCxnSpPr>
          <p:nvPr/>
        </p:nvCxnSpPr>
        <p:spPr>
          <a:xfrm flipV="1">
            <a:off x="9652633" y="2266950"/>
            <a:ext cx="0" cy="2762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0BA97E35-97B3-D1CF-AEA8-BE77665759B4}"/>
              </a:ext>
            </a:extLst>
          </p:cNvPr>
          <p:cNvSpPr txBox="1"/>
          <p:nvPr/>
        </p:nvSpPr>
        <p:spPr>
          <a:xfrm>
            <a:off x="5769729" y="2249037"/>
            <a:ext cx="1371599" cy="276999"/>
          </a:xfrm>
          <a:prstGeom prst="rect">
            <a:avLst/>
          </a:prstGeom>
          <a:noFill/>
        </p:spPr>
        <p:txBody>
          <a:bodyPr wrap="square" rtlCol="0">
            <a:spAutoFit/>
          </a:bodyPr>
          <a:lstStyle/>
          <a:p>
            <a:pPr algn="ctr"/>
            <a:r>
              <a:rPr lang="en-US" sz="1200" b="1" dirty="0">
                <a:solidFill>
                  <a:srgbClr val="FF0000"/>
                </a:solidFill>
                <a:latin typeface="Arial" panose="020B0604020202020204" pitchFamily="34" charset="0"/>
                <a:cs typeface="Arial" panose="020B0604020202020204" pitchFamily="34" charset="0"/>
              </a:rPr>
              <a:t>Resurrection</a:t>
            </a:r>
          </a:p>
        </p:txBody>
      </p:sp>
    </p:spTree>
    <p:extLst>
      <p:ext uri="{BB962C8B-B14F-4D97-AF65-F5344CB8AC3E}">
        <p14:creationId xmlns:p14="http://schemas.microsoft.com/office/powerpoint/2010/main" val="3934948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6925-C392-1E3F-2523-C9F506A611BE}"/>
              </a:ext>
            </a:extLst>
          </p:cNvPr>
          <p:cNvSpPr txBox="1"/>
          <p:nvPr/>
        </p:nvSpPr>
        <p:spPr>
          <a:xfrm>
            <a:off x="438149" y="0"/>
            <a:ext cx="11315701" cy="6637651"/>
          </a:xfrm>
          <a:prstGeom prst="rect">
            <a:avLst/>
          </a:prstGeom>
          <a:noFill/>
          <a:ln>
            <a:noFill/>
          </a:ln>
        </p:spPr>
        <p:txBody>
          <a:bodyPr wrap="square" rtlCol="0">
            <a:spAutoFit/>
          </a:bodyPr>
          <a:lstStyle/>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Resurrection:</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Dead Arise with Resurrection Bodies</a:t>
            </a:r>
          </a:p>
          <a:p>
            <a:pPr>
              <a:lnSpc>
                <a:spcPct val="150000"/>
              </a:lnSpc>
            </a:pPr>
            <a:r>
              <a:rPr lang="en-US" sz="3600" b="1" dirty="0">
                <a:solidFill>
                  <a:schemeClr val="bg1"/>
                </a:solidFill>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7</a:t>
            </a:r>
            <a:r>
              <a:rPr lang="en-US" sz="36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 Trumpet / Bowl:</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Martyrs Since 6</a:t>
            </a:r>
            <a:r>
              <a:rPr lang="en-US" sz="36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“Rapture”:</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7</a:t>
            </a:r>
            <a:r>
              <a:rPr lang="en-US" sz="36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 Trumpet / Bowl:</a:t>
            </a:r>
            <a:endPar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r>
              <a:rPr lang="en-US" sz="3600" b="1" dirty="0">
                <a:solidFill>
                  <a:schemeClr val="bg1"/>
                </a:solidFill>
                <a:latin typeface="Arial" panose="020B0604020202020204" pitchFamily="34" charset="0"/>
                <a:cs typeface="Arial" panose="020B0604020202020204" pitchFamily="34" charset="0"/>
              </a:rPr>
              <a:t>		E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144,000 Sealed??</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Rev 12:6 “Wilderness People”??		</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415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06941-466B-D6B2-6861-544800D0243D}"/>
              </a:ext>
            </a:extLst>
          </p:cNvPr>
          <p:cNvSpPr txBox="1"/>
          <p:nvPr/>
        </p:nvSpPr>
        <p:spPr>
          <a:xfrm>
            <a:off x="528637" y="419099"/>
            <a:ext cx="11134725" cy="563231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Abraham’s Descendants</a:t>
            </a:r>
          </a:p>
          <a:p>
            <a:pPr algn="ct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 Angel of the Lord called to Abraham a second time out of heaven, and said: “By Myself I have sworn, says the Lord, because you have done this thing, and have not withheld your son, your only son — blessing I will bless you, and multiplying I will multiply your descendants as the </a:t>
            </a:r>
            <a:r>
              <a:rPr lang="en-US" sz="36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stars of the heaven </a:t>
            </a:r>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as the </a:t>
            </a:r>
            <a:r>
              <a:rPr lang="en-US" sz="36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sand which is on the seashore</a:t>
            </a:r>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Genesis 22:15-17</a:t>
            </a:r>
            <a:endPar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229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39E325-1AAE-EC17-F1CA-60AC76450758}"/>
              </a:ext>
            </a:extLst>
          </p:cNvPr>
          <p:cNvSpPr txBox="1"/>
          <p:nvPr/>
        </p:nvSpPr>
        <p:spPr>
          <a:xfrm>
            <a:off x="190500" y="457200"/>
            <a:ext cx="11658600" cy="5078313"/>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Another Possibility</a:t>
            </a:r>
          </a:p>
          <a:p>
            <a:pPr algn="ctr"/>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3 Harvest Cycles in Israel:</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	Spring (</a:t>
            </a:r>
            <a:r>
              <a:rPr lang="en-US" sz="3600" b="1" dirty="0" err="1">
                <a:latin typeface="Arial" panose="020B0604020202020204" pitchFamily="34" charset="0"/>
                <a:cs typeface="Arial" panose="020B0604020202020204" pitchFamily="34" charset="0"/>
              </a:rPr>
              <a:t>Firstfruits</a:t>
            </a:r>
            <a:r>
              <a:rPr lang="en-US" sz="3600" b="1" dirty="0">
                <a:latin typeface="Arial" panose="020B0604020202020204" pitchFamily="34" charset="0"/>
                <a:cs typeface="Arial" panose="020B0604020202020204" pitchFamily="34" charset="0"/>
              </a:rPr>
              <a:t>) Barley	</a:t>
            </a:r>
            <a:r>
              <a:rPr lang="en-US" sz="3600" b="1" dirty="0">
                <a:solidFill>
                  <a:srgbClr val="FF0000"/>
                </a:solidFill>
                <a:latin typeface="Arial" panose="020B0604020202020204" pitchFamily="34" charset="0"/>
                <a:cs typeface="Arial" panose="020B0604020202020204" pitchFamily="34" charset="0"/>
              </a:rPr>
              <a:t>Winnowing Fork</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	Summer (Pentecost)			</a:t>
            </a:r>
            <a:r>
              <a:rPr lang="en-US" sz="3600" b="1" dirty="0" err="1">
                <a:solidFill>
                  <a:srgbClr val="FF0000"/>
                </a:solidFill>
                <a:latin typeface="Arial" panose="020B0604020202020204" pitchFamily="34" charset="0"/>
                <a:cs typeface="Arial" panose="020B0604020202020204" pitchFamily="34" charset="0"/>
              </a:rPr>
              <a:t>Tribulum</a:t>
            </a:r>
            <a:r>
              <a:rPr lang="en-US" sz="3600" b="1" dirty="0">
                <a:solidFill>
                  <a:srgbClr val="FF0000"/>
                </a:solidFill>
                <a:latin typeface="Arial" panose="020B0604020202020204" pitchFamily="34" charset="0"/>
                <a:cs typeface="Arial" panose="020B0604020202020204" pitchFamily="34" charset="0"/>
              </a:rPr>
              <a:t> Sled </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	Fall (Tabernacles)			</a:t>
            </a:r>
            <a:r>
              <a:rPr lang="en-US" sz="3600" b="1" dirty="0">
                <a:solidFill>
                  <a:srgbClr val="FF0000"/>
                </a:solidFill>
                <a:latin typeface="Arial" panose="020B0604020202020204" pitchFamily="34" charset="0"/>
                <a:cs typeface="Arial" panose="020B0604020202020204" pitchFamily="34" charset="0"/>
              </a:rPr>
              <a:t>Wine Press</a:t>
            </a:r>
          </a:p>
        </p:txBody>
      </p:sp>
    </p:spTree>
    <p:extLst>
      <p:ext uri="{BB962C8B-B14F-4D97-AF65-F5344CB8AC3E}">
        <p14:creationId xmlns:p14="http://schemas.microsoft.com/office/powerpoint/2010/main" val="325506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24F30D-B421-599C-AE71-FB48C5CF4C02}"/>
              </a:ext>
            </a:extLst>
          </p:cNvPr>
          <p:cNvSpPr>
            <a:spLocks noGrp="1"/>
          </p:cNvSpPr>
          <p:nvPr>
            <p:ph type="subTitle" idx="1"/>
          </p:nvPr>
        </p:nvSpPr>
        <p:spPr>
          <a:xfrm>
            <a:off x="504824" y="2752546"/>
            <a:ext cx="11420475" cy="1609725"/>
          </a:xfrm>
        </p:spPr>
        <p:txBody>
          <a:bodyPr>
            <a:normAutofit/>
          </a:bodyPr>
          <a:lstStyle/>
          <a:p>
            <a:endParaRPr lang="en-US" sz="3600" b="1" dirty="0">
              <a:solidFill>
                <a:srgbClr val="954F7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r>
              <a:rPr lang="en-US" sz="3600" b="1"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https://youtu.be/7qCwHdaLb5M?t=11</a:t>
            </a:r>
            <a:endParaRPr lang="en-US" sz="3600" b="1" dirty="0">
              <a:solidFill>
                <a:srgbClr val="0070C0"/>
              </a:solidFill>
              <a:latin typeface="Arial" panose="020B0604020202020204" pitchFamily="34" charset="0"/>
              <a:cs typeface="Arial" panose="020B0604020202020204" pitchFamily="34" charset="0"/>
            </a:endParaRPr>
          </a:p>
          <a:p>
            <a:endParaRPr lang="en-US" sz="3600" b="1" dirty="0">
              <a:solidFill>
                <a:srgbClr val="0070C0"/>
              </a:solidFill>
              <a:latin typeface="Arial" panose="020B0604020202020204" pitchFamily="34" charset="0"/>
              <a:cs typeface="Arial" panose="020B0604020202020204" pitchFamily="34" charset="0"/>
            </a:endParaRPr>
          </a:p>
          <a:p>
            <a:endParaRPr lang="en-US" sz="3600" b="1" dirty="0">
              <a:solidFill>
                <a:srgbClr val="0070C0"/>
              </a:solidFill>
              <a:latin typeface="Arial" panose="020B0604020202020204" pitchFamily="34" charset="0"/>
              <a:cs typeface="Arial" panose="020B0604020202020204" pitchFamily="34" charset="0"/>
            </a:endParaRPr>
          </a:p>
          <a:p>
            <a:endParaRPr lang="en-US"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811F183-EF74-9F45-4639-00D5970CA4CA}"/>
              </a:ext>
            </a:extLst>
          </p:cNvPr>
          <p:cNvSpPr txBox="1"/>
          <p:nvPr/>
        </p:nvSpPr>
        <p:spPr>
          <a:xfrm>
            <a:off x="781050" y="1028700"/>
            <a:ext cx="10772775" cy="1754326"/>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Mark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Biltz</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 All Believers Be Taken in the Rapture?”</a:t>
            </a:r>
          </a:p>
        </p:txBody>
      </p:sp>
      <p:pic>
        <p:nvPicPr>
          <p:cNvPr id="1027" name="C02ED4B1-47D9-42BF-8DD1-48C49D8BAF73" descr="IMG_3626.jpg">
            <a:extLst>
              <a:ext uri="{FF2B5EF4-FFF2-40B4-BE49-F238E27FC236}">
                <a16:creationId xmlns:a16="http://schemas.microsoft.com/office/drawing/2014/main" id="{543AAB97-81F2-EE0F-9321-ED1786738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967" y="4506872"/>
            <a:ext cx="3790065" cy="143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938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50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6925-C392-1E3F-2523-C9F506A611BE}"/>
              </a:ext>
            </a:extLst>
          </p:cNvPr>
          <p:cNvSpPr txBox="1"/>
          <p:nvPr/>
        </p:nvSpPr>
        <p:spPr>
          <a:xfrm>
            <a:off x="266699" y="314324"/>
            <a:ext cx="11839575" cy="6063198"/>
          </a:xfrm>
          <a:prstGeom prst="rect">
            <a:avLst/>
          </a:prstGeom>
          <a:noFill/>
          <a:ln>
            <a:noFill/>
          </a:ln>
        </p:spPr>
        <p:txBody>
          <a:bodyPr wrap="square" rtlCol="0">
            <a:spAutoFit/>
          </a:bodyPr>
          <a:lstStyle/>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God’s Promise to Philadelphia: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 3:10</a:t>
            </a: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also will keep you from the hour of trial which shall come upon the whole world, to test those who dwell on the earth.”</a:t>
            </a:r>
          </a:p>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God did not appoint us to </a:t>
            </a:r>
            <a:r>
              <a:rPr lang="en-US" sz="32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wrath</a:t>
            </a:r>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but to obtain salvation through our Lord Jesus Christ, who died for us, that whether we wake or sleep, we should live together with Him.”</a:t>
            </a:r>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Thess</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5:9-10</a:t>
            </a:r>
          </a:p>
          <a:p>
            <a:endPar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“These things I have spoken to you, that in Me you may have peace.  In the world you will have </a:t>
            </a:r>
            <a:r>
              <a:rPr lang="en-US" sz="32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tribulation</a:t>
            </a:r>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but be of good cheer, I have overcome the world.”	</a:t>
            </a:r>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16:33</a:t>
            </a:r>
            <a:endPar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708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4A311-0EA3-2D42-9032-1DCEF55FF05E}"/>
              </a:ext>
            </a:extLst>
          </p:cNvPr>
          <p:cNvSpPr txBox="1"/>
          <p:nvPr/>
        </p:nvSpPr>
        <p:spPr>
          <a:xfrm>
            <a:off x="676274" y="523875"/>
            <a:ext cx="11306176" cy="5140959"/>
          </a:xfrm>
          <a:prstGeom prst="rect">
            <a:avLst/>
          </a:prstGeom>
          <a:noFill/>
          <a:ln>
            <a:noFill/>
          </a:ln>
        </p:spPr>
        <p:txBody>
          <a:bodyPr wrap="square" rtlCol="0">
            <a:sp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the Bible Says About it…</a:t>
            </a:r>
          </a:p>
          <a:p>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25000"/>
              </a:lnSpc>
            </a:pP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14:1-4 </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go the prepare a place for you…”</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25000"/>
              </a:lnSpc>
            </a:pP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24:29-31</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“Gather His elect from the four winds”</a:t>
            </a:r>
          </a:p>
          <a:p>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n-US"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Thess</a:t>
            </a: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4:13 – 5:11</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Dead in Christ rise first; then those</a:t>
            </a:r>
          </a:p>
          <a:p>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who are alive and remain	</a:t>
            </a:r>
          </a:p>
          <a:p>
            <a:pPr>
              <a:lnSpc>
                <a:spcPct val="125000"/>
              </a:lnSpc>
            </a:pP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Corinth 15:50-58   </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Corruptible to Incorruptible</a:t>
            </a:r>
          </a:p>
          <a:p>
            <a:pPr>
              <a:lnSpc>
                <a:spcPct val="125000"/>
              </a:lnSpc>
            </a:pP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Mortal to Immortal</a:t>
            </a:r>
          </a:p>
          <a:p>
            <a:pPr>
              <a:lnSpc>
                <a:spcPct val="125000"/>
              </a:lnSpc>
            </a:pP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 </a:t>
            </a:r>
            <a:r>
              <a:rPr lang="en-US"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Thess</a:t>
            </a: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2:1-4		 </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LORD’s coming &amp; our gathering</a:t>
            </a:r>
          </a:p>
        </p:txBody>
      </p:sp>
    </p:spTree>
    <p:extLst>
      <p:ext uri="{BB962C8B-B14F-4D97-AF65-F5344CB8AC3E}">
        <p14:creationId xmlns:p14="http://schemas.microsoft.com/office/powerpoint/2010/main" val="2212203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6925-C392-1E3F-2523-C9F506A611BE}"/>
              </a:ext>
            </a:extLst>
          </p:cNvPr>
          <p:cNvSpPr txBox="1"/>
          <p:nvPr/>
        </p:nvSpPr>
        <p:spPr>
          <a:xfrm>
            <a:off x="176212" y="1000124"/>
            <a:ext cx="11839575" cy="5016758"/>
          </a:xfrm>
          <a:prstGeom prst="rect">
            <a:avLst/>
          </a:prstGeom>
          <a:noFill/>
          <a:ln>
            <a:noFill/>
          </a:ln>
        </p:spPr>
        <p:txBody>
          <a:bodyPr wrap="square" rtlCol="0">
            <a:spAutoFit/>
          </a:bodyPr>
          <a:lstStyle/>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Keeps His People from “the Hour of Trial”:</a:t>
            </a:r>
          </a:p>
          <a:p>
            <a:endPar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144,000 Sealed on the Earth</a:t>
            </a:r>
          </a:p>
          <a:p>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 woman fled into the wilderness, where she has a place prepared by God, that they should feed her there one thousand two hundred and sixty days.”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Rev 12:6</a:t>
            </a:r>
            <a:endPar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5362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6925-C392-1E3F-2523-C9F506A611BE}"/>
              </a:ext>
            </a:extLst>
          </p:cNvPr>
          <p:cNvSpPr txBox="1"/>
          <p:nvPr/>
        </p:nvSpPr>
        <p:spPr>
          <a:xfrm>
            <a:off x="438149" y="0"/>
            <a:ext cx="11315701" cy="6637651"/>
          </a:xfrm>
          <a:prstGeom prst="rect">
            <a:avLst/>
          </a:prstGeom>
          <a:noFill/>
          <a:ln>
            <a:noFill/>
          </a:ln>
        </p:spPr>
        <p:txBody>
          <a:bodyPr wrap="square" rtlCol="0">
            <a:spAutoFit/>
          </a:bodyPr>
          <a:lstStyle/>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Resurrection:</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Dead Arise with Resurrection Bodies</a:t>
            </a:r>
          </a:p>
          <a:p>
            <a:pPr>
              <a:lnSpc>
                <a:spcPct val="150000"/>
              </a:lnSpc>
            </a:pPr>
            <a:r>
              <a:rPr lang="en-US" sz="3600" b="1" dirty="0">
                <a:solidFill>
                  <a:schemeClr val="bg1"/>
                </a:solidFill>
                <a:latin typeface="Arial" panose="020B0604020202020204" pitchFamily="34" charset="0"/>
                <a:cs typeface="Arial" panose="020B0604020202020204" pitchFamily="34" charset="0"/>
              </a:rPr>
              <a:t>		Yeshua After 3 Days</a:t>
            </a:r>
          </a:p>
          <a:p>
            <a:pPr>
              <a:lnSpc>
                <a:spcPct val="150000"/>
              </a:lnSpc>
            </a:pPr>
            <a:r>
              <a:rPr lang="en-US" sz="3600" b="1" dirty="0">
                <a:solidFill>
                  <a:schemeClr val="bg1"/>
                </a:solidFill>
                <a:latin typeface="Arial" panose="020B0604020202020204" pitchFamily="34" charset="0"/>
                <a:cs typeface="Arial" panose="020B0604020202020204" pitchFamily="34" charset="0"/>
              </a:rPr>
              <a:t>		“Graves Opened” After Yeshua	</a:t>
            </a:r>
            <a:r>
              <a:rPr lang="en-US" b="1" dirty="0">
                <a:solidFill>
                  <a:schemeClr val="bg1"/>
                </a:solidFill>
                <a:latin typeface="Arial" panose="020B0604020202020204" pitchFamily="34" charset="0"/>
                <a:cs typeface="Arial" panose="020B0604020202020204" pitchFamily="34" charset="0"/>
              </a:rPr>
              <a:t>Matthew 27:52-53</a:t>
            </a:r>
          </a:p>
          <a:p>
            <a:pPr>
              <a:lnSpc>
                <a:spcPct val="150000"/>
              </a:lnSpc>
            </a:pPr>
            <a:r>
              <a:rPr lang="en-US" sz="3600" b="1" dirty="0">
                <a:solidFill>
                  <a:schemeClr val="bg1"/>
                </a:solidFill>
                <a:latin typeface="Arial" panose="020B0604020202020204" pitchFamily="34" charset="0"/>
                <a:cs typeface="Arial" panose="020B0604020202020204" pitchFamily="34" charset="0"/>
              </a:rPr>
              <a:t>		Seal #5 Saints      Revelation 7:9-14</a:t>
            </a:r>
          </a:p>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“Rapture”:</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Living Change into Resurrection Bodies</a:t>
            </a:r>
          </a:p>
          <a:p>
            <a:pPr>
              <a:lnSpc>
                <a:spcPct val="150000"/>
              </a:lnSpc>
            </a:pPr>
            <a:r>
              <a:rPr lang="en-US" sz="3600" b="1" dirty="0">
                <a:solidFill>
                  <a:schemeClr val="bg1"/>
                </a:solidFill>
                <a:latin typeface="Arial" panose="020B0604020202020204" pitchFamily="34" charset="0"/>
                <a:cs typeface="Arial" panose="020B0604020202020204" pitchFamily="34" charset="0"/>
              </a:rPr>
              <a:t>		Enoch &amp; Elijah				</a:t>
            </a:r>
            <a:r>
              <a:rPr lang="en-US" b="1" dirty="0">
                <a:solidFill>
                  <a:schemeClr val="bg1"/>
                </a:solidFill>
                <a:latin typeface="Arial" panose="020B0604020202020204" pitchFamily="34" charset="0"/>
                <a:cs typeface="Arial" panose="020B0604020202020204" pitchFamily="34" charset="0"/>
              </a:rPr>
              <a:t>Gen 5:24 &amp; II Kings 2:11</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32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6925-C392-1E3F-2523-C9F506A611BE}"/>
              </a:ext>
            </a:extLst>
          </p:cNvPr>
          <p:cNvSpPr txBox="1"/>
          <p:nvPr/>
        </p:nvSpPr>
        <p:spPr>
          <a:xfrm>
            <a:off x="438149" y="0"/>
            <a:ext cx="11315701" cy="6637651"/>
          </a:xfrm>
          <a:prstGeom prst="rect">
            <a:avLst/>
          </a:prstGeom>
          <a:noFill/>
          <a:ln>
            <a:noFill/>
          </a:ln>
        </p:spPr>
        <p:txBody>
          <a:bodyPr wrap="square" rtlCol="0">
            <a:spAutoFit/>
          </a:bodyPr>
          <a:lstStyle/>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Resurrection:</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Dead Arise with Resurrection Bodies</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Yeshua After 3 Days</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“Graves Opened” After Yeshua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27:52-53</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#5 Martyrs      Revelation 7:9-14</a:t>
            </a:r>
          </a:p>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“Rapture”:</a:t>
            </a:r>
          </a:p>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Living Change into Resurrection Bodies</a:t>
            </a:r>
          </a:p>
          <a:p>
            <a:pPr>
              <a:lnSpc>
                <a:spcPct val="150000"/>
              </a:lnSpc>
            </a:pPr>
            <a:r>
              <a:rPr lang="en-US" sz="3600" b="1" dirty="0">
                <a:solidFill>
                  <a:schemeClr val="bg1"/>
                </a:solidFill>
                <a:latin typeface="Arial" panose="020B0604020202020204" pitchFamily="34" charset="0"/>
                <a:cs typeface="Arial" panose="020B0604020202020204" pitchFamily="34" charset="0"/>
              </a:rPr>
              <a:t>		Enoch &amp; Elijah				</a:t>
            </a:r>
            <a:r>
              <a:rPr lang="en-US" b="1" dirty="0">
                <a:solidFill>
                  <a:schemeClr val="bg1"/>
                </a:solidFill>
                <a:latin typeface="Arial" panose="020B0604020202020204" pitchFamily="34" charset="0"/>
                <a:cs typeface="Arial" panose="020B0604020202020204" pitchFamily="34" charset="0"/>
              </a:rPr>
              <a:t>Gen 5:24 &amp; II Kings 2:11</a:t>
            </a:r>
            <a:endParaRPr lang="en-US" sz="3600" b="1" dirty="0">
              <a:solidFill>
                <a:schemeClr val="bg1"/>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B01E50AC-2E67-87EC-2CE2-F45CE92521B8}"/>
              </a:ext>
            </a:extLst>
          </p:cNvPr>
          <p:cNvCxnSpPr>
            <a:cxnSpLocks/>
          </p:cNvCxnSpPr>
          <p:nvPr/>
        </p:nvCxnSpPr>
        <p:spPr>
          <a:xfrm>
            <a:off x="5819775" y="3819525"/>
            <a:ext cx="533399"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9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80D89-CDCA-E915-AEC3-623793F2771A}"/>
              </a:ext>
            </a:extLst>
          </p:cNvPr>
          <p:cNvSpPr/>
          <p:nvPr/>
        </p:nvSpPr>
        <p:spPr>
          <a:xfrm>
            <a:off x="11200160" y="1197130"/>
            <a:ext cx="569190"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Silence in Heaven            Angel w/ Censer     Voices, Thunderings     Lightnings &amp; Earthquake</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72F7E6D-5D47-5DEA-3167-1300524ADC21}"/>
              </a:ext>
            </a:extLst>
          </p:cNvPr>
          <p:cNvSpPr txBox="1"/>
          <p:nvPr/>
        </p:nvSpPr>
        <p:spPr>
          <a:xfrm>
            <a:off x="11206253" y="1164365"/>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59" name="Rectangle: Rounded Corners 58">
            <a:extLst>
              <a:ext uri="{FF2B5EF4-FFF2-40B4-BE49-F238E27FC236}">
                <a16:creationId xmlns:a16="http://schemas.microsoft.com/office/drawing/2014/main" id="{3CFE5D86-3236-215A-A76C-A4738F13EF01}"/>
              </a:ext>
            </a:extLst>
          </p:cNvPr>
          <p:cNvSpPr/>
          <p:nvPr/>
        </p:nvSpPr>
        <p:spPr>
          <a:xfrm>
            <a:off x="495300" y="1368420"/>
            <a:ext cx="10672754" cy="236879"/>
          </a:xfrm>
          <a:prstGeom prst="roundRect">
            <a:avLst/>
          </a:prstGeom>
          <a:solidFill>
            <a:srgbClr val="FF0000"/>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E1716732-A0D8-FCE1-601C-AAECC973E830}"/>
              </a:ext>
            </a:extLst>
          </p:cNvPr>
          <p:cNvSpPr/>
          <p:nvPr/>
        </p:nvSpPr>
        <p:spPr>
          <a:xfrm>
            <a:off x="695325" y="1631083"/>
            <a:ext cx="10472728" cy="236879"/>
          </a:xfrm>
          <a:prstGeom prst="roundRect">
            <a:avLst/>
          </a:prstGeom>
          <a:solidFill>
            <a:schemeClr val="tx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E910A38E-5B2A-F3EC-5C24-7343B702D731}"/>
              </a:ext>
            </a:extLst>
          </p:cNvPr>
          <p:cNvSpPr/>
          <p:nvPr/>
        </p:nvSpPr>
        <p:spPr>
          <a:xfrm>
            <a:off x="800101" y="1890395"/>
            <a:ext cx="10367952" cy="236879"/>
          </a:xfrm>
          <a:prstGeom prst="roundRect">
            <a:avLst/>
          </a:prstGeom>
          <a:solidFill>
            <a:schemeClr val="accent6">
              <a:lumMod val="40000"/>
              <a:lumOff val="60000"/>
            </a:scheme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E63CB75A-1D64-FF2D-47F7-342486664E8E}"/>
              </a:ext>
            </a:extLst>
          </p:cNvPr>
          <p:cNvSpPr txBox="1"/>
          <p:nvPr/>
        </p:nvSpPr>
        <p:spPr>
          <a:xfrm>
            <a:off x="76205" y="716458"/>
            <a:ext cx="1447792" cy="276999"/>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AD</a:t>
            </a:r>
          </a:p>
        </p:txBody>
      </p:sp>
      <p:sp>
        <p:nvSpPr>
          <p:cNvPr id="68" name="Rectangle: Rounded Corners 67">
            <a:extLst>
              <a:ext uri="{FF2B5EF4-FFF2-40B4-BE49-F238E27FC236}">
                <a16:creationId xmlns:a16="http://schemas.microsoft.com/office/drawing/2014/main" id="{2ED790E2-1E6F-1910-DF81-B852BA0AF12C}"/>
              </a:ext>
            </a:extLst>
          </p:cNvPr>
          <p:cNvSpPr/>
          <p:nvPr/>
        </p:nvSpPr>
        <p:spPr>
          <a:xfrm>
            <a:off x="257183" y="1109559"/>
            <a:ext cx="10910871" cy="236879"/>
          </a:xfrm>
          <a:prstGeom prst="roundRect">
            <a:avLst/>
          </a:prstGeom>
          <a:solidFill>
            <a:schemeClr val="bg1"/>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9FE725-1C19-D1CD-0F1C-C3FDC9002E86}"/>
              </a:ext>
            </a:extLst>
          </p:cNvPr>
          <p:cNvSpPr/>
          <p:nvPr/>
        </p:nvSpPr>
        <p:spPr>
          <a:xfrm>
            <a:off x="2809935" y="1178755"/>
            <a:ext cx="647700"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b="1" i="0" u="none" strike="noStrike" dirty="0">
                <a:solidFill>
                  <a:srgbClr val="000000"/>
                </a:solidFill>
                <a:effectLst/>
                <a:latin typeface="Arial" panose="020B0604020202020204" pitchFamily="34" charset="0"/>
              </a:rPr>
              <a:t>Martyred Souls Under Altar                                    "How Long"                                 White Robes                    Wait for the Remnant</a:t>
            </a:r>
            <a:r>
              <a:rPr lang="en-US" sz="600" dirty="0"/>
              <a:t> </a:t>
            </a:r>
            <a:endParaRPr lang="en-US" sz="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38C5AE2-394D-4B9E-12E9-773950C32432}"/>
              </a:ext>
            </a:extLst>
          </p:cNvPr>
          <p:cNvSpPr txBox="1"/>
          <p:nvPr/>
        </p:nvSpPr>
        <p:spPr>
          <a:xfrm>
            <a:off x="3005197" y="1111812"/>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25" name="Rectangle 24">
            <a:extLst>
              <a:ext uri="{FF2B5EF4-FFF2-40B4-BE49-F238E27FC236}">
                <a16:creationId xmlns:a16="http://schemas.microsoft.com/office/drawing/2014/main" id="{C157E222-8D9E-2760-5CD5-387EBDFD5291}"/>
              </a:ext>
            </a:extLst>
          </p:cNvPr>
          <p:cNvSpPr/>
          <p:nvPr/>
        </p:nvSpPr>
        <p:spPr>
          <a:xfrm>
            <a:off x="8687629" y="1178348"/>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 b="1" i="0" u="none" strike="noStrike" dirty="0">
                <a:solidFill>
                  <a:srgbClr val="000000"/>
                </a:solidFill>
                <a:effectLst/>
                <a:latin typeface="Arial" panose="020B0604020202020204" pitchFamily="34" charset="0"/>
              </a:rPr>
              <a:t>Earthquake                                    Black Sun        Blood Moon                                Stars Fall                    Mts &amp; Isles Move        Men Hide from God's  Wrath</a:t>
            </a:r>
            <a:r>
              <a:rPr lang="en-US" sz="500" dirty="0"/>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E53CCD-1623-C97B-97FE-136423B1C00C}"/>
              </a:ext>
            </a:extLst>
          </p:cNvPr>
          <p:cNvSpPr txBox="1"/>
          <p:nvPr/>
        </p:nvSpPr>
        <p:spPr>
          <a:xfrm>
            <a:off x="8851106" y="1125520"/>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3" name="Rectangle 2">
            <a:extLst>
              <a:ext uri="{FF2B5EF4-FFF2-40B4-BE49-F238E27FC236}">
                <a16:creationId xmlns:a16="http://schemas.microsoft.com/office/drawing/2014/main" id="{5B1D96B6-74ED-A5FB-06A1-A365EAC0B93C}"/>
              </a:ext>
            </a:extLst>
          </p:cNvPr>
          <p:cNvSpPr/>
          <p:nvPr/>
        </p:nvSpPr>
        <p:spPr>
          <a:xfrm>
            <a:off x="11168052" y="3073555"/>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i="0" u="none" strike="noStrike" dirty="0">
                <a:solidFill>
                  <a:srgbClr val="000000"/>
                </a:solidFill>
                <a:effectLst/>
                <a:latin typeface="Arial" panose="020B0604020202020204" pitchFamily="34" charset="0"/>
              </a:rPr>
              <a:t> Nations Become God's                   Voices, Thunderings      Lightnings &amp; Earthquake        Temple Opened</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756312-FFC3-26B5-3478-2631AA489DCD}"/>
              </a:ext>
            </a:extLst>
          </p:cNvPr>
          <p:cNvSpPr txBox="1"/>
          <p:nvPr/>
        </p:nvSpPr>
        <p:spPr>
          <a:xfrm>
            <a:off x="11229111" y="4833480"/>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7" name="TextBox 6">
            <a:extLst>
              <a:ext uri="{FF2B5EF4-FFF2-40B4-BE49-F238E27FC236}">
                <a16:creationId xmlns:a16="http://schemas.microsoft.com/office/drawing/2014/main" id="{65690068-D81D-0399-5F87-E78E5BDAF7BF}"/>
              </a:ext>
            </a:extLst>
          </p:cNvPr>
          <p:cNvSpPr txBox="1"/>
          <p:nvPr/>
        </p:nvSpPr>
        <p:spPr>
          <a:xfrm>
            <a:off x="11222817" y="3023572"/>
            <a:ext cx="52387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10" name="TextBox 9">
            <a:extLst>
              <a:ext uri="{FF2B5EF4-FFF2-40B4-BE49-F238E27FC236}">
                <a16:creationId xmlns:a16="http://schemas.microsoft.com/office/drawing/2014/main" id="{B55354F5-097C-C625-A76E-CE84DFEBA240}"/>
              </a:ext>
            </a:extLst>
          </p:cNvPr>
          <p:cNvSpPr txBox="1"/>
          <p:nvPr/>
        </p:nvSpPr>
        <p:spPr>
          <a:xfrm>
            <a:off x="2026442" y="179939"/>
            <a:ext cx="7167559"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Possible Arrangement</a:t>
            </a:r>
          </a:p>
        </p:txBody>
      </p:sp>
      <p:sp>
        <p:nvSpPr>
          <p:cNvPr id="11" name="Rectangle 10">
            <a:extLst>
              <a:ext uri="{FF2B5EF4-FFF2-40B4-BE49-F238E27FC236}">
                <a16:creationId xmlns:a16="http://schemas.microsoft.com/office/drawing/2014/main" id="{7FD70BC3-8248-3C3B-094D-CF5C236D99E0}"/>
              </a:ext>
            </a:extLst>
          </p:cNvPr>
          <p:cNvSpPr/>
          <p:nvPr/>
        </p:nvSpPr>
        <p:spPr>
          <a:xfrm>
            <a:off x="5909847" y="3090024"/>
            <a:ext cx="584131"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0000"/>
                </a:solidFill>
                <a:latin typeface="Arial" panose="020B0604020202020204" pitchFamily="34" charset="0"/>
              </a:rPr>
              <a:t>144,000 Sealed </a:t>
            </a:r>
            <a:r>
              <a:rPr lang="en-US" sz="800" dirty="0"/>
              <a:t> </a:t>
            </a: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1FDB7F4-A249-C68B-D527-7E3311C18A93}"/>
              </a:ext>
            </a:extLst>
          </p:cNvPr>
          <p:cNvSpPr txBox="1"/>
          <p:nvPr/>
        </p:nvSpPr>
        <p:spPr>
          <a:xfrm>
            <a:off x="5909848" y="3037196"/>
            <a:ext cx="584130"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 7a</a:t>
            </a:r>
            <a:endParaRPr lang="en-US" dirty="0"/>
          </a:p>
        </p:txBody>
      </p:sp>
      <p:sp>
        <p:nvSpPr>
          <p:cNvPr id="13" name="Rectangle 12">
            <a:extLst>
              <a:ext uri="{FF2B5EF4-FFF2-40B4-BE49-F238E27FC236}">
                <a16:creationId xmlns:a16="http://schemas.microsoft.com/office/drawing/2014/main" id="{48B09BA2-BA2D-32AA-6541-924819A07B05}"/>
              </a:ext>
            </a:extLst>
          </p:cNvPr>
          <p:cNvSpPr/>
          <p:nvPr/>
        </p:nvSpPr>
        <p:spPr>
          <a:xfrm>
            <a:off x="9354261" y="1182926"/>
            <a:ext cx="638896" cy="885823"/>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800" b="1" dirty="0">
                <a:solidFill>
                  <a:srgbClr val="000000"/>
                </a:solidFill>
                <a:latin typeface="Arial" panose="020B0604020202020204" pitchFamily="34" charset="0"/>
              </a:rPr>
              <a:t>Great Multitude in Heaven</a:t>
            </a:r>
          </a:p>
          <a:p>
            <a:pPr algn="ct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14B5FF0-C67F-9CC2-3E62-E9E82891766E}"/>
              </a:ext>
            </a:extLst>
          </p:cNvPr>
          <p:cNvSpPr txBox="1"/>
          <p:nvPr/>
        </p:nvSpPr>
        <p:spPr>
          <a:xfrm>
            <a:off x="9354262" y="1130098"/>
            <a:ext cx="584130"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 7b</a:t>
            </a:r>
            <a:endParaRPr lang="en-US" dirty="0"/>
          </a:p>
        </p:txBody>
      </p:sp>
      <p:sp>
        <p:nvSpPr>
          <p:cNvPr id="15" name="Rectangle 14">
            <a:extLst>
              <a:ext uri="{FF2B5EF4-FFF2-40B4-BE49-F238E27FC236}">
                <a16:creationId xmlns:a16="http://schemas.microsoft.com/office/drawing/2014/main" id="{7AD7A0A9-7DBA-337A-FCBC-8B9DD359FB5C}"/>
              </a:ext>
            </a:extLst>
          </p:cNvPr>
          <p:cNvSpPr/>
          <p:nvPr/>
        </p:nvSpPr>
        <p:spPr>
          <a:xfrm>
            <a:off x="6739824" y="3076488"/>
            <a:ext cx="3686176" cy="885823"/>
          </a:xfrm>
          <a:prstGeom prst="rect">
            <a:avLst/>
          </a:prstGeom>
          <a:solidFill>
            <a:srgbClr val="00B0F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A8C282A8-032A-664D-5665-AB09D0FFB155}"/>
              </a:ext>
            </a:extLst>
          </p:cNvPr>
          <p:cNvCxnSpPr/>
          <p:nvPr/>
        </p:nvCxnSpPr>
        <p:spPr>
          <a:xfrm>
            <a:off x="7377999" y="307648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294580-5C3F-0289-1EFA-9CE36272802D}"/>
              </a:ext>
            </a:extLst>
          </p:cNvPr>
          <p:cNvCxnSpPr/>
          <p:nvPr/>
        </p:nvCxnSpPr>
        <p:spPr>
          <a:xfrm>
            <a:off x="8035224" y="3076486"/>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696A073-6BE1-F2C4-5BDE-32089575417D}"/>
              </a:ext>
            </a:extLst>
          </p:cNvPr>
          <p:cNvCxnSpPr/>
          <p:nvPr/>
        </p:nvCxnSpPr>
        <p:spPr>
          <a:xfrm>
            <a:off x="8654349" y="309553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D480CD-3A46-F14E-F8FB-A2178F6513D4}"/>
              </a:ext>
            </a:extLst>
          </p:cNvPr>
          <p:cNvCxnSpPr/>
          <p:nvPr/>
        </p:nvCxnSpPr>
        <p:spPr>
          <a:xfrm>
            <a:off x="9254424" y="3076487"/>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546E3E-88ED-D7B6-6C0C-12CFBDCFBE10}"/>
              </a:ext>
            </a:extLst>
          </p:cNvPr>
          <p:cNvCxnSpPr/>
          <p:nvPr/>
        </p:nvCxnSpPr>
        <p:spPr>
          <a:xfrm>
            <a:off x="9844974" y="307648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A195F60-8146-CB6D-2290-AD5C912494A2}"/>
              </a:ext>
            </a:extLst>
          </p:cNvPr>
          <p:cNvSpPr txBox="1"/>
          <p:nvPr/>
        </p:nvSpPr>
        <p:spPr>
          <a:xfrm>
            <a:off x="6966584" y="3027673"/>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dirty="0"/>
          </a:p>
        </p:txBody>
      </p:sp>
      <p:sp>
        <p:nvSpPr>
          <p:cNvPr id="22" name="TextBox 21">
            <a:extLst>
              <a:ext uri="{FF2B5EF4-FFF2-40B4-BE49-F238E27FC236}">
                <a16:creationId xmlns:a16="http://schemas.microsoft.com/office/drawing/2014/main" id="{78A12704-A99D-FC22-F251-E8E18B2BCAB6}"/>
              </a:ext>
            </a:extLst>
          </p:cNvPr>
          <p:cNvSpPr txBox="1"/>
          <p:nvPr/>
        </p:nvSpPr>
        <p:spPr>
          <a:xfrm>
            <a:off x="7595233"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dirty="0"/>
          </a:p>
        </p:txBody>
      </p:sp>
      <p:sp>
        <p:nvSpPr>
          <p:cNvPr id="23" name="TextBox 22">
            <a:extLst>
              <a:ext uri="{FF2B5EF4-FFF2-40B4-BE49-F238E27FC236}">
                <a16:creationId xmlns:a16="http://schemas.microsoft.com/office/drawing/2014/main" id="{BC34ACAA-2328-B063-F176-BCF335030AC3}"/>
              </a:ext>
            </a:extLst>
          </p:cNvPr>
          <p:cNvSpPr txBox="1"/>
          <p:nvPr/>
        </p:nvSpPr>
        <p:spPr>
          <a:xfrm>
            <a:off x="8219122"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dirty="0"/>
          </a:p>
        </p:txBody>
      </p:sp>
      <p:sp>
        <p:nvSpPr>
          <p:cNvPr id="24" name="TextBox 23">
            <a:extLst>
              <a:ext uri="{FF2B5EF4-FFF2-40B4-BE49-F238E27FC236}">
                <a16:creationId xmlns:a16="http://schemas.microsoft.com/office/drawing/2014/main" id="{60C688A3-D55B-ECE4-7F5A-0D30D87FD3D4}"/>
              </a:ext>
            </a:extLst>
          </p:cNvPr>
          <p:cNvSpPr txBox="1"/>
          <p:nvPr/>
        </p:nvSpPr>
        <p:spPr>
          <a:xfrm>
            <a:off x="8843008"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dirty="0"/>
          </a:p>
        </p:txBody>
      </p:sp>
      <p:sp>
        <p:nvSpPr>
          <p:cNvPr id="26" name="TextBox 25">
            <a:extLst>
              <a:ext uri="{FF2B5EF4-FFF2-40B4-BE49-F238E27FC236}">
                <a16:creationId xmlns:a16="http://schemas.microsoft.com/office/drawing/2014/main" id="{6435F233-921C-E8B6-C1B6-71F7D78B4392}"/>
              </a:ext>
            </a:extLst>
          </p:cNvPr>
          <p:cNvSpPr txBox="1"/>
          <p:nvPr/>
        </p:nvSpPr>
        <p:spPr>
          <a:xfrm>
            <a:off x="9395458"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27" name="TextBox 26">
            <a:extLst>
              <a:ext uri="{FF2B5EF4-FFF2-40B4-BE49-F238E27FC236}">
                <a16:creationId xmlns:a16="http://schemas.microsoft.com/office/drawing/2014/main" id="{0B34DAA4-CA88-626B-6F12-82AFFC49FA26}"/>
              </a:ext>
            </a:extLst>
          </p:cNvPr>
          <p:cNvSpPr txBox="1"/>
          <p:nvPr/>
        </p:nvSpPr>
        <p:spPr>
          <a:xfrm>
            <a:off x="9976482" y="303719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35" name="TextBox 34">
            <a:extLst>
              <a:ext uri="{FF2B5EF4-FFF2-40B4-BE49-F238E27FC236}">
                <a16:creationId xmlns:a16="http://schemas.microsoft.com/office/drawing/2014/main" id="{C1DEB800-9E5E-CE0E-888A-DCAE361A8034}"/>
              </a:ext>
            </a:extLst>
          </p:cNvPr>
          <p:cNvSpPr txBox="1"/>
          <p:nvPr/>
        </p:nvSpPr>
        <p:spPr>
          <a:xfrm rot="16200000">
            <a:off x="9582205" y="3310254"/>
            <a:ext cx="3871575"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Yeshua’s Return</a:t>
            </a:r>
          </a:p>
        </p:txBody>
      </p:sp>
      <p:sp>
        <p:nvSpPr>
          <p:cNvPr id="36" name="TextBox 35">
            <a:extLst>
              <a:ext uri="{FF2B5EF4-FFF2-40B4-BE49-F238E27FC236}">
                <a16:creationId xmlns:a16="http://schemas.microsoft.com/office/drawing/2014/main" id="{E6D6CE61-3E8A-DC4A-2493-44503B760660}"/>
              </a:ext>
            </a:extLst>
          </p:cNvPr>
          <p:cNvSpPr txBox="1"/>
          <p:nvPr/>
        </p:nvSpPr>
        <p:spPr>
          <a:xfrm>
            <a:off x="323858" y="1111813"/>
            <a:ext cx="1447792"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White Horse </a:t>
            </a:r>
            <a:endParaRPr lang="en-US" dirty="0"/>
          </a:p>
        </p:txBody>
      </p:sp>
      <p:sp>
        <p:nvSpPr>
          <p:cNvPr id="37" name="TextBox 36">
            <a:extLst>
              <a:ext uri="{FF2B5EF4-FFF2-40B4-BE49-F238E27FC236}">
                <a16:creationId xmlns:a16="http://schemas.microsoft.com/office/drawing/2014/main" id="{E8CA5D9B-DF45-B21D-412E-092C39EC49CD}"/>
              </a:ext>
            </a:extLst>
          </p:cNvPr>
          <p:cNvSpPr txBox="1"/>
          <p:nvPr/>
        </p:nvSpPr>
        <p:spPr>
          <a:xfrm>
            <a:off x="561982" y="1378515"/>
            <a:ext cx="1464460"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Red Horse</a:t>
            </a:r>
            <a:endParaRPr lang="en-US" dirty="0">
              <a:solidFill>
                <a:schemeClr val="bg1"/>
              </a:solidFill>
            </a:endParaRPr>
          </a:p>
        </p:txBody>
      </p:sp>
      <p:sp>
        <p:nvSpPr>
          <p:cNvPr id="38" name="TextBox 37">
            <a:extLst>
              <a:ext uri="{FF2B5EF4-FFF2-40B4-BE49-F238E27FC236}">
                <a16:creationId xmlns:a16="http://schemas.microsoft.com/office/drawing/2014/main" id="{0E8F6005-E460-3B4C-4DC1-05B7504BF191}"/>
              </a:ext>
            </a:extLst>
          </p:cNvPr>
          <p:cNvSpPr txBox="1"/>
          <p:nvPr/>
        </p:nvSpPr>
        <p:spPr>
          <a:xfrm>
            <a:off x="800101" y="1635758"/>
            <a:ext cx="1619249"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0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rd</a:t>
            </a: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Black Horse</a:t>
            </a:r>
            <a:endParaRPr lang="en-US" dirty="0">
              <a:solidFill>
                <a:schemeClr val="bg1"/>
              </a:solidFill>
            </a:endParaRPr>
          </a:p>
        </p:txBody>
      </p:sp>
      <p:sp>
        <p:nvSpPr>
          <p:cNvPr id="39" name="TextBox 38">
            <a:extLst>
              <a:ext uri="{FF2B5EF4-FFF2-40B4-BE49-F238E27FC236}">
                <a16:creationId xmlns:a16="http://schemas.microsoft.com/office/drawing/2014/main" id="{9D8370DF-03F4-4DD6-935E-F4F8A52FAE67}"/>
              </a:ext>
            </a:extLst>
          </p:cNvPr>
          <p:cNvSpPr txBox="1"/>
          <p:nvPr/>
        </p:nvSpPr>
        <p:spPr>
          <a:xfrm>
            <a:off x="838215" y="1867962"/>
            <a:ext cx="150493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1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Pale Horse</a:t>
            </a:r>
            <a:endParaRPr lang="en-US" dirty="0"/>
          </a:p>
        </p:txBody>
      </p:sp>
      <p:sp>
        <p:nvSpPr>
          <p:cNvPr id="32" name="TextBox 31">
            <a:extLst>
              <a:ext uri="{FF2B5EF4-FFF2-40B4-BE49-F238E27FC236}">
                <a16:creationId xmlns:a16="http://schemas.microsoft.com/office/drawing/2014/main" id="{D039AB94-0A38-5DF4-F722-C6484C93B5F0}"/>
              </a:ext>
            </a:extLst>
          </p:cNvPr>
          <p:cNvSpPr txBox="1"/>
          <p:nvPr/>
        </p:nvSpPr>
        <p:spPr>
          <a:xfrm>
            <a:off x="6741711" y="3150783"/>
            <a:ext cx="644848"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T</a:t>
            </a:r>
            <a:r>
              <a:rPr lang="en-US" sz="600" b="1" i="0" u="none" strike="noStrike" dirty="0">
                <a:solidFill>
                  <a:srgbClr val="000000"/>
                </a:solidFill>
                <a:effectLst/>
                <a:latin typeface="Arial" panose="020B0604020202020204" pitchFamily="34" charset="0"/>
              </a:rPr>
              <a:t>o Earth Hail &amp; Fire                  Mingled w/ Blood                    Burn 1/3 of Trees               Burn All Grass</a:t>
            </a:r>
            <a:r>
              <a:rPr lang="en-US" sz="600" dirty="0"/>
              <a:t> </a:t>
            </a:r>
          </a:p>
        </p:txBody>
      </p:sp>
      <p:sp>
        <p:nvSpPr>
          <p:cNvPr id="34" name="TextBox 33">
            <a:extLst>
              <a:ext uri="{FF2B5EF4-FFF2-40B4-BE49-F238E27FC236}">
                <a16:creationId xmlns:a16="http://schemas.microsoft.com/office/drawing/2014/main" id="{CB83CECD-9204-73AE-4075-44931A505110}"/>
              </a:ext>
            </a:extLst>
          </p:cNvPr>
          <p:cNvSpPr txBox="1"/>
          <p:nvPr/>
        </p:nvSpPr>
        <p:spPr>
          <a:xfrm>
            <a:off x="7397599" y="3152842"/>
            <a:ext cx="597133"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Burning Mountain into Sea                      1/3 of Sea Creatures Die          Destroy 1/3         of Ships </a:t>
            </a:r>
            <a:endParaRPr lang="en-US" sz="600" dirty="0"/>
          </a:p>
        </p:txBody>
      </p:sp>
      <p:sp>
        <p:nvSpPr>
          <p:cNvPr id="40" name="TextBox 39">
            <a:extLst>
              <a:ext uri="{FF2B5EF4-FFF2-40B4-BE49-F238E27FC236}">
                <a16:creationId xmlns:a16="http://schemas.microsoft.com/office/drawing/2014/main" id="{C02A4358-2A2C-7EED-5349-55A06C6ADCD4}"/>
              </a:ext>
            </a:extLst>
          </p:cNvPr>
          <p:cNvSpPr txBox="1"/>
          <p:nvPr/>
        </p:nvSpPr>
        <p:spPr>
          <a:xfrm>
            <a:off x="8040862" y="3144850"/>
            <a:ext cx="597133"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Star Falls on 1/3 of Rivers &amp; Springs     Become Bitter     Many Men Die </a:t>
            </a:r>
            <a:endParaRPr lang="en-US" sz="600" dirty="0"/>
          </a:p>
        </p:txBody>
      </p:sp>
      <p:sp>
        <p:nvSpPr>
          <p:cNvPr id="41" name="TextBox 40">
            <a:extLst>
              <a:ext uri="{FF2B5EF4-FFF2-40B4-BE49-F238E27FC236}">
                <a16:creationId xmlns:a16="http://schemas.microsoft.com/office/drawing/2014/main" id="{6B8A663A-313C-516A-A0A4-488C6ECF68BE}"/>
              </a:ext>
            </a:extLst>
          </p:cNvPr>
          <p:cNvSpPr txBox="1"/>
          <p:nvPr/>
        </p:nvSpPr>
        <p:spPr>
          <a:xfrm>
            <a:off x="8650214" y="3138082"/>
            <a:ext cx="622321"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1/3 of Sun, Moon Stars Dark      Day &amp; Night 1/3 Shorter           "Woe, Woe, Woe" to Earth</a:t>
            </a:r>
            <a:endParaRPr lang="en-US" sz="600" dirty="0"/>
          </a:p>
        </p:txBody>
      </p:sp>
      <p:sp>
        <p:nvSpPr>
          <p:cNvPr id="42" name="TextBox 41">
            <a:extLst>
              <a:ext uri="{FF2B5EF4-FFF2-40B4-BE49-F238E27FC236}">
                <a16:creationId xmlns:a16="http://schemas.microsoft.com/office/drawing/2014/main" id="{DDAD91F9-8679-6738-A9A5-C02BF18FED68}"/>
              </a:ext>
            </a:extLst>
          </p:cNvPr>
          <p:cNvSpPr txBox="1"/>
          <p:nvPr/>
        </p:nvSpPr>
        <p:spPr>
          <a:xfrm>
            <a:off x="9181090" y="3163176"/>
            <a:ext cx="713997"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Star from Heaven with Key to Pit;     Smoke &amp; Dark, Locusts  Harm Those w/out God's Mark 5 Mo.</a:t>
            </a:r>
            <a:endParaRPr lang="en-US" sz="600" dirty="0"/>
          </a:p>
        </p:txBody>
      </p:sp>
      <p:sp>
        <p:nvSpPr>
          <p:cNvPr id="43" name="TextBox 42">
            <a:extLst>
              <a:ext uri="{FF2B5EF4-FFF2-40B4-BE49-F238E27FC236}">
                <a16:creationId xmlns:a16="http://schemas.microsoft.com/office/drawing/2014/main" id="{296B6F4A-279E-0134-BC88-88F295D1D407}"/>
              </a:ext>
            </a:extLst>
          </p:cNvPr>
          <p:cNvSpPr txBox="1"/>
          <p:nvPr/>
        </p:nvSpPr>
        <p:spPr>
          <a:xfrm>
            <a:off x="9785337" y="3152842"/>
            <a:ext cx="713997" cy="830997"/>
          </a:xfrm>
          <a:prstGeom prst="rect">
            <a:avLst/>
          </a:prstGeom>
          <a:noFill/>
        </p:spPr>
        <p:txBody>
          <a:bodyPr wrap="square">
            <a:spAutoFit/>
          </a:bodyPr>
          <a:lstStyle/>
          <a:p>
            <a:pPr algn="ctr"/>
            <a:r>
              <a:rPr lang="en-US" sz="600" b="1" dirty="0">
                <a:solidFill>
                  <a:srgbClr val="000000"/>
                </a:solidFill>
                <a:latin typeface="Arial" panose="020B0604020202020204" pitchFamily="34" charset="0"/>
              </a:rPr>
              <a:t>4 Angels from Euphrates  Kill 1/3 of Mankind with Fire, Smoke &amp; Brimstone            Men Don't Repent       </a:t>
            </a:r>
            <a:endParaRPr lang="en-US" sz="600" dirty="0"/>
          </a:p>
        </p:txBody>
      </p:sp>
      <p:sp>
        <p:nvSpPr>
          <p:cNvPr id="9" name="Rectangle 8">
            <a:extLst>
              <a:ext uri="{FF2B5EF4-FFF2-40B4-BE49-F238E27FC236}">
                <a16:creationId xmlns:a16="http://schemas.microsoft.com/office/drawing/2014/main" id="{06137590-ECE8-5E74-BCD7-A96DFDDE0FFC}"/>
              </a:ext>
            </a:extLst>
          </p:cNvPr>
          <p:cNvSpPr/>
          <p:nvPr/>
        </p:nvSpPr>
        <p:spPr>
          <a:xfrm>
            <a:off x="7476081" y="4862618"/>
            <a:ext cx="3686176" cy="885823"/>
          </a:xfrm>
          <a:prstGeom prst="rect">
            <a:avLst/>
          </a:prstGeom>
          <a:solidFill>
            <a:srgbClr val="92D05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Bowl Judgments</a:t>
            </a:r>
          </a:p>
        </p:txBody>
      </p:sp>
      <p:cxnSp>
        <p:nvCxnSpPr>
          <p:cNvPr id="46" name="Straight Connector 45">
            <a:extLst>
              <a:ext uri="{FF2B5EF4-FFF2-40B4-BE49-F238E27FC236}">
                <a16:creationId xmlns:a16="http://schemas.microsoft.com/office/drawing/2014/main" id="{839EEFD3-7D18-603A-4126-37D2BED12DB5}"/>
              </a:ext>
            </a:extLst>
          </p:cNvPr>
          <p:cNvCxnSpPr/>
          <p:nvPr/>
        </p:nvCxnSpPr>
        <p:spPr>
          <a:xfrm>
            <a:off x="8114256" y="486261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79C8EA-A81F-E813-8491-C932D8E5EDC9}"/>
              </a:ext>
            </a:extLst>
          </p:cNvPr>
          <p:cNvCxnSpPr/>
          <p:nvPr/>
        </p:nvCxnSpPr>
        <p:spPr>
          <a:xfrm>
            <a:off x="8771481" y="4862616"/>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29B7CA-835E-1DC5-1088-9AFFE58CA324}"/>
              </a:ext>
            </a:extLst>
          </p:cNvPr>
          <p:cNvCxnSpPr/>
          <p:nvPr/>
        </p:nvCxnSpPr>
        <p:spPr>
          <a:xfrm>
            <a:off x="9390606" y="488166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AB83EA7-B3B1-7471-E8F2-FBF4CDA1E83D}"/>
              </a:ext>
            </a:extLst>
          </p:cNvPr>
          <p:cNvCxnSpPr/>
          <p:nvPr/>
        </p:nvCxnSpPr>
        <p:spPr>
          <a:xfrm>
            <a:off x="9990681" y="4862617"/>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BCFC5B7-E7FF-C3DB-F694-833BDCAFA78C}"/>
              </a:ext>
            </a:extLst>
          </p:cNvPr>
          <p:cNvCxnSpPr/>
          <p:nvPr/>
        </p:nvCxnSpPr>
        <p:spPr>
          <a:xfrm>
            <a:off x="10581231" y="4862618"/>
            <a:ext cx="0" cy="885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1CF5B91-C02B-3F13-9CDC-578F18017ECF}"/>
              </a:ext>
            </a:extLst>
          </p:cNvPr>
          <p:cNvSpPr txBox="1"/>
          <p:nvPr/>
        </p:nvSpPr>
        <p:spPr>
          <a:xfrm>
            <a:off x="7704682" y="4872143"/>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dirty="0"/>
          </a:p>
        </p:txBody>
      </p:sp>
      <p:sp>
        <p:nvSpPr>
          <p:cNvPr id="52" name="TextBox 51">
            <a:extLst>
              <a:ext uri="{FF2B5EF4-FFF2-40B4-BE49-F238E27FC236}">
                <a16:creationId xmlns:a16="http://schemas.microsoft.com/office/drawing/2014/main" id="{7B30603A-EBFC-45C1-D3F6-5418763A4EF7}"/>
              </a:ext>
            </a:extLst>
          </p:cNvPr>
          <p:cNvSpPr txBox="1"/>
          <p:nvPr/>
        </p:nvSpPr>
        <p:spPr>
          <a:xfrm>
            <a:off x="8333331" y="488166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dirty="0"/>
          </a:p>
        </p:txBody>
      </p:sp>
      <p:sp>
        <p:nvSpPr>
          <p:cNvPr id="53" name="TextBox 52">
            <a:extLst>
              <a:ext uri="{FF2B5EF4-FFF2-40B4-BE49-F238E27FC236}">
                <a16:creationId xmlns:a16="http://schemas.microsoft.com/office/drawing/2014/main" id="{A5587BD2-A86A-897C-1DE9-A6DB79487F37}"/>
              </a:ext>
            </a:extLst>
          </p:cNvPr>
          <p:cNvSpPr txBox="1"/>
          <p:nvPr/>
        </p:nvSpPr>
        <p:spPr>
          <a:xfrm>
            <a:off x="8957220" y="488166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dirty="0"/>
          </a:p>
        </p:txBody>
      </p:sp>
      <p:sp>
        <p:nvSpPr>
          <p:cNvPr id="54" name="TextBox 53">
            <a:extLst>
              <a:ext uri="{FF2B5EF4-FFF2-40B4-BE49-F238E27FC236}">
                <a16:creationId xmlns:a16="http://schemas.microsoft.com/office/drawing/2014/main" id="{EB0E47E3-4380-2E63-2061-4C59BC9BFC0C}"/>
              </a:ext>
            </a:extLst>
          </p:cNvPr>
          <p:cNvSpPr txBox="1"/>
          <p:nvPr/>
        </p:nvSpPr>
        <p:spPr>
          <a:xfrm>
            <a:off x="9581106" y="488166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dirty="0"/>
          </a:p>
        </p:txBody>
      </p:sp>
      <p:sp>
        <p:nvSpPr>
          <p:cNvPr id="55" name="TextBox 54">
            <a:extLst>
              <a:ext uri="{FF2B5EF4-FFF2-40B4-BE49-F238E27FC236}">
                <a16:creationId xmlns:a16="http://schemas.microsoft.com/office/drawing/2014/main" id="{9B710F3B-4438-3820-47F6-68A9CE754CCE}"/>
              </a:ext>
            </a:extLst>
          </p:cNvPr>
          <p:cNvSpPr txBox="1"/>
          <p:nvPr/>
        </p:nvSpPr>
        <p:spPr>
          <a:xfrm>
            <a:off x="10133556" y="488166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dirty="0"/>
          </a:p>
        </p:txBody>
      </p:sp>
      <p:sp>
        <p:nvSpPr>
          <p:cNvPr id="56" name="TextBox 55">
            <a:extLst>
              <a:ext uri="{FF2B5EF4-FFF2-40B4-BE49-F238E27FC236}">
                <a16:creationId xmlns:a16="http://schemas.microsoft.com/office/drawing/2014/main" id="{8265E81F-4BCD-8832-4766-6E4094D18B23}"/>
              </a:ext>
            </a:extLst>
          </p:cNvPr>
          <p:cNvSpPr txBox="1"/>
          <p:nvPr/>
        </p:nvSpPr>
        <p:spPr>
          <a:xfrm>
            <a:off x="10714580" y="4881666"/>
            <a:ext cx="257175"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dirty="0"/>
          </a:p>
        </p:txBody>
      </p:sp>
      <p:sp>
        <p:nvSpPr>
          <p:cNvPr id="57" name="Rectangle 56">
            <a:extLst>
              <a:ext uri="{FF2B5EF4-FFF2-40B4-BE49-F238E27FC236}">
                <a16:creationId xmlns:a16="http://schemas.microsoft.com/office/drawing/2014/main" id="{D3ABA12F-89A7-3C40-D630-3510BE89EB5B}"/>
              </a:ext>
            </a:extLst>
          </p:cNvPr>
          <p:cNvSpPr/>
          <p:nvPr/>
        </p:nvSpPr>
        <p:spPr>
          <a:xfrm>
            <a:off x="11162257" y="4862609"/>
            <a:ext cx="552446" cy="885823"/>
          </a:xfrm>
          <a:prstGeom prst="rect">
            <a:avLst/>
          </a:prstGeom>
          <a:solidFill>
            <a:srgbClr val="92D05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9F69131-0DD4-0F3B-4CAC-CF1E41E97560}"/>
              </a:ext>
            </a:extLst>
          </p:cNvPr>
          <p:cNvSpPr txBox="1"/>
          <p:nvPr/>
        </p:nvSpPr>
        <p:spPr>
          <a:xfrm>
            <a:off x="11309893" y="4891195"/>
            <a:ext cx="257175" cy="246221"/>
          </a:xfrm>
          <a:prstGeom prst="rect">
            <a:avLst/>
          </a:prstGeom>
          <a:solidFill>
            <a:srgbClr val="92D050"/>
          </a:solidFill>
        </p:spPr>
        <p:txBody>
          <a:bodyPr wrap="square" rtlCol="0">
            <a:spAutoFit/>
          </a:bodyPr>
          <a:lstStyle/>
          <a:p>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n-US" dirty="0"/>
          </a:p>
        </p:txBody>
      </p:sp>
      <p:sp>
        <p:nvSpPr>
          <p:cNvPr id="8" name="Rectangle 7">
            <a:extLst>
              <a:ext uri="{FF2B5EF4-FFF2-40B4-BE49-F238E27FC236}">
                <a16:creationId xmlns:a16="http://schemas.microsoft.com/office/drawing/2014/main" id="{39381171-AA30-120D-FEC2-DE65566896EA}"/>
              </a:ext>
            </a:extLst>
          </p:cNvPr>
          <p:cNvSpPr/>
          <p:nvPr/>
        </p:nvSpPr>
        <p:spPr>
          <a:xfrm>
            <a:off x="11139406" y="1023715"/>
            <a:ext cx="676273" cy="481056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82693BA-9596-218D-A5FF-0A89353B249C}"/>
              </a:ext>
            </a:extLst>
          </p:cNvPr>
          <p:cNvSpPr/>
          <p:nvPr/>
        </p:nvSpPr>
        <p:spPr>
          <a:xfrm>
            <a:off x="11185959" y="4862618"/>
            <a:ext cx="606249" cy="854846"/>
          </a:xfrm>
          <a:prstGeom prst="rect">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00" b="1" dirty="0">
                <a:solidFill>
                  <a:srgbClr val="000000"/>
                </a:solidFill>
                <a:latin typeface="Arial" panose="020B0604020202020204" pitchFamily="34" charset="0"/>
                <a:cs typeface="Arial" panose="020B0604020202020204" pitchFamily="34" charset="0"/>
              </a:rPr>
              <a:t>O</a:t>
            </a:r>
            <a:r>
              <a:rPr lang="en-US" sz="500" b="1" i="0" u="none" strike="noStrike" dirty="0">
                <a:solidFill>
                  <a:srgbClr val="000000"/>
                </a:solidFill>
                <a:effectLst/>
                <a:latin typeface="Arial" panose="020B0604020202020204" pitchFamily="34" charset="0"/>
                <a:cs typeface="Arial" panose="020B0604020202020204" pitchFamily="34" charset="0"/>
              </a:rPr>
              <a:t>n the Air                "It is Done"     Voices,Thun-derings         Lightnings, Earthquake &amp; Hail             Mts &amp; Isles Move</a:t>
            </a:r>
            <a:r>
              <a:rPr lang="en-US" sz="500" dirty="0">
                <a:latin typeface="Arial" panose="020B0604020202020204" pitchFamily="34" charset="0"/>
                <a:cs typeface="Arial" panose="020B0604020202020204" pitchFamily="34" charset="0"/>
              </a:rPr>
              <a:t> </a:t>
            </a:r>
            <a:endParaRPr lang="en-US" sz="5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id="{ADE8EDD9-91B7-4C03-90F9-0D3761BB964F}"/>
              </a:ext>
            </a:extLst>
          </p:cNvPr>
          <p:cNvCxnSpPr/>
          <p:nvPr/>
        </p:nvCxnSpPr>
        <p:spPr>
          <a:xfrm>
            <a:off x="3124200" y="2266950"/>
            <a:ext cx="0" cy="2762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34B09E-1CEC-82A9-7891-B66CB489102F}"/>
              </a:ext>
            </a:extLst>
          </p:cNvPr>
          <p:cNvCxnSpPr>
            <a:cxnSpLocks/>
          </p:cNvCxnSpPr>
          <p:nvPr/>
        </p:nvCxnSpPr>
        <p:spPr>
          <a:xfrm>
            <a:off x="3124200" y="2543175"/>
            <a:ext cx="65284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87326C8-F8C0-60F9-BD8C-F2D597387C9B}"/>
              </a:ext>
            </a:extLst>
          </p:cNvPr>
          <p:cNvCxnSpPr>
            <a:cxnSpLocks/>
          </p:cNvCxnSpPr>
          <p:nvPr/>
        </p:nvCxnSpPr>
        <p:spPr>
          <a:xfrm flipV="1">
            <a:off x="9652633" y="2266950"/>
            <a:ext cx="0" cy="2762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D782D11-0E05-2E4E-BCEC-41A6869DEC95}"/>
              </a:ext>
            </a:extLst>
          </p:cNvPr>
          <p:cNvSpPr txBox="1"/>
          <p:nvPr/>
        </p:nvSpPr>
        <p:spPr>
          <a:xfrm>
            <a:off x="5769729" y="2249037"/>
            <a:ext cx="1371599" cy="276999"/>
          </a:xfrm>
          <a:prstGeom prst="rect">
            <a:avLst/>
          </a:prstGeom>
          <a:noFill/>
        </p:spPr>
        <p:txBody>
          <a:bodyPr wrap="square" rtlCol="0">
            <a:spAutoFit/>
          </a:bodyPr>
          <a:lstStyle/>
          <a:p>
            <a:pPr algn="ctr"/>
            <a:r>
              <a:rPr lang="en-US" sz="1200" b="1" dirty="0">
                <a:solidFill>
                  <a:srgbClr val="FF0000"/>
                </a:solidFill>
                <a:latin typeface="Arial" panose="020B0604020202020204" pitchFamily="34" charset="0"/>
                <a:cs typeface="Arial" panose="020B0604020202020204" pitchFamily="34" charset="0"/>
              </a:rPr>
              <a:t>Resurrection</a:t>
            </a:r>
          </a:p>
        </p:txBody>
      </p:sp>
    </p:spTree>
    <p:extLst>
      <p:ext uri="{BB962C8B-B14F-4D97-AF65-F5344CB8AC3E}">
        <p14:creationId xmlns:p14="http://schemas.microsoft.com/office/powerpoint/2010/main" val="1907386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6925-C392-1E3F-2523-C9F506A611BE}"/>
              </a:ext>
            </a:extLst>
          </p:cNvPr>
          <p:cNvSpPr txBox="1"/>
          <p:nvPr/>
        </p:nvSpPr>
        <p:spPr>
          <a:xfrm>
            <a:off x="438149" y="0"/>
            <a:ext cx="11315701" cy="6637651"/>
          </a:xfrm>
          <a:prstGeom prst="rect">
            <a:avLst/>
          </a:prstGeom>
          <a:noFill/>
          <a:ln>
            <a:noFill/>
          </a:ln>
        </p:spPr>
        <p:txBody>
          <a:bodyPr wrap="square" rtlCol="0">
            <a:spAutoFit/>
          </a:bodyPr>
          <a:lstStyle/>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Resurrection:</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Dead Arise with Resurrection Bodies</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Yeshua After 3 Days</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“Graves Opened” After Yeshua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27:52-53</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Seal #5 Martyrs      Revelation 7:9-14</a:t>
            </a:r>
          </a:p>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“Rapture”:</a:t>
            </a:r>
          </a:p>
          <a:p>
            <a:pPr>
              <a:lnSpc>
                <a:spcPct val="150000"/>
              </a:lnSpc>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Living Change into Resurrection Bodies</a:t>
            </a:r>
          </a:p>
          <a:p>
            <a:pPr>
              <a:lnSpc>
                <a:spcPct val="150000"/>
              </a:lnSpc>
            </a:pPr>
            <a:r>
              <a:rPr lang="en-US" sz="3600" b="1" dirty="0">
                <a:solidFill>
                  <a:schemeClr val="bg1"/>
                </a:solidFill>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Enoch &amp; Elijah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 5:24 &amp; II Kings 2:11</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B01E50AC-2E67-87EC-2CE2-F45CE92521B8}"/>
              </a:ext>
            </a:extLst>
          </p:cNvPr>
          <p:cNvCxnSpPr>
            <a:cxnSpLocks/>
          </p:cNvCxnSpPr>
          <p:nvPr/>
        </p:nvCxnSpPr>
        <p:spPr>
          <a:xfrm>
            <a:off x="5819775" y="3819525"/>
            <a:ext cx="533399"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96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656E5-252B-C269-DFFC-28C7491AD083}"/>
              </a:ext>
            </a:extLst>
          </p:cNvPr>
          <p:cNvSpPr txBox="1"/>
          <p:nvPr/>
        </p:nvSpPr>
        <p:spPr>
          <a:xfrm>
            <a:off x="438150" y="180976"/>
            <a:ext cx="11220450" cy="6186309"/>
          </a:xfrm>
          <a:prstGeom prst="rect">
            <a:avLst/>
          </a:prstGeom>
          <a:noFill/>
        </p:spPr>
        <p:txBody>
          <a:bodyPr wrap="square">
            <a:spAutoFit/>
          </a:bodyPr>
          <a:lstStyle/>
          <a:p>
            <a:pPr algn="l"/>
            <a:r>
              <a:rPr lang="en-US" sz="3600" b="1" dirty="0">
                <a:highlight>
                  <a:srgbClr val="FFFFFF"/>
                </a:highlight>
                <a:latin typeface="Arial" panose="020B0604020202020204" pitchFamily="34" charset="0"/>
                <a:cs typeface="Arial" panose="020B0604020202020204" pitchFamily="34" charset="0"/>
              </a:rPr>
              <a:t>Yeshua’s Interaction with the Centurion:</a:t>
            </a:r>
          </a:p>
          <a:p>
            <a:pPr algn="l"/>
            <a:endParaRPr lang="en-US" sz="3600" b="1" dirty="0">
              <a:highlight>
                <a:srgbClr val="FFFFFF"/>
              </a:highlight>
              <a:latin typeface="Arial" panose="020B0604020202020204" pitchFamily="34" charset="0"/>
              <a:cs typeface="Arial" panose="020B0604020202020204" pitchFamily="34" charset="0"/>
            </a:endParaRPr>
          </a:p>
          <a:p>
            <a:pPr algn="l"/>
            <a:r>
              <a:rPr lang="en-US" sz="3600" b="1" i="1" dirty="0">
                <a:highlight>
                  <a:srgbClr val="FFFFFF"/>
                </a:highlight>
                <a:latin typeface="Arial" panose="020B0604020202020204" pitchFamily="34" charset="0"/>
                <a:cs typeface="Arial" panose="020B0604020202020204" pitchFamily="34" charset="0"/>
              </a:rPr>
              <a:t>“When Jesus heard it, He marveled, and said to those who followed, ’Assuredly, I say to you, I have not found such great faith, not even in Israel! </a:t>
            </a:r>
            <a:r>
              <a:rPr lang="en-US" sz="3600" b="1" i="1" baseline="30000" dirty="0">
                <a:highlight>
                  <a:srgbClr val="FFFFFF"/>
                </a:highlight>
                <a:latin typeface="Arial" panose="020B0604020202020204" pitchFamily="34" charset="0"/>
                <a:cs typeface="Arial" panose="020B0604020202020204" pitchFamily="34" charset="0"/>
              </a:rPr>
              <a:t> </a:t>
            </a:r>
            <a:r>
              <a:rPr lang="en-US" sz="3600" b="1" i="1" dirty="0">
                <a:highlight>
                  <a:srgbClr val="FFFFFF"/>
                </a:highlight>
                <a:latin typeface="Arial" panose="020B0604020202020204" pitchFamily="34" charset="0"/>
                <a:cs typeface="Arial" panose="020B0604020202020204" pitchFamily="34" charset="0"/>
              </a:rPr>
              <a:t>And I say to you that many will come from east and west, and sit down with Abraham, Isaac, and Jacob in the kingdom of heaven.  </a:t>
            </a:r>
            <a:r>
              <a:rPr lang="en-US" sz="3600" b="1" i="1" baseline="30000" dirty="0">
                <a:highlight>
                  <a:srgbClr val="FFFFFF"/>
                </a:highlight>
                <a:latin typeface="Arial" panose="020B0604020202020204" pitchFamily="34" charset="0"/>
                <a:cs typeface="Arial" panose="020B0604020202020204" pitchFamily="34" charset="0"/>
              </a:rPr>
              <a:t> </a:t>
            </a:r>
            <a:r>
              <a:rPr lang="en-US" sz="3600" b="1" i="1" dirty="0">
                <a:solidFill>
                  <a:srgbClr val="FF0000"/>
                </a:solidFill>
                <a:highlight>
                  <a:srgbClr val="FFFFFF"/>
                </a:highlight>
                <a:latin typeface="Arial" panose="020B0604020202020204" pitchFamily="34" charset="0"/>
                <a:cs typeface="Arial" panose="020B0604020202020204" pitchFamily="34" charset="0"/>
              </a:rPr>
              <a:t>But the sons of the kingdom will be cast out into outer darkness</a:t>
            </a:r>
            <a:r>
              <a:rPr lang="en-US" sz="3600" b="1" i="1" dirty="0">
                <a:highlight>
                  <a:srgbClr val="FFFFFF"/>
                </a:highlight>
                <a:latin typeface="Arial" panose="020B0604020202020204" pitchFamily="34" charset="0"/>
                <a:cs typeface="Arial" panose="020B0604020202020204" pitchFamily="34" charset="0"/>
              </a:rPr>
              <a:t>. There will be weeping and gnashing of teeth.’” </a:t>
            </a:r>
            <a:r>
              <a:rPr lang="en-US" sz="3600" b="1" i="1" dirty="0">
                <a:solidFill>
                  <a:srgbClr val="FF0000"/>
                </a:solidFill>
                <a:highlight>
                  <a:srgbClr val="FFFFFF"/>
                </a:highlight>
                <a:latin typeface="Arial" panose="020B0604020202020204" pitchFamily="34" charset="0"/>
                <a:cs typeface="Arial" panose="020B0604020202020204" pitchFamily="34" charset="0"/>
              </a:rPr>
              <a:t>									</a:t>
            </a:r>
            <a:r>
              <a:rPr lang="en-US" b="1" dirty="0">
                <a:highlight>
                  <a:srgbClr val="FFFFFF"/>
                </a:highlight>
                <a:latin typeface="Arial" panose="020B0604020202020204" pitchFamily="34" charset="0"/>
                <a:cs typeface="Arial" panose="020B0604020202020204" pitchFamily="34" charset="0"/>
              </a:rPr>
              <a:t>Matthew 8:10-12</a:t>
            </a:r>
            <a:endParaRPr lang="en-US" sz="3600" b="1" dirty="0">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210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656E5-252B-C269-DFFC-28C7491AD083}"/>
              </a:ext>
            </a:extLst>
          </p:cNvPr>
          <p:cNvSpPr txBox="1"/>
          <p:nvPr/>
        </p:nvSpPr>
        <p:spPr>
          <a:xfrm>
            <a:off x="438149" y="148471"/>
            <a:ext cx="11610976" cy="6709529"/>
          </a:xfrm>
          <a:prstGeom prst="rect">
            <a:avLst/>
          </a:prstGeom>
          <a:noFill/>
        </p:spPr>
        <p:txBody>
          <a:bodyPr wrap="square">
            <a:spAutoFit/>
          </a:bodyPr>
          <a:lstStyle/>
          <a:p>
            <a:pPr algn="l"/>
            <a:r>
              <a:rPr lang="en-US" sz="3600" b="1" dirty="0">
                <a:solidFill>
                  <a:srgbClr val="000000"/>
                </a:solidFill>
                <a:effectLst/>
                <a:highlight>
                  <a:srgbClr val="FFFFFF"/>
                </a:highlight>
                <a:latin typeface="Arial" panose="020B0604020202020204" pitchFamily="34" charset="0"/>
                <a:cs typeface="Arial" panose="020B0604020202020204" pitchFamily="34" charset="0"/>
              </a:rPr>
              <a:t>The Parable of the Foundations 			</a:t>
            </a:r>
            <a:r>
              <a:rPr lang="en-US" b="1" dirty="0">
                <a:solidFill>
                  <a:srgbClr val="000000"/>
                </a:solidFill>
                <a:effectLst/>
                <a:highlight>
                  <a:srgbClr val="FFFFFF"/>
                </a:highlight>
                <a:latin typeface="Arial" panose="020B0604020202020204" pitchFamily="34" charset="0"/>
                <a:cs typeface="Arial" panose="020B0604020202020204" pitchFamily="34" charset="0"/>
              </a:rPr>
              <a:t>I Corinth </a:t>
            </a:r>
            <a:r>
              <a:rPr lang="en-US" b="1" dirty="0">
                <a:solidFill>
                  <a:srgbClr val="000000"/>
                </a:solidFill>
                <a:highlight>
                  <a:srgbClr val="FFFFFF"/>
                </a:highlight>
                <a:latin typeface="Arial" panose="020B0604020202020204" pitchFamily="34" charset="0"/>
                <a:cs typeface="Arial" panose="020B0604020202020204" pitchFamily="34" charset="0"/>
              </a:rPr>
              <a:t>3</a:t>
            </a:r>
            <a:r>
              <a:rPr lang="en-US" b="1" dirty="0">
                <a:solidFill>
                  <a:srgbClr val="000000"/>
                </a:solidFill>
                <a:effectLst/>
                <a:highlight>
                  <a:srgbClr val="FFFFFF"/>
                </a:highlight>
                <a:latin typeface="Arial" panose="020B0604020202020204" pitchFamily="34" charset="0"/>
                <a:cs typeface="Arial" panose="020B0604020202020204" pitchFamily="34" charset="0"/>
              </a:rPr>
              <a:t>:10-15</a:t>
            </a:r>
            <a:endParaRPr lang="en-US" sz="3600" b="1" dirty="0">
              <a:solidFill>
                <a:srgbClr val="000000"/>
              </a:solidFill>
              <a:effectLst/>
              <a:highlight>
                <a:srgbClr val="FFFFFF"/>
              </a:highlight>
              <a:latin typeface="Arial" panose="020B0604020202020204" pitchFamily="34" charset="0"/>
              <a:cs typeface="Arial" panose="020B0604020202020204" pitchFamily="34" charset="0"/>
            </a:endParaRPr>
          </a:p>
          <a:p>
            <a:pPr algn="l"/>
            <a:endParaRPr lang="en-US" sz="3400" b="1" i="1" dirty="0">
              <a:solidFill>
                <a:srgbClr val="000000"/>
              </a:solidFill>
              <a:effectLst/>
              <a:highlight>
                <a:srgbClr val="FFFFFF"/>
              </a:highlight>
              <a:latin typeface="Arial" panose="020B0604020202020204" pitchFamily="34" charset="0"/>
              <a:cs typeface="Arial" panose="020B0604020202020204" pitchFamily="34" charset="0"/>
            </a:endParaRPr>
          </a:p>
          <a:p>
            <a:pPr algn="l"/>
            <a:r>
              <a:rPr lang="en-US" sz="3000" b="1" i="1" dirty="0">
                <a:solidFill>
                  <a:srgbClr val="000000"/>
                </a:solidFill>
                <a:effectLst/>
                <a:highlight>
                  <a:srgbClr val="FFFFFF"/>
                </a:highlight>
                <a:latin typeface="Arial" panose="020B0604020202020204" pitchFamily="34" charset="0"/>
                <a:cs typeface="Arial" panose="020B0604020202020204" pitchFamily="34" charset="0"/>
              </a:rPr>
              <a:t>“According to the grace of God which was given to me, as a wise master builder I have laid the foundation, and another builds on it. But let each one take heed how he builds on it. </a:t>
            </a:r>
            <a:r>
              <a:rPr lang="en-US" sz="3000" b="1" i="1" baseline="30000" dirty="0">
                <a:solidFill>
                  <a:srgbClr val="000000"/>
                </a:solidFill>
                <a:effectLst/>
                <a:highlight>
                  <a:srgbClr val="FFFFFF"/>
                </a:highlight>
                <a:latin typeface="Arial" panose="020B0604020202020204" pitchFamily="34" charset="0"/>
                <a:cs typeface="Arial" panose="020B0604020202020204" pitchFamily="34" charset="0"/>
              </a:rPr>
              <a:t> </a:t>
            </a:r>
            <a:r>
              <a:rPr lang="en-US" sz="3000" b="1" i="1" dirty="0">
                <a:solidFill>
                  <a:srgbClr val="000000"/>
                </a:solidFill>
                <a:effectLst/>
                <a:highlight>
                  <a:srgbClr val="FFFFFF"/>
                </a:highlight>
                <a:latin typeface="Arial" panose="020B0604020202020204" pitchFamily="34" charset="0"/>
                <a:cs typeface="Arial" panose="020B0604020202020204" pitchFamily="34" charset="0"/>
              </a:rPr>
              <a:t>For no other foundation can anyone lay than that which is laid, which is Jesus Christ. </a:t>
            </a:r>
            <a:r>
              <a:rPr lang="en-US" sz="3000" b="1" i="1" baseline="30000" dirty="0">
                <a:solidFill>
                  <a:srgbClr val="000000"/>
                </a:solidFill>
                <a:effectLst/>
                <a:highlight>
                  <a:srgbClr val="FFFFFF"/>
                </a:highlight>
                <a:latin typeface="Arial" panose="020B0604020202020204" pitchFamily="34" charset="0"/>
                <a:cs typeface="Arial" panose="020B0604020202020204" pitchFamily="34" charset="0"/>
              </a:rPr>
              <a:t> </a:t>
            </a:r>
            <a:r>
              <a:rPr lang="en-US" sz="3000" b="1" i="1" dirty="0">
                <a:solidFill>
                  <a:srgbClr val="000000"/>
                </a:solidFill>
                <a:effectLst/>
                <a:highlight>
                  <a:srgbClr val="FFFFFF"/>
                </a:highlight>
                <a:latin typeface="Arial" panose="020B0604020202020204" pitchFamily="34" charset="0"/>
                <a:cs typeface="Arial" panose="020B0604020202020204" pitchFamily="34" charset="0"/>
              </a:rPr>
              <a:t>Now if anyone builds on this foundation with gold, silver, precious stones, wood, hay, straw, each one’s work will become clear; for the Day will declare it, because it will be revealed by fire; and the fire will test each one’s work, of what sort it is. </a:t>
            </a:r>
            <a:r>
              <a:rPr lang="en-US" sz="3000" b="1" i="1" baseline="30000" dirty="0">
                <a:solidFill>
                  <a:srgbClr val="000000"/>
                </a:solidFill>
                <a:effectLst/>
                <a:highlight>
                  <a:srgbClr val="FFFFFF"/>
                </a:highlight>
                <a:latin typeface="Arial" panose="020B0604020202020204" pitchFamily="34" charset="0"/>
                <a:cs typeface="Arial" panose="020B0604020202020204" pitchFamily="34" charset="0"/>
              </a:rPr>
              <a:t> </a:t>
            </a:r>
            <a:r>
              <a:rPr lang="en-US" sz="3000" b="1" i="1" dirty="0">
                <a:solidFill>
                  <a:srgbClr val="000000"/>
                </a:solidFill>
                <a:effectLst/>
                <a:highlight>
                  <a:srgbClr val="FFFFFF"/>
                </a:highlight>
                <a:latin typeface="Arial" panose="020B0604020202020204" pitchFamily="34" charset="0"/>
                <a:cs typeface="Arial" panose="020B0604020202020204" pitchFamily="34" charset="0"/>
              </a:rPr>
              <a:t>If anyone’s work which he has built on it endures, he will receive a reward. </a:t>
            </a:r>
            <a:r>
              <a:rPr lang="en-US" sz="3000" b="1" i="1" baseline="30000" dirty="0">
                <a:solidFill>
                  <a:srgbClr val="000000"/>
                </a:solidFill>
                <a:effectLst/>
                <a:highlight>
                  <a:srgbClr val="FFFFFF"/>
                </a:highlight>
                <a:latin typeface="Arial" panose="020B0604020202020204" pitchFamily="34" charset="0"/>
                <a:cs typeface="Arial" panose="020B0604020202020204" pitchFamily="34" charset="0"/>
              </a:rPr>
              <a:t> </a:t>
            </a:r>
            <a:r>
              <a:rPr lang="en-US" sz="3000" b="1" i="1" dirty="0">
                <a:solidFill>
                  <a:srgbClr val="FF0000"/>
                </a:solidFill>
                <a:effectLst/>
                <a:highlight>
                  <a:srgbClr val="FFFFFF"/>
                </a:highlight>
                <a:latin typeface="Arial" panose="020B0604020202020204" pitchFamily="34" charset="0"/>
                <a:cs typeface="Arial" panose="020B0604020202020204" pitchFamily="34" charset="0"/>
              </a:rPr>
              <a:t>If anyone’s work is burned, he will suffer loss; but he himself will be saved, yet so as through fire</a:t>
            </a:r>
            <a:r>
              <a:rPr lang="en-US" sz="3000" b="1" i="1" dirty="0">
                <a:solidFill>
                  <a:srgbClr val="000000"/>
                </a:solidFill>
                <a:effectLst/>
                <a:highlight>
                  <a:srgbClr val="FFFFFF"/>
                </a:highlight>
                <a:latin typeface="Arial" panose="020B0604020202020204" pitchFamily="34" charset="0"/>
                <a:cs typeface="Arial" panose="020B0604020202020204" pitchFamily="34" charset="0"/>
              </a:rPr>
              <a:t>.”</a:t>
            </a:r>
            <a:endParaRPr lang="en-US" sz="3000" b="1" i="1" dirty="0">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40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656E5-252B-C269-DFFC-28C7491AD083}"/>
              </a:ext>
            </a:extLst>
          </p:cNvPr>
          <p:cNvSpPr txBox="1"/>
          <p:nvPr/>
        </p:nvSpPr>
        <p:spPr>
          <a:xfrm>
            <a:off x="485775" y="742951"/>
            <a:ext cx="11220450" cy="5078313"/>
          </a:xfrm>
          <a:prstGeom prst="rect">
            <a:avLst/>
          </a:prstGeom>
          <a:noFill/>
        </p:spPr>
        <p:txBody>
          <a:bodyPr wrap="square">
            <a:spAutoFit/>
          </a:bodyPr>
          <a:lstStyle/>
          <a:p>
            <a:pPr algn="ctr"/>
            <a:r>
              <a:rPr lang="en-US" sz="3600" b="1" dirty="0">
                <a:highlight>
                  <a:srgbClr val="FFFFFF"/>
                </a:highlight>
                <a:latin typeface="Arial" panose="020B0604020202020204" pitchFamily="34" charset="0"/>
                <a:cs typeface="Arial" panose="020B0604020202020204" pitchFamily="34" charset="0"/>
              </a:rPr>
              <a:t>The Parable of the Wedding Feast</a:t>
            </a:r>
          </a:p>
          <a:p>
            <a:pPr algn="l"/>
            <a:endParaRPr lang="en-US" sz="3600" b="1" dirty="0">
              <a:highlight>
                <a:srgbClr val="FFFFFF"/>
              </a:highlight>
              <a:latin typeface="Arial" panose="020B0604020202020204" pitchFamily="34" charset="0"/>
              <a:cs typeface="Arial" panose="020B0604020202020204" pitchFamily="34" charset="0"/>
            </a:endParaRPr>
          </a:p>
          <a:p>
            <a:pPr algn="l">
              <a:lnSpc>
                <a:spcPct val="150000"/>
              </a:lnSpc>
            </a:pPr>
            <a:r>
              <a:rPr lang="en-US" sz="3600" b="1" dirty="0">
                <a:highlight>
                  <a:srgbClr val="FFFFFF"/>
                </a:highlight>
                <a:latin typeface="Arial" panose="020B0604020202020204" pitchFamily="34" charset="0"/>
                <a:cs typeface="Arial" panose="020B0604020202020204" pitchFamily="34" charset="0"/>
              </a:rPr>
              <a:t>The King 			</a:t>
            </a:r>
            <a:r>
              <a:rPr lang="en-US" sz="3600" b="1" dirty="0">
                <a:solidFill>
                  <a:schemeClr val="bg1"/>
                </a:solidFill>
                <a:highlight>
                  <a:srgbClr val="FFFFFF"/>
                </a:highlight>
                <a:latin typeface="Arial" panose="020B0604020202020204" pitchFamily="34" charset="0"/>
                <a:cs typeface="Arial" panose="020B0604020202020204" pitchFamily="34" charset="0"/>
              </a:rPr>
              <a:t>God the Father (</a:t>
            </a:r>
            <a:r>
              <a:rPr lang="en-US" sz="3600" b="1" i="1" dirty="0">
                <a:solidFill>
                  <a:schemeClr val="bg1"/>
                </a:solidFill>
                <a:highlight>
                  <a:srgbClr val="FFFFFF"/>
                </a:highlight>
                <a:latin typeface="Arial" panose="020B0604020202020204" pitchFamily="34" charset="0"/>
                <a:cs typeface="Arial" panose="020B0604020202020204" pitchFamily="34" charset="0"/>
              </a:rPr>
              <a:t>Yehovah</a:t>
            </a:r>
            <a:r>
              <a:rPr lang="en-US" sz="3600" b="1" dirty="0">
                <a:solidFill>
                  <a:schemeClr val="bg1"/>
                </a:solidFill>
                <a:highlight>
                  <a:srgbClr val="FFFFFF"/>
                </a:highlight>
                <a:latin typeface="Arial" panose="020B0604020202020204" pitchFamily="34" charset="0"/>
                <a:cs typeface="Arial" panose="020B0604020202020204" pitchFamily="34" charset="0"/>
              </a:rPr>
              <a:t>)</a:t>
            </a:r>
            <a:r>
              <a:rPr lang="en-US" sz="3600" b="1" dirty="0">
                <a:highlight>
                  <a:srgbClr val="FFFFFF"/>
                </a:highlight>
                <a:latin typeface="Arial" panose="020B0604020202020204" pitchFamily="34" charset="0"/>
                <a:cs typeface="Arial" panose="020B0604020202020204" pitchFamily="34" charset="0"/>
              </a:rPr>
              <a:t>	 </a:t>
            </a:r>
          </a:p>
          <a:p>
            <a:pPr algn="l">
              <a:lnSpc>
                <a:spcPct val="150000"/>
              </a:lnSpc>
            </a:pPr>
            <a:r>
              <a:rPr lang="en-US" sz="3600" b="1" dirty="0">
                <a:highlight>
                  <a:srgbClr val="FFFFFF"/>
                </a:highlight>
                <a:latin typeface="Arial" panose="020B0604020202020204" pitchFamily="34" charset="0"/>
                <a:cs typeface="Arial" panose="020B0604020202020204" pitchFamily="34" charset="0"/>
              </a:rPr>
              <a:t>The Son				</a:t>
            </a:r>
            <a:r>
              <a:rPr lang="en-US" sz="3600" b="1" dirty="0">
                <a:solidFill>
                  <a:schemeClr val="bg1"/>
                </a:solidFill>
                <a:highlight>
                  <a:srgbClr val="FFFFFF"/>
                </a:highlight>
                <a:latin typeface="Arial" panose="020B0604020202020204" pitchFamily="34" charset="0"/>
                <a:cs typeface="Arial" panose="020B0604020202020204" pitchFamily="34" charset="0"/>
              </a:rPr>
              <a:t>Yeshua</a:t>
            </a:r>
          </a:p>
          <a:p>
            <a:pPr algn="l">
              <a:lnSpc>
                <a:spcPct val="150000"/>
              </a:lnSpc>
            </a:pPr>
            <a:r>
              <a:rPr lang="en-US" sz="3600" b="1" dirty="0">
                <a:highlight>
                  <a:srgbClr val="FFFFFF"/>
                </a:highlight>
                <a:latin typeface="Arial" panose="020B0604020202020204" pitchFamily="34" charset="0"/>
                <a:cs typeface="Arial" panose="020B0604020202020204" pitchFamily="34" charset="0"/>
              </a:rPr>
              <a:t>The Bride			</a:t>
            </a:r>
            <a:r>
              <a:rPr lang="en-US" sz="3600" b="1" dirty="0">
                <a:solidFill>
                  <a:schemeClr val="bg1"/>
                </a:solidFill>
                <a:highlight>
                  <a:srgbClr val="FFFFFF"/>
                </a:highlight>
                <a:latin typeface="Arial" panose="020B0604020202020204" pitchFamily="34" charset="0"/>
                <a:cs typeface="Arial" panose="020B0604020202020204" pitchFamily="34" charset="0"/>
              </a:rPr>
              <a:t>Bride of Messiah (Church??)</a:t>
            </a:r>
          </a:p>
          <a:p>
            <a:pPr algn="l">
              <a:lnSpc>
                <a:spcPct val="150000"/>
              </a:lnSpc>
            </a:pPr>
            <a:r>
              <a:rPr lang="en-US" sz="3600" b="1" dirty="0">
                <a:highlight>
                  <a:srgbClr val="FFFFFF"/>
                </a:highlight>
                <a:latin typeface="Arial" panose="020B0604020202020204" pitchFamily="34" charset="0"/>
                <a:cs typeface="Arial" panose="020B0604020202020204" pitchFamily="34" charset="0"/>
              </a:rPr>
              <a:t>The Guests		</a:t>
            </a:r>
            <a:r>
              <a:rPr lang="en-US" sz="3600" b="1" dirty="0">
                <a:solidFill>
                  <a:srgbClr val="FF0000"/>
                </a:solidFill>
                <a:highlight>
                  <a:srgbClr val="FFFFFF"/>
                </a:highlight>
                <a:latin typeface="Arial" panose="020B0604020202020204" pitchFamily="34" charset="0"/>
                <a:cs typeface="Arial" panose="020B0604020202020204" pitchFamily="34" charset="0"/>
              </a:rPr>
              <a:t> </a:t>
            </a:r>
            <a:r>
              <a:rPr lang="en-US" sz="3600" b="1" dirty="0">
                <a:solidFill>
                  <a:schemeClr val="bg1"/>
                </a:solidFill>
                <a:highlight>
                  <a:srgbClr val="FFFFFF"/>
                </a:highlight>
                <a:latin typeface="Arial" panose="020B0604020202020204" pitchFamily="34" charset="0"/>
                <a:cs typeface="Arial" panose="020B0604020202020204" pitchFamily="34" charset="0"/>
              </a:rPr>
              <a:t>The Other Part of the Bride</a:t>
            </a:r>
          </a:p>
          <a:p>
            <a:pPr algn="l"/>
            <a:r>
              <a:rPr lang="en-US" sz="3600" b="1" i="1" dirty="0">
                <a:highlight>
                  <a:srgbClr val="FFFFFF"/>
                </a:highlight>
                <a:latin typeface="Arial" panose="020B0604020202020204" pitchFamily="34" charset="0"/>
                <a:cs typeface="Arial" panose="020B0604020202020204" pitchFamily="34" charset="0"/>
              </a:rPr>
              <a:t>			</a:t>
            </a:r>
            <a:r>
              <a:rPr lang="en-US" sz="3600" b="1" i="1" dirty="0">
                <a:solidFill>
                  <a:srgbClr val="FF0000"/>
                </a:solidFill>
                <a:highlight>
                  <a:srgbClr val="FFFFFF"/>
                </a:highlight>
                <a:latin typeface="Arial" panose="020B0604020202020204" pitchFamily="34" charset="0"/>
                <a:cs typeface="Arial" panose="020B0604020202020204" pitchFamily="34" charset="0"/>
              </a:rPr>
              <a:t>						</a:t>
            </a:r>
            <a:r>
              <a:rPr lang="en-US" b="1" dirty="0">
                <a:highlight>
                  <a:srgbClr val="FFFFFF"/>
                </a:highlight>
                <a:latin typeface="Arial" panose="020B0604020202020204" pitchFamily="34" charset="0"/>
                <a:cs typeface="Arial" panose="020B0604020202020204" pitchFamily="34" charset="0"/>
              </a:rPr>
              <a:t>Matthew 22</a:t>
            </a:r>
            <a:endParaRPr lang="en-US" sz="3600" b="1" dirty="0">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572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2092</Words>
  <Application>Microsoft Office PowerPoint</Application>
  <PresentationFormat>Widescreen</PresentationFormat>
  <Paragraphs>206</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 Baker</dc:creator>
  <cp:lastModifiedBy>Jon Baker</cp:lastModifiedBy>
  <cp:revision>24</cp:revision>
  <dcterms:created xsi:type="dcterms:W3CDTF">2024-08-13T17:31:44Z</dcterms:created>
  <dcterms:modified xsi:type="dcterms:W3CDTF">2024-08-16T20:21:36Z</dcterms:modified>
</cp:coreProperties>
</file>